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85aace2ca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5aace2ca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85aace2ca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85aace2ca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85aace2ca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85aace2ca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85aace2ca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85aace2ca_0_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85aace2ca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85aace2ca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285aace2ca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85aace2ca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85aace2ca_0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85aace2ca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85aace2ca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85aace2ca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85aace2ca_0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85aace2ca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85aace2ca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85aace2ca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85aace2ca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85aace2ca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846e983e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846e983e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85aace2c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85aace2c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85aace2ca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85aace2ca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a4e0799b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3a4e0799b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85aace2ca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85aace2ca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285aace2ca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85aace2ca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85aace2ca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85aace2ca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is" type="vertTitleAndTx">
  <p:cSld name="VERTICAL_TITLE_AND_VERTICAL_TEXT">
    <p:spTree>
      <p:nvGrpSpPr>
        <p:cNvPr id="21" name="Shape 21"/>
        <p:cNvGrpSpPr/>
        <p:nvPr/>
      </p:nvGrpSpPr>
      <p:grpSpPr>
        <a:xfrm>
          <a:off x="0" y="0"/>
          <a:ext cx="0" cy="0"/>
          <a:chOff x="0" y="0"/>
          <a:chExt cx="0" cy="0"/>
        </a:xfrm>
      </p:grpSpPr>
      <p:sp>
        <p:nvSpPr>
          <p:cNvPr id="22" name="Google Shape;22;p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Google Shape;29;p4"/>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5" name="Google Shape;3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6" name="Google Shape;3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2" name="Google Shape;42;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44" name="Google Shape;44;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3" name="Google Shape;53;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7" name="Google Shape;67;p10"/>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capa 2" id="88" name="Google Shape;88;p13"/>
          <p:cNvPicPr preferRelativeResize="0"/>
          <p:nvPr/>
        </p:nvPicPr>
        <p:blipFill rotWithShape="1">
          <a:blip r:embed="rId3">
            <a:alphaModFix/>
          </a:blip>
          <a:srcRect b="0" l="0" r="0" t="0"/>
          <a:stretch/>
        </p:blipFill>
        <p:spPr>
          <a:xfrm>
            <a:off x="0" y="0"/>
            <a:ext cx="9040215" cy="6789420"/>
          </a:xfrm>
          <a:prstGeom prst="rect">
            <a:avLst/>
          </a:prstGeom>
          <a:noFill/>
          <a:ln>
            <a:noFill/>
          </a:ln>
        </p:spPr>
      </p:pic>
      <p:sp>
        <p:nvSpPr>
          <p:cNvPr id="89" name="Google Shape;89;p13"/>
          <p:cNvSpPr txBox="1"/>
          <p:nvPr>
            <p:ph type="title"/>
          </p:nvPr>
        </p:nvSpPr>
        <p:spPr>
          <a:xfrm>
            <a:off x="3419475" y="4292600"/>
            <a:ext cx="5545137"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Ciência de Dados e Big Data/ Processamento e Análise de Fluxos Contínuos de Dados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46" name="Google Shape;146;p22"/>
          <p:cNvSpPr txBox="1"/>
          <p:nvPr>
            <p:ph idx="1" type="body"/>
          </p:nvPr>
        </p:nvSpPr>
        <p:spPr>
          <a:xfrm>
            <a:off x="468300" y="2205023"/>
            <a:ext cx="8229600" cy="45849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6. Para verificar se os dados foram inseridos corretamente, utilize o script consumer do Kafka. Ele irá exibir os dados que são inseridos no tópico. Para executar esse script basta executar o seguinte comando:</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200">
                <a:solidFill>
                  <a:srgbClr val="222222"/>
                </a:solidFill>
                <a:highlight>
                  <a:srgbClr val="FFFFFF"/>
                </a:highlight>
              </a:rPr>
              <a:t>sudo /home/puc/kafka_2.11-1.0.0/bin/kafka-console-consumer.sh --zookeeper localhost:2181 --topic testing --from-beginning</a:t>
            </a:r>
            <a:r>
              <a:rPr lang="en-US" sz="1200"/>
              <a:t> </a:t>
            </a:r>
            <a:endParaRPr sz="1200"/>
          </a:p>
          <a:p>
            <a:pPr indent="0" lvl="0" marL="0" marR="0" rtl="0" algn="just">
              <a:spcBef>
                <a:spcPts val="480"/>
              </a:spcBef>
              <a:spcAft>
                <a:spcPts val="0"/>
              </a:spcAft>
              <a:buNone/>
            </a:pPr>
            <a:r>
              <a:t/>
            </a:r>
            <a:endParaRPr sz="1200"/>
          </a:p>
          <a:p>
            <a:pPr indent="0" lvl="0" marL="152400" marR="0" rtl="0" algn="just">
              <a:spcBef>
                <a:spcPts val="480"/>
              </a:spcBef>
              <a:spcAft>
                <a:spcPts val="0"/>
              </a:spcAft>
              <a:buClr>
                <a:schemeClr val="dk1"/>
              </a:buClr>
              <a:buSzPts val="2400"/>
              <a:buFont typeface="Arial"/>
              <a:buNone/>
            </a:pPr>
            <a:r>
              <a:rPr lang="en-US" sz="2400"/>
              <a:t>O parâmetro --from-beginning indica que todas as mensagens inseridas no tópico serão lidas, desde o offset inicial. Caso não seja utilizado esse parâmetro, o consumer irá ler as mensagens a partir do ponto em que parou, de acordo com o controle do Zookeeper.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52" name="Google Shape;152;p23"/>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None/>
            </a:pPr>
            <a:r>
              <a:rPr lang="en-US" sz="2400"/>
              <a:t>A saída deverá ser semelhante a seguinte, porém com as strings sugeridas anteriormente:</a:t>
            </a:r>
            <a:endParaRPr sz="2400"/>
          </a:p>
          <a:p>
            <a:pPr indent="-190500" lvl="0" marL="342900" marR="0" rtl="0" algn="l">
              <a:spcBef>
                <a:spcPts val="480"/>
              </a:spcBef>
              <a:spcAft>
                <a:spcPts val="0"/>
              </a:spcAft>
              <a:buClr>
                <a:schemeClr val="dk1"/>
              </a:buClr>
              <a:buSzPts val="2400"/>
              <a:buFont typeface="Arial"/>
              <a:buNone/>
            </a:pPr>
            <a:r>
              <a:t/>
            </a:r>
            <a:endParaRPr sz="2400"/>
          </a:p>
        </p:txBody>
      </p:sp>
      <p:pic>
        <p:nvPicPr>
          <p:cNvPr id="153" name="Google Shape;153;p23"/>
          <p:cNvPicPr preferRelativeResize="0"/>
          <p:nvPr/>
        </p:nvPicPr>
        <p:blipFill>
          <a:blip r:embed="rId3">
            <a:alphaModFix/>
          </a:blip>
          <a:stretch>
            <a:fillRect/>
          </a:stretch>
        </p:blipFill>
        <p:spPr>
          <a:xfrm>
            <a:off x="362938" y="3265828"/>
            <a:ext cx="8440325" cy="201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59" name="Google Shape;159;p24"/>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Agora que possuímos os tópicos criados no Kafka, podemos criar agentes do Flume que possuem “sinks” do tipo Kafka. Esses agente irão pegar os dados que chegam e colocar em um tópico do Kafka.</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2400"/>
              <a:t>Entre na pasta de configurações do Flume, pois já existe um exemplo pronto de configuração do agente. Assim vocês poderão utilizar esse agente como base.</a:t>
            </a:r>
            <a:endParaRPr sz="2400"/>
          </a:p>
          <a:p>
            <a:pPr indent="0" lvl="0" marL="0" marR="0" rtl="0" algn="just">
              <a:spcBef>
                <a:spcPts val="480"/>
              </a:spcBef>
              <a:spcAft>
                <a:spcPts val="0"/>
              </a:spcAft>
              <a:buNone/>
            </a:pPr>
            <a:r>
              <a:t/>
            </a:r>
            <a:endParaRPr sz="2400"/>
          </a:p>
          <a:p>
            <a:pPr indent="0" lvl="0" marL="0" rtl="0" algn="just">
              <a:spcBef>
                <a:spcPts val="480"/>
              </a:spcBef>
              <a:spcAft>
                <a:spcPts val="0"/>
              </a:spcAft>
              <a:buClr>
                <a:schemeClr val="dk1"/>
              </a:buClr>
              <a:buSzPts val="1100"/>
              <a:buFont typeface="Arial"/>
              <a:buNone/>
            </a:pPr>
            <a:r>
              <a:rPr lang="en-US" sz="1800">
                <a:solidFill>
                  <a:srgbClr val="222222"/>
                </a:solidFill>
                <a:highlight>
                  <a:schemeClr val="lt1"/>
                </a:highlight>
              </a:rPr>
              <a:t>/home/puc/apache-flume-1.8.0-bin/conf/spool-test.properties</a:t>
            </a:r>
            <a:endParaRPr sz="2400"/>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65" name="Google Shape;165;p25"/>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7. Crie 10 arquivos com textos aleatórios. Os textos não precisam ser grandes, pois são apenas para teste. Uma vez criados esses arquivos, crie um script do Flume, contendo um “source” do tipo “spooldir”, que deverá ser apontado para o diretório:</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800">
                <a:solidFill>
                  <a:srgbClr val="222222"/>
                </a:solidFill>
                <a:highlight>
                  <a:srgbClr val="FFFFFF"/>
                </a:highlight>
              </a:rPr>
              <a:t>/home/puc/apache-flume-1.8.0-bin/spool-test</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71" name="Google Shape;171;p26"/>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Feito isso, navegue com o terminal até a pasta conf, existente no diretório do flume:</a:t>
            </a:r>
            <a:endParaRPr sz="2400"/>
          </a:p>
          <a:p>
            <a:pPr indent="0" lvl="0" marL="0" marR="0" rtl="0" algn="just">
              <a:spcBef>
                <a:spcPts val="480"/>
              </a:spcBef>
              <a:spcAft>
                <a:spcPts val="0"/>
              </a:spcAft>
              <a:buNone/>
            </a:pPr>
            <a:r>
              <a:t/>
            </a:r>
            <a:endParaRPr sz="2400"/>
          </a:p>
          <a:p>
            <a:pPr indent="0" lvl="0" marL="0" rtl="0" algn="just">
              <a:spcBef>
                <a:spcPts val="480"/>
              </a:spcBef>
              <a:spcAft>
                <a:spcPts val="0"/>
              </a:spcAft>
              <a:buNone/>
            </a:pPr>
            <a:r>
              <a:rPr lang="en-US" sz="1800">
                <a:solidFill>
                  <a:srgbClr val="222222"/>
                </a:solidFill>
                <a:highlight>
                  <a:srgbClr val="FFFFFF"/>
                </a:highlight>
              </a:rPr>
              <a:t>/home/puc/apache-flume-1.8.0-bin/conf</a:t>
            </a:r>
            <a:endParaRPr sz="1800">
              <a:solidFill>
                <a:srgbClr val="222222"/>
              </a:solidFill>
              <a:highlight>
                <a:srgbClr val="FFFFFF"/>
              </a:highlight>
            </a:endParaRPr>
          </a:p>
          <a:p>
            <a:pPr indent="0" lvl="0" marL="0" rtl="0" algn="just">
              <a:spcBef>
                <a:spcPts val="480"/>
              </a:spcBef>
              <a:spcAft>
                <a:spcPts val="0"/>
              </a:spcAft>
              <a:buNone/>
            </a:pPr>
            <a:r>
              <a:t/>
            </a:r>
            <a:endParaRPr sz="1800">
              <a:solidFill>
                <a:srgbClr val="222222"/>
              </a:solidFill>
              <a:highlight>
                <a:srgbClr val="FFFFFF"/>
              </a:highlight>
            </a:endParaRPr>
          </a:p>
          <a:p>
            <a:pPr indent="0" lvl="0" marL="0" rtl="0" algn="just">
              <a:spcBef>
                <a:spcPts val="480"/>
              </a:spcBef>
              <a:spcAft>
                <a:spcPts val="0"/>
              </a:spcAft>
              <a:buNone/>
            </a:pPr>
            <a:r>
              <a:rPr lang="en-US" sz="2400">
                <a:solidFill>
                  <a:srgbClr val="222222"/>
                </a:solidFill>
                <a:highlight>
                  <a:srgbClr val="FFFFFF"/>
                </a:highlight>
              </a:rPr>
              <a:t>Os scripts de agente do flume deverão ficar nessa pasta. Uma vez nela execute o seguinte comando para que o agente inicie:</a:t>
            </a:r>
            <a:endParaRPr sz="2400">
              <a:solidFill>
                <a:srgbClr val="222222"/>
              </a:solidFill>
              <a:highlight>
                <a:srgbClr val="FFFFFF"/>
              </a:highlight>
            </a:endParaRPr>
          </a:p>
          <a:p>
            <a:pPr indent="0" lvl="0" marL="0" rtl="0" algn="just">
              <a:spcBef>
                <a:spcPts val="480"/>
              </a:spcBef>
              <a:spcAft>
                <a:spcPts val="0"/>
              </a:spcAft>
              <a:buNone/>
            </a:pPr>
            <a:r>
              <a:t/>
            </a:r>
            <a:endParaRPr sz="2400">
              <a:solidFill>
                <a:srgbClr val="222222"/>
              </a:solidFill>
              <a:highlight>
                <a:srgbClr val="FFFFFF"/>
              </a:highlight>
            </a:endParaRPr>
          </a:p>
          <a:p>
            <a:pPr indent="0" lvl="0" marL="0" rtl="0" algn="just">
              <a:spcBef>
                <a:spcPts val="480"/>
              </a:spcBef>
              <a:spcAft>
                <a:spcPts val="0"/>
              </a:spcAft>
              <a:buClr>
                <a:schemeClr val="dk1"/>
              </a:buClr>
              <a:buSzPts val="1100"/>
              <a:buFont typeface="Arial"/>
              <a:buNone/>
            </a:pPr>
            <a:r>
              <a:rPr lang="en-US" sz="1200">
                <a:solidFill>
                  <a:srgbClr val="222222"/>
                </a:solidFill>
                <a:highlight>
                  <a:srgbClr val="FFFFFF"/>
                </a:highlight>
              </a:rPr>
              <a:t>flume-ng agent --conf-file spool-to-kafka.properties --name &lt;nome do agente&gt; -Dflume.root.logger=WARN,console</a:t>
            </a:r>
            <a:endParaRPr sz="1200">
              <a:solidFill>
                <a:srgbClr val="222222"/>
              </a:solidFill>
              <a:highlight>
                <a:srgbClr val="FFFFFF"/>
              </a:highlight>
            </a:endParaRPr>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77" name="Google Shape;177;p27"/>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400"/>
              <a:t>Uma vez que o agente estiver funcionando, mova os arquivos um a um para a pasta configurada no script.</a:t>
            </a:r>
            <a:endParaRPr sz="24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2400"/>
              <a:t>O log não será impresso no console, pois algumas ferramentas de log do Hadoop e do log4j não estão instaladas nessa VM.</a:t>
            </a:r>
            <a:endParaRPr sz="24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2400"/>
              <a:t>Apenas verifique que a medida que os arquivos são movidos e processados o seu nome é alterado para “arquivo.COMPLETED”.</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83" name="Google Shape;183;p28"/>
          <p:cNvSpPr txBox="1"/>
          <p:nvPr>
            <p:ph idx="1" type="body"/>
          </p:nvPr>
        </p:nvSpPr>
        <p:spPr>
          <a:xfrm>
            <a:off x="531600" y="1843147"/>
            <a:ext cx="8229600" cy="5014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000"/>
              <a:t>8. Siga os mesmos passos do exercício 7, porém dessa vez deverá ser criado um agente do Flume que possui um sink apontando para um tópico do Kafka. Para criar um agente que lê de um tópico do Kafka faça uma pesquisa rápida na internet, para verificar as configurações necessárias para esse tipo de “sink”. O mesmo procedimento da criação de 5 arquivos, e posteriormente sua cópia para dentro da pasta que o flume irá observar, deverá ser executado. Desta vez utilize o diretório:</a:t>
            </a:r>
            <a:endParaRPr sz="2000"/>
          </a:p>
          <a:p>
            <a:pPr indent="0" lvl="0" marL="0" rtl="0" algn="just">
              <a:spcBef>
                <a:spcPts val="480"/>
              </a:spcBef>
              <a:spcAft>
                <a:spcPts val="0"/>
              </a:spcAft>
              <a:buNone/>
            </a:pPr>
            <a:r>
              <a:t/>
            </a:r>
            <a:endParaRPr sz="2400"/>
          </a:p>
          <a:p>
            <a:pPr indent="0" lvl="0" marL="0" rtl="0" algn="just">
              <a:spcBef>
                <a:spcPts val="480"/>
              </a:spcBef>
              <a:spcAft>
                <a:spcPts val="0"/>
              </a:spcAft>
              <a:buNone/>
            </a:pPr>
            <a:r>
              <a:rPr lang="en-US" sz="1400">
                <a:solidFill>
                  <a:srgbClr val="222222"/>
                </a:solidFill>
                <a:highlight>
                  <a:srgbClr val="FFFFFF"/>
                </a:highlight>
              </a:rPr>
              <a:t>/home/puc/apache-flume-1.8.0-bin/spool-to-kafka</a:t>
            </a:r>
            <a:endParaRPr sz="1400">
              <a:solidFill>
                <a:srgbClr val="222222"/>
              </a:solidFill>
              <a:highlight>
                <a:srgbClr val="FFFFFF"/>
              </a:highlight>
            </a:endParaRPr>
          </a:p>
          <a:p>
            <a:pPr indent="0" lvl="0" marL="0" rtl="0" algn="just">
              <a:spcBef>
                <a:spcPts val="480"/>
              </a:spcBef>
              <a:spcAft>
                <a:spcPts val="0"/>
              </a:spcAft>
              <a:buNone/>
            </a:pPr>
            <a:r>
              <a:t/>
            </a:r>
            <a:endParaRPr sz="1400">
              <a:solidFill>
                <a:srgbClr val="222222"/>
              </a:solidFill>
              <a:highlight>
                <a:srgbClr val="FFFFFF"/>
              </a:highlight>
            </a:endParaRPr>
          </a:p>
          <a:p>
            <a:pPr indent="0" lvl="0" marL="0" rtl="0" algn="just">
              <a:spcBef>
                <a:spcPts val="480"/>
              </a:spcBef>
              <a:spcAft>
                <a:spcPts val="0"/>
              </a:spcAft>
              <a:buNone/>
            </a:pPr>
            <a:r>
              <a:rPr lang="en-US" sz="2000">
                <a:solidFill>
                  <a:srgbClr val="222222"/>
                </a:solidFill>
                <a:highlight>
                  <a:srgbClr val="FFFFFF"/>
                </a:highlight>
              </a:rPr>
              <a:t>Para verificar que os dados chegaram corretamente, execute novamente o consumer do Kafka, para ver os dados no tópico. O tópico utilizado deverá ser o </a:t>
            </a:r>
            <a:r>
              <a:rPr lang="en-US" sz="2000"/>
              <a:t>spooltokafka, solicitado nos exercícios anteriores.</a:t>
            </a:r>
            <a:endParaRPr sz="2000">
              <a:solidFill>
                <a:srgbClr val="222222"/>
              </a:solidFill>
              <a:highlight>
                <a:srgbClr val="FFFFFF"/>
              </a:highlight>
            </a:endParaRPr>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89" name="Google Shape;189;p29"/>
          <p:cNvSpPr txBox="1"/>
          <p:nvPr>
            <p:ph idx="1" type="body"/>
          </p:nvPr>
        </p:nvSpPr>
        <p:spPr>
          <a:xfrm>
            <a:off x="749037"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9. Siga o tutorial existente no link abaixo, para criar uma aplicação do Twitter:</a:t>
            </a:r>
            <a:endParaRPr sz="2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1400"/>
              <a:t>https://www.tutorialspoint.com/apache_flume/fetching_twitter_data.htm</a:t>
            </a:r>
            <a:endParaRPr sz="1400"/>
          </a:p>
          <a:p>
            <a:pPr indent="0" lvl="0" marL="0" marR="0" rtl="0" algn="just">
              <a:spcBef>
                <a:spcPts val="480"/>
              </a:spcBef>
              <a:spcAft>
                <a:spcPts val="0"/>
              </a:spcAft>
              <a:buNone/>
            </a:pPr>
            <a:r>
              <a:t/>
            </a:r>
            <a:endParaRPr sz="2400"/>
          </a:p>
          <a:p>
            <a:pPr indent="0" lvl="0" marL="0" marR="0" rtl="0" algn="just">
              <a:spcBef>
                <a:spcPts val="480"/>
              </a:spcBef>
              <a:spcAft>
                <a:spcPts val="0"/>
              </a:spcAft>
              <a:buNone/>
            </a:pPr>
            <a:r>
              <a:rPr lang="en-US" sz="2400"/>
              <a:t>Deverão ser executados os passos de 1 a 5 apenas, pois não utilizaremos o HDFS e sim o Kafka como “sink”. Os próximos passos irão explicar como o fluxo deverá ser montado.</a:t>
            </a:r>
            <a:endParaRPr sz="2400"/>
          </a:p>
          <a:p>
            <a:pPr indent="0" lvl="0" marL="0" marR="0" rtl="0" algn="just">
              <a:spcBef>
                <a:spcPts val="480"/>
              </a:spcBef>
              <a:spcAft>
                <a:spcPts val="0"/>
              </a:spcAft>
              <a:buNone/>
            </a:pPr>
            <a:r>
              <a:t/>
            </a:r>
            <a:endParaRPr sz="1800">
              <a:solidFill>
                <a:srgbClr val="222222"/>
              </a:solidFill>
              <a:highlight>
                <a:srgbClr val="FFFFFF"/>
              </a:highlight>
            </a:endParaRPr>
          </a:p>
          <a:p>
            <a:pPr indent="0" lvl="0" marL="0" marR="0" rtl="0" algn="just">
              <a:spcBef>
                <a:spcPts val="48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95" name="Google Shape;195;p30"/>
          <p:cNvSpPr txBox="1"/>
          <p:nvPr>
            <p:ph idx="1" type="body"/>
          </p:nvPr>
        </p:nvSpPr>
        <p:spPr>
          <a:xfrm>
            <a:off x="66766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t>10.</a:t>
            </a:r>
            <a:r>
              <a:rPr lang="en-US" sz="2400"/>
              <a:t> Uma vez criada a aplicação e contendo os dados de:</a:t>
            </a:r>
            <a:endParaRPr sz="2400"/>
          </a:p>
          <a:p>
            <a:pPr indent="0" lvl="0" marL="0" marR="0" rtl="0" algn="just">
              <a:spcBef>
                <a:spcPts val="480"/>
              </a:spcBef>
              <a:spcAft>
                <a:spcPts val="0"/>
              </a:spcAft>
              <a:buNone/>
            </a:pPr>
            <a:r>
              <a:t/>
            </a:r>
            <a:endParaRPr sz="2400"/>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consumerKey − The OAuth consumer key</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consumerSecret − OAuth consumer secret</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accessToken − OAuth access token</a:t>
            </a:r>
            <a:endParaRPr sz="1400">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US" sz="1400">
                <a:latin typeface="Verdana"/>
                <a:ea typeface="Verdana"/>
                <a:cs typeface="Verdana"/>
                <a:sym typeface="Verdana"/>
              </a:rPr>
              <a:t>accessTokenSecret − OAuth token secret</a:t>
            </a:r>
            <a:endParaRPr sz="1400">
              <a:latin typeface="Verdana"/>
              <a:ea typeface="Verdana"/>
              <a:cs typeface="Verdana"/>
              <a:sym typeface="Verdana"/>
            </a:endParaRPr>
          </a:p>
          <a:p>
            <a:pPr indent="0" lvl="0" marL="0" marR="25400" rtl="0" algn="just">
              <a:lnSpc>
                <a:spcPct val="100000"/>
              </a:lnSpc>
              <a:spcBef>
                <a:spcPts val="1000"/>
              </a:spcBef>
              <a:spcAft>
                <a:spcPts val="0"/>
              </a:spcAft>
              <a:buNone/>
            </a:pPr>
            <a:r>
              <a:rPr lang="en-US" sz="2400"/>
              <a:t>Crie um agente do Flume que irá ler streamings do twitter contendo as seguintes palavras-chave: Brasil, PUC, Big Data, Flume, Kafka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201" name="Google Shape;201;p31"/>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25400" rtl="0" algn="just">
              <a:lnSpc>
                <a:spcPct val="100000"/>
              </a:lnSpc>
              <a:spcBef>
                <a:spcPts val="0"/>
              </a:spcBef>
              <a:spcAft>
                <a:spcPts val="0"/>
              </a:spcAft>
              <a:buNone/>
            </a:pPr>
            <a:r>
              <a:rPr lang="en-US" sz="2400"/>
              <a:t>O tópico utilizado deverá ser o último tópico criado, twittertopic.</a:t>
            </a:r>
            <a:endParaRPr sz="2400"/>
          </a:p>
          <a:p>
            <a:pPr indent="0" lvl="0" marL="0" marR="25400" rtl="0" algn="just">
              <a:lnSpc>
                <a:spcPct val="100000"/>
              </a:lnSpc>
              <a:spcBef>
                <a:spcPts val="1000"/>
              </a:spcBef>
              <a:spcAft>
                <a:spcPts val="0"/>
              </a:spcAft>
              <a:buNone/>
            </a:pPr>
            <a:r>
              <a:t/>
            </a:r>
            <a:endParaRPr sz="2400"/>
          </a:p>
          <a:p>
            <a:pPr indent="0" lvl="0" marL="0" marR="25400" rtl="0" algn="just">
              <a:lnSpc>
                <a:spcPct val="100000"/>
              </a:lnSpc>
              <a:spcBef>
                <a:spcPts val="1000"/>
              </a:spcBef>
              <a:spcAft>
                <a:spcPts val="0"/>
              </a:spcAft>
              <a:buNone/>
            </a:pPr>
            <a:r>
              <a:rPr lang="en-US" sz="2400"/>
              <a:t>Verifique a chegada de dados utilizando um Kafka consumer para consumir os dados desse tópico. Você deverá ver vários twitts chegando nesse tópico do Kafka.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95" name="Google Shape;95;p14"/>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25400" rtl="0" algn="just">
              <a:lnSpc>
                <a:spcPct val="100000"/>
              </a:lnSpc>
              <a:spcBef>
                <a:spcPts val="0"/>
              </a:spcBef>
              <a:spcAft>
                <a:spcPts val="0"/>
              </a:spcAft>
              <a:buNone/>
            </a:pPr>
            <a:r>
              <a:rPr lang="en-US" sz="2400"/>
              <a:t>Crie um relatório contendo:</a:t>
            </a:r>
            <a:endParaRPr sz="2400"/>
          </a:p>
          <a:p>
            <a:pPr indent="-381000" lvl="0" marL="457200" marR="25400" rtl="0" algn="just">
              <a:lnSpc>
                <a:spcPct val="100000"/>
              </a:lnSpc>
              <a:spcBef>
                <a:spcPts val="1000"/>
              </a:spcBef>
              <a:spcAft>
                <a:spcPts val="0"/>
              </a:spcAft>
              <a:buSzPts val="2400"/>
              <a:buChar char="•"/>
            </a:pPr>
            <a:r>
              <a:rPr lang="en-US" sz="2400"/>
              <a:t>Introdução</a:t>
            </a:r>
            <a:endParaRPr sz="2400"/>
          </a:p>
          <a:p>
            <a:pPr indent="-381000" lvl="0" marL="457200" marR="25400" rtl="0" algn="just">
              <a:lnSpc>
                <a:spcPct val="100000"/>
              </a:lnSpc>
              <a:spcBef>
                <a:spcPts val="0"/>
              </a:spcBef>
              <a:spcAft>
                <a:spcPts val="0"/>
              </a:spcAft>
              <a:buSzPts val="2400"/>
              <a:buChar char="•"/>
            </a:pPr>
            <a:r>
              <a:rPr lang="en-US" sz="2400"/>
              <a:t>Objetivos</a:t>
            </a:r>
            <a:endParaRPr sz="2400"/>
          </a:p>
          <a:p>
            <a:pPr indent="-381000" lvl="0" marL="457200" marR="25400" rtl="0" algn="just">
              <a:lnSpc>
                <a:spcPct val="100000"/>
              </a:lnSpc>
              <a:spcBef>
                <a:spcPts val="0"/>
              </a:spcBef>
              <a:spcAft>
                <a:spcPts val="0"/>
              </a:spcAft>
              <a:buSzPts val="2400"/>
              <a:buChar char="•"/>
            </a:pPr>
            <a:r>
              <a:rPr lang="en-US" sz="2400"/>
              <a:t>Experimentos</a:t>
            </a:r>
            <a:endParaRPr sz="2400"/>
          </a:p>
          <a:p>
            <a:pPr indent="-381000" lvl="0" marL="457200" marR="25400" rtl="0" algn="just">
              <a:lnSpc>
                <a:spcPct val="100000"/>
              </a:lnSpc>
              <a:spcBef>
                <a:spcPts val="0"/>
              </a:spcBef>
              <a:spcAft>
                <a:spcPts val="0"/>
              </a:spcAft>
              <a:buSzPts val="2400"/>
              <a:buChar char="•"/>
            </a:pPr>
            <a:r>
              <a:rPr lang="en-US" sz="2400"/>
              <a:t>Conclusão</a:t>
            </a:r>
            <a:endParaRPr sz="2400"/>
          </a:p>
          <a:p>
            <a:pPr indent="0" lvl="0" marL="0" marR="25400" rtl="0" algn="just">
              <a:lnSpc>
                <a:spcPct val="100000"/>
              </a:lnSpc>
              <a:spcBef>
                <a:spcPts val="1000"/>
              </a:spcBef>
              <a:spcAft>
                <a:spcPts val="0"/>
              </a:spcAft>
              <a:buNone/>
            </a:pPr>
            <a:r>
              <a:rPr lang="en-US" sz="2400"/>
              <a:t>Deverá ser entregue o relatório e os scripts do flume criados. Para a entrega envie esses itens por e-mail. Gere o relatório a medida que forem executados os passos da prática.</a:t>
            </a:r>
            <a:endParaRPr sz="2400"/>
          </a:p>
          <a:p>
            <a:pPr indent="0" lvl="0" marL="0" marR="0" rtl="0" algn="just">
              <a:spcBef>
                <a:spcPts val="1000"/>
              </a:spcBef>
              <a:spcAft>
                <a:spcPts val="0"/>
              </a:spcAft>
              <a:buNone/>
            </a:pPr>
            <a:r>
              <a:t/>
            </a:r>
            <a:endParaRPr sz="18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01" name="Google Shape;101;p15"/>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368300" lvl="0" marL="342900" marR="0" rtl="0" algn="just">
              <a:lnSpc>
                <a:spcPct val="90000"/>
              </a:lnSpc>
              <a:spcBef>
                <a:spcPts val="400"/>
              </a:spcBef>
              <a:spcAft>
                <a:spcPts val="0"/>
              </a:spcAft>
              <a:buClr>
                <a:schemeClr val="dk1"/>
              </a:buClr>
              <a:buSzPts val="2400"/>
              <a:buFont typeface="Arial"/>
              <a:buAutoNum type="arabicPeriod"/>
            </a:pPr>
            <a:r>
              <a:rPr lang="en-US" sz="2400"/>
              <a:t>Inicie a máquina virtual contendo as ferramentas necessárias para a execução da prática.</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Ela se encontra na pasta de máquinas virtuais.</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Deverá ser utilizada a ferramenta “Virtualbox” para    acessar a máquina</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07" name="Google Shape;107;p16"/>
          <p:cNvSpPr txBox="1"/>
          <p:nvPr>
            <p:ph idx="1" type="body"/>
          </p:nvPr>
        </p:nvSpPr>
        <p:spPr>
          <a:xfrm>
            <a:off x="468300" y="2142375"/>
            <a:ext cx="8229600" cy="39504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400"/>
              </a:spcBef>
              <a:spcAft>
                <a:spcPts val="0"/>
              </a:spcAft>
              <a:buNone/>
            </a:pPr>
            <a:r>
              <a:rPr lang="en-US" sz="2400"/>
              <a:t>2. Dentro da máquina virtual você deverá subir o servidor do Kafka. Para isso utilize o seguinte comando:</a:t>
            </a:r>
            <a:endParaRPr sz="2400"/>
          </a:p>
          <a:p>
            <a:pPr indent="0" lvl="0" marL="0" marR="0" rtl="0" algn="just">
              <a:lnSpc>
                <a:spcPct val="90000"/>
              </a:lnSpc>
              <a:spcBef>
                <a:spcPts val="400"/>
              </a:spcBef>
              <a:spcAft>
                <a:spcPts val="0"/>
              </a:spcAft>
              <a:buNone/>
            </a:pPr>
            <a:r>
              <a:t/>
            </a:r>
            <a:endParaRPr sz="2400"/>
          </a:p>
          <a:p>
            <a:pPr indent="0" lvl="0" marL="0" marR="0" rtl="0" algn="just">
              <a:lnSpc>
                <a:spcPct val="90000"/>
              </a:lnSpc>
              <a:spcBef>
                <a:spcPts val="400"/>
              </a:spcBef>
              <a:spcAft>
                <a:spcPts val="0"/>
              </a:spcAft>
              <a:buNone/>
            </a:pPr>
            <a:r>
              <a:rPr lang="en-US" sz="2400"/>
              <a:t>	</a:t>
            </a:r>
            <a:r>
              <a:rPr lang="en-US" sz="1200">
                <a:solidFill>
                  <a:srgbClr val="222222"/>
                </a:solidFill>
                <a:highlight>
                  <a:srgbClr val="FFFFFF"/>
                </a:highlight>
              </a:rPr>
              <a:t>sudo /home/puc/kafka_2.11-1.0.0/bin/kafka-server-start.sh /home/puc/kafka_2.11-1.0.0/config/server.properties</a:t>
            </a:r>
            <a:endParaRPr sz="1200"/>
          </a:p>
          <a:p>
            <a:pPr indent="-190500" lvl="0" marL="342900" marR="0" rtl="0" algn="just">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just">
              <a:lnSpc>
                <a:spcPct val="90000"/>
              </a:lnSpc>
              <a:spcBef>
                <a:spcPts val="480"/>
              </a:spcBef>
              <a:spcAft>
                <a:spcPts val="0"/>
              </a:spcAft>
              <a:buClr>
                <a:schemeClr val="dk1"/>
              </a:buClr>
              <a:buSzPts val="2400"/>
              <a:buFont typeface="Arial"/>
              <a:buNone/>
            </a:pPr>
            <a:r>
              <a:rPr lang="en-US" sz="2400"/>
              <a:t>Se for necessária a senha de administrador para esse passo ou algum outro, ela é 12345.</a:t>
            </a:r>
            <a:endParaRPr b="0" i="0" sz="2400" u="none" cap="none" strike="noStrik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13" name="Google Shape;113;p17"/>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90000"/>
              </a:lnSpc>
              <a:spcBef>
                <a:spcPts val="480"/>
              </a:spcBef>
              <a:spcAft>
                <a:spcPts val="0"/>
              </a:spcAft>
              <a:buClr>
                <a:schemeClr val="dk1"/>
              </a:buClr>
              <a:buSzPts val="2400"/>
              <a:buFont typeface="Arial"/>
              <a:buNone/>
            </a:pPr>
            <a:r>
              <a:rPr lang="en-US" sz="2400"/>
              <a:t>Se tudo ocorrer corretamente no passo dois a saída do terminal será a seguinte:</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1136163" y="3236575"/>
            <a:ext cx="6893876" cy="344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20" name="Google Shape;120;p18"/>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90000"/>
              </a:lnSpc>
              <a:spcBef>
                <a:spcPts val="480"/>
              </a:spcBef>
              <a:spcAft>
                <a:spcPts val="0"/>
              </a:spcAft>
              <a:buClr>
                <a:schemeClr val="dk1"/>
              </a:buClr>
              <a:buSzPts val="2400"/>
              <a:buFont typeface="Arial"/>
              <a:buNone/>
            </a:pPr>
            <a:r>
              <a:rPr lang="en-US" sz="2400"/>
              <a:t>Mantenha esse terminal aberto, pois caso seja fechado o servidor do Kafka será encerrado.</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21" name="Google Shape;121;p18"/>
          <p:cNvPicPr preferRelativeResize="0"/>
          <p:nvPr/>
        </p:nvPicPr>
        <p:blipFill>
          <a:blip r:embed="rId3">
            <a:alphaModFix/>
          </a:blip>
          <a:stretch>
            <a:fillRect/>
          </a:stretch>
        </p:blipFill>
        <p:spPr>
          <a:xfrm>
            <a:off x="1136163" y="3236575"/>
            <a:ext cx="6893876" cy="34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27" name="Google Shape;127;p19"/>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152400" marR="0" rtl="0" algn="just">
              <a:lnSpc>
                <a:spcPct val="90000"/>
              </a:lnSpc>
              <a:spcBef>
                <a:spcPts val="480"/>
              </a:spcBef>
              <a:spcAft>
                <a:spcPts val="0"/>
              </a:spcAft>
              <a:buClr>
                <a:schemeClr val="dk1"/>
              </a:buClr>
              <a:buSzPts val="2400"/>
              <a:buFont typeface="Arial"/>
              <a:buNone/>
            </a:pPr>
            <a:r>
              <a:rPr lang="en-US" sz="2400"/>
              <a:t>3. Nessa etapa será necessário criar alguns tópicos no Kafka. Para isso utilize o comando:</a:t>
            </a:r>
            <a:endParaRPr sz="2400"/>
          </a:p>
          <a:p>
            <a:pPr indent="0" lvl="0" marL="152400" marR="0" rtl="0" algn="just">
              <a:lnSpc>
                <a:spcPct val="90000"/>
              </a:lnSpc>
              <a:spcBef>
                <a:spcPts val="480"/>
              </a:spcBef>
              <a:spcAft>
                <a:spcPts val="0"/>
              </a:spcAft>
              <a:buClr>
                <a:schemeClr val="dk1"/>
              </a:buClr>
              <a:buSzPts val="2400"/>
              <a:buFont typeface="Arial"/>
              <a:buNone/>
            </a:pPr>
            <a:r>
              <a:t/>
            </a:r>
            <a:endParaRPr sz="2400"/>
          </a:p>
          <a:p>
            <a:pPr indent="0" lvl="0" marL="152400" marR="0" rtl="0" algn="just">
              <a:lnSpc>
                <a:spcPct val="90000"/>
              </a:lnSpc>
              <a:spcBef>
                <a:spcPts val="480"/>
              </a:spcBef>
              <a:spcAft>
                <a:spcPts val="0"/>
              </a:spcAft>
              <a:buClr>
                <a:schemeClr val="dk1"/>
              </a:buClr>
              <a:buSzPts val="2400"/>
              <a:buFont typeface="Arial"/>
              <a:buNone/>
            </a:pPr>
            <a:r>
              <a:rPr lang="en-US" sz="1200">
                <a:solidFill>
                  <a:srgbClr val="222222"/>
                </a:solidFill>
                <a:highlight>
                  <a:srgbClr val="FFFFFF"/>
                </a:highlight>
              </a:rPr>
              <a:t>sudo /home/puc/kafka_2.11-1.0.0/bin/kafka-topics.sh --create --zookeeper localhost:2181 --replication-factor 1  --partitions 1 --topic testing</a:t>
            </a:r>
            <a:endParaRPr sz="12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rPr lang="en-US" sz="2400"/>
              <a:t>Esse comando irá criar o tópico testing.</a:t>
            </a:r>
            <a:endParaRPr sz="2400"/>
          </a:p>
          <a:p>
            <a:pPr indent="-190500" lvl="0" marL="342900" marR="0" rtl="0" algn="just">
              <a:lnSpc>
                <a:spcPct val="90000"/>
              </a:lnSpc>
              <a:spcBef>
                <a:spcPts val="480"/>
              </a:spcBef>
              <a:spcAft>
                <a:spcPts val="0"/>
              </a:spcAft>
              <a:buClr>
                <a:schemeClr val="dk1"/>
              </a:buClr>
              <a:buSzPts val="2400"/>
              <a:buFont typeface="Arial"/>
              <a:buNone/>
            </a:pPr>
            <a:r>
              <a:rPr lang="en-US" sz="2400"/>
              <a:t>Utilize o mesmo comando para criar os tópicos:</a:t>
            </a:r>
            <a:endParaRPr sz="2400"/>
          </a:p>
          <a:p>
            <a:pPr indent="-381000" lvl="0" marL="457200" marR="0" rtl="0" algn="just">
              <a:lnSpc>
                <a:spcPct val="90000"/>
              </a:lnSpc>
              <a:spcBef>
                <a:spcPts val="480"/>
              </a:spcBef>
              <a:spcAft>
                <a:spcPts val="0"/>
              </a:spcAft>
              <a:buSzPts val="2400"/>
              <a:buChar char="•"/>
            </a:pPr>
            <a:r>
              <a:rPr lang="en-US" sz="2400"/>
              <a:t>spooltokafka</a:t>
            </a:r>
            <a:endParaRPr sz="2400"/>
          </a:p>
          <a:p>
            <a:pPr indent="-381000" lvl="0" marL="457200" marR="0" rtl="0" algn="just">
              <a:lnSpc>
                <a:spcPct val="90000"/>
              </a:lnSpc>
              <a:spcBef>
                <a:spcPts val="0"/>
              </a:spcBef>
              <a:spcAft>
                <a:spcPts val="0"/>
              </a:spcAft>
              <a:buSzPts val="2400"/>
              <a:buChar char="•"/>
            </a:pPr>
            <a:r>
              <a:rPr lang="en-US" sz="2400"/>
              <a:t>twittertopic</a:t>
            </a:r>
            <a:endParaRPr sz="2400"/>
          </a:p>
          <a:p>
            <a:pPr indent="-190500" lvl="0" marL="34290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33" name="Google Shape;133;p20"/>
          <p:cNvSpPr txBox="1"/>
          <p:nvPr>
            <p:ph idx="1" type="body"/>
          </p:nvPr>
        </p:nvSpPr>
        <p:spPr>
          <a:xfrm>
            <a:off x="468312" y="2205037"/>
            <a:ext cx="8229600" cy="3887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480"/>
              </a:spcBef>
              <a:spcAft>
                <a:spcPts val="0"/>
              </a:spcAft>
              <a:buClr>
                <a:schemeClr val="dk1"/>
              </a:buClr>
              <a:buSzPts val="2400"/>
              <a:buFont typeface="Arial"/>
              <a:buNone/>
            </a:pPr>
            <a:r>
              <a:rPr lang="en-US" sz="2400"/>
              <a:t>4. Liste os tópicos criados com o seguinte comando:</a:t>
            </a:r>
            <a:endParaRPr sz="2400"/>
          </a:p>
          <a:p>
            <a:pPr indent="0" lvl="0" marL="0" marR="0" rtl="0" algn="just">
              <a:lnSpc>
                <a:spcPct val="90000"/>
              </a:lnSpc>
              <a:spcBef>
                <a:spcPts val="480"/>
              </a:spcBef>
              <a:spcAft>
                <a:spcPts val="0"/>
              </a:spcAft>
              <a:buClr>
                <a:schemeClr val="dk1"/>
              </a:buClr>
              <a:buSzPts val="2400"/>
              <a:buFont typeface="Arial"/>
              <a:buNone/>
            </a:pPr>
            <a:r>
              <a:t/>
            </a:r>
            <a:endParaRPr sz="2400"/>
          </a:p>
          <a:p>
            <a:pPr indent="-190500" lvl="0" marL="342900" marR="0" rtl="0" algn="just">
              <a:lnSpc>
                <a:spcPct val="90000"/>
              </a:lnSpc>
              <a:spcBef>
                <a:spcPts val="480"/>
              </a:spcBef>
              <a:spcAft>
                <a:spcPts val="0"/>
              </a:spcAft>
              <a:buClr>
                <a:schemeClr val="dk1"/>
              </a:buClr>
              <a:buSzPts val="2400"/>
              <a:buFont typeface="Arial"/>
              <a:buNone/>
            </a:pPr>
            <a:r>
              <a:rPr lang="en-US" sz="1400">
                <a:solidFill>
                  <a:srgbClr val="222222"/>
                </a:solidFill>
                <a:highlight>
                  <a:srgbClr val="FFFFFF"/>
                </a:highlight>
              </a:rPr>
              <a:t>sudo /home/puc/kafka_2.11-1.0.0/bin/kafka-topics.sh --list --zookeeper localhost:2181</a:t>
            </a:r>
            <a:endParaRPr sz="1400"/>
          </a:p>
          <a:p>
            <a:pPr indent="-190500" lvl="0" marL="342900" marR="0" rtl="0" algn="l">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rPr lang="en-US" sz="2400"/>
              <a:t>Você deverá ver uma saída semelhante a seguinte:</a:t>
            </a:r>
            <a:endParaRPr sz="2400"/>
          </a:p>
          <a:p>
            <a:pPr indent="-190500" lvl="0" marL="342900" marR="0" rtl="0" algn="l">
              <a:spcBef>
                <a:spcPts val="480"/>
              </a:spcBef>
              <a:spcAft>
                <a:spcPts val="0"/>
              </a:spcAft>
              <a:buClr>
                <a:schemeClr val="dk1"/>
              </a:buClr>
              <a:buSzPts val="2400"/>
              <a:buFont typeface="Arial"/>
              <a:buNone/>
            </a:pPr>
            <a:r>
              <a:t/>
            </a:r>
            <a:endParaRPr sz="2400"/>
          </a:p>
          <a:p>
            <a:pPr indent="-190500" lvl="0" marL="342900" marR="0" rtl="0" algn="l">
              <a:spcBef>
                <a:spcPts val="480"/>
              </a:spcBef>
              <a:spcAft>
                <a:spcPts val="0"/>
              </a:spcAft>
              <a:buClr>
                <a:schemeClr val="dk1"/>
              </a:buClr>
              <a:buSzPts val="2400"/>
              <a:buFont typeface="Arial"/>
              <a:buNone/>
            </a:pPr>
            <a:r>
              <a:t/>
            </a:r>
            <a:endParaRPr sz="2400"/>
          </a:p>
        </p:txBody>
      </p:sp>
      <p:pic>
        <p:nvPicPr>
          <p:cNvPr id="134" name="Google Shape;134;p20"/>
          <p:cNvPicPr preferRelativeResize="0"/>
          <p:nvPr/>
        </p:nvPicPr>
        <p:blipFill>
          <a:blip r:embed="rId3">
            <a:alphaModFix/>
          </a:blip>
          <a:stretch>
            <a:fillRect/>
          </a:stretch>
        </p:blipFill>
        <p:spPr>
          <a:xfrm>
            <a:off x="1082650" y="4533713"/>
            <a:ext cx="7000875" cy="138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95287" y="908050"/>
            <a:ext cx="8229600" cy="93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Arial"/>
              <a:buNone/>
            </a:pPr>
            <a:r>
              <a:rPr b="1" lang="en-US"/>
              <a:t>Aula Prática - Kafka e Flume</a:t>
            </a:r>
            <a:endParaRPr/>
          </a:p>
        </p:txBody>
      </p:sp>
      <p:sp>
        <p:nvSpPr>
          <p:cNvPr id="140" name="Google Shape;140;p21"/>
          <p:cNvSpPr txBox="1"/>
          <p:nvPr>
            <p:ph idx="1" type="body"/>
          </p:nvPr>
        </p:nvSpPr>
        <p:spPr>
          <a:xfrm>
            <a:off x="468300" y="2205023"/>
            <a:ext cx="8229600" cy="45576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480"/>
              </a:spcBef>
              <a:spcAft>
                <a:spcPts val="0"/>
              </a:spcAft>
              <a:buClr>
                <a:schemeClr val="dk1"/>
              </a:buClr>
              <a:buSzPts val="2400"/>
              <a:buFont typeface="Arial"/>
              <a:buNone/>
            </a:pPr>
            <a:r>
              <a:rPr lang="en-US" sz="1800"/>
              <a:t>5. Execute o script de producer do Kafka e forneça strings para serem inseridas no tópico testing. O comando para executar o producer padrão do Kafka é o seguinte:</a:t>
            </a:r>
            <a:endParaRPr sz="1800"/>
          </a:p>
          <a:p>
            <a:pPr indent="-190500" lvl="0" marL="342900" marR="0" rtl="0" algn="l">
              <a:spcBef>
                <a:spcPts val="480"/>
              </a:spcBef>
              <a:spcAft>
                <a:spcPts val="0"/>
              </a:spcAft>
              <a:buClr>
                <a:schemeClr val="dk1"/>
              </a:buClr>
              <a:buSzPts val="2400"/>
              <a:buFont typeface="Arial"/>
              <a:buNone/>
            </a:pPr>
            <a:r>
              <a:t/>
            </a:r>
            <a:endParaRPr sz="1800"/>
          </a:p>
          <a:p>
            <a:pPr indent="-190500" lvl="0" marL="342900" marR="0" rtl="0" algn="l">
              <a:spcBef>
                <a:spcPts val="480"/>
              </a:spcBef>
              <a:spcAft>
                <a:spcPts val="0"/>
              </a:spcAft>
              <a:buClr>
                <a:schemeClr val="dk1"/>
              </a:buClr>
              <a:buSzPts val="2400"/>
              <a:buFont typeface="Arial"/>
              <a:buNone/>
            </a:pPr>
            <a:r>
              <a:rPr lang="en-US" sz="1200">
                <a:solidFill>
                  <a:srgbClr val="222222"/>
                </a:solidFill>
                <a:highlight>
                  <a:srgbClr val="FFFFFF"/>
                </a:highlight>
              </a:rPr>
              <a:t>sudo /home/puc/kafka_2.11-1.0.0/bin/kafka-console-producer.sh --broker-list localhost:9092 --topic &lt;tópico&gt;</a:t>
            </a:r>
            <a:endParaRPr sz="1200">
              <a:solidFill>
                <a:srgbClr val="222222"/>
              </a:solidFill>
              <a:highlight>
                <a:srgbClr val="FFFFFF"/>
              </a:highlight>
            </a:endParaRPr>
          </a:p>
          <a:p>
            <a:pPr indent="0" lvl="0" marL="0" marR="0" rtl="0" algn="l">
              <a:spcBef>
                <a:spcPts val="480"/>
              </a:spcBef>
              <a:spcAft>
                <a:spcPts val="0"/>
              </a:spcAft>
              <a:buClr>
                <a:schemeClr val="dk1"/>
              </a:buClr>
              <a:buSzPts val="2400"/>
              <a:buFont typeface="Arial"/>
              <a:buNone/>
            </a:pPr>
            <a:r>
              <a:t/>
            </a:r>
            <a:endParaRPr sz="1200">
              <a:solidFill>
                <a:srgbClr val="222222"/>
              </a:solidFill>
              <a:highlight>
                <a:srgbClr val="FFFFFF"/>
              </a:highlight>
            </a:endParaRPr>
          </a:p>
          <a:p>
            <a:pPr indent="-190500" lvl="0" marL="342900" marR="0" rtl="0" algn="l">
              <a:spcBef>
                <a:spcPts val="480"/>
              </a:spcBef>
              <a:spcAft>
                <a:spcPts val="0"/>
              </a:spcAft>
              <a:buClr>
                <a:schemeClr val="dk1"/>
              </a:buClr>
              <a:buSzPts val="2400"/>
              <a:buFont typeface="Arial"/>
              <a:buNone/>
            </a:pPr>
            <a:r>
              <a:rPr lang="en-US" sz="1800"/>
              <a:t>Forneça como entrada as strings:</a:t>
            </a:r>
            <a:endParaRPr sz="1800"/>
          </a:p>
          <a:p>
            <a:pPr indent="-342900" lvl="0" marL="457200" marR="0" rtl="0" algn="l">
              <a:spcBef>
                <a:spcPts val="480"/>
              </a:spcBef>
              <a:spcAft>
                <a:spcPts val="0"/>
              </a:spcAft>
              <a:buSzPts val="1800"/>
              <a:buChar char="-"/>
            </a:pPr>
            <a:r>
              <a:rPr lang="en-US" sz="1800"/>
              <a:t>Iniciando teste do Kafka</a:t>
            </a:r>
            <a:endParaRPr sz="1800"/>
          </a:p>
          <a:p>
            <a:pPr indent="-342900" lvl="0" marL="457200" marR="0" rtl="0" algn="l">
              <a:spcBef>
                <a:spcPts val="0"/>
              </a:spcBef>
              <a:spcAft>
                <a:spcPts val="0"/>
              </a:spcAft>
              <a:buSzPts val="1800"/>
              <a:buChar char="-"/>
            </a:pPr>
            <a:r>
              <a:rPr lang="en-US" sz="1800"/>
              <a:t>Dado1</a:t>
            </a:r>
            <a:endParaRPr sz="1800"/>
          </a:p>
          <a:p>
            <a:pPr indent="-342900" lvl="0" marL="457200" marR="0" rtl="0" algn="l">
              <a:spcBef>
                <a:spcPts val="0"/>
              </a:spcBef>
              <a:spcAft>
                <a:spcPts val="0"/>
              </a:spcAft>
              <a:buSzPts val="1800"/>
              <a:buChar char="-"/>
            </a:pPr>
            <a:r>
              <a:rPr lang="en-US" sz="1800"/>
              <a:t>Dado2</a:t>
            </a:r>
            <a:endParaRPr sz="1800"/>
          </a:p>
          <a:p>
            <a:pPr indent="-342900" lvl="0" marL="457200" marR="0" rtl="0" algn="l">
              <a:spcBef>
                <a:spcPts val="0"/>
              </a:spcBef>
              <a:spcAft>
                <a:spcPts val="0"/>
              </a:spcAft>
              <a:buSzPts val="1800"/>
              <a:buChar char="-"/>
            </a:pPr>
            <a:r>
              <a:rPr lang="en-US" sz="1800"/>
              <a:t>Dado3</a:t>
            </a:r>
            <a:endParaRPr sz="1800"/>
          </a:p>
          <a:p>
            <a:pPr indent="-342900" lvl="0" marL="457200" marR="0" rtl="0" algn="l">
              <a:spcBef>
                <a:spcPts val="0"/>
              </a:spcBef>
              <a:spcAft>
                <a:spcPts val="0"/>
              </a:spcAft>
              <a:buSzPts val="1800"/>
              <a:buChar char="-"/>
            </a:pPr>
            <a:r>
              <a:rPr lang="en-US" sz="1800"/>
              <a:t>Fim do teste</a:t>
            </a:r>
            <a:endParaRPr sz="1800"/>
          </a:p>
          <a:p>
            <a:pPr indent="-190500" lvl="0" marL="342900" marR="0" rtl="0" algn="l">
              <a:spcBef>
                <a:spcPts val="480"/>
              </a:spcBef>
              <a:spcAft>
                <a:spcPts val="0"/>
              </a:spcAft>
              <a:buClr>
                <a:schemeClr val="dk1"/>
              </a:buClr>
              <a:buSzPts val="2400"/>
              <a:buFont typeface="Arial"/>
              <a:buNone/>
            </a:pPr>
            <a:r>
              <a:rPr lang="en-US" sz="1800"/>
              <a:t>Esse producer é um script de teste que insere informações em um tópico definido previamente.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