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90" r:id="rId4"/>
    <p:sldId id="284" r:id="rId5"/>
    <p:sldId id="285" r:id="rId6"/>
    <p:sldId id="288" r:id="rId7"/>
    <p:sldId id="292" r:id="rId8"/>
    <p:sldId id="295" r:id="rId9"/>
    <p:sldId id="294" r:id="rId10"/>
    <p:sldId id="296" r:id="rId11"/>
    <p:sldId id="297" r:id="rId12"/>
    <p:sldId id="263" r:id="rId13"/>
    <p:sldId id="257" r:id="rId14"/>
    <p:sldId id="291" r:id="rId15"/>
    <p:sldId id="286" r:id="rId16"/>
    <p:sldId id="298" r:id="rId17"/>
    <p:sldId id="300" r:id="rId18"/>
    <p:sldId id="299" r:id="rId19"/>
    <p:sldId id="301" r:id="rId20"/>
    <p:sldId id="302" r:id="rId21"/>
    <p:sldId id="303" r:id="rId22"/>
    <p:sldId id="304" r:id="rId23"/>
    <p:sldId id="305" r:id="rId24"/>
    <p:sldId id="306" r:id="rId25"/>
    <p:sldId id="307" r:id="rId26"/>
    <p:sldId id="309" r:id="rId27"/>
    <p:sldId id="293" r:id="rId28"/>
    <p:sldId id="308" r:id="rId29"/>
    <p:sldId id="310" r:id="rId30"/>
    <p:sldId id="311" r:id="rId31"/>
    <p:sldId id="312" r:id="rId32"/>
    <p:sldId id="313" r:id="rId33"/>
    <p:sldId id="314" r:id="rId34"/>
    <p:sldId id="315" r:id="rId35"/>
    <p:sldId id="316" r:id="rId36"/>
    <p:sldId id="317" r:id="rId37"/>
    <p:sldId id="318" r:id="rId38"/>
    <p:sldId id="326" r:id="rId39"/>
    <p:sldId id="319" r:id="rId40"/>
    <p:sldId id="321" r:id="rId41"/>
    <p:sldId id="323" r:id="rId42"/>
    <p:sldId id="324" r:id="rId43"/>
    <p:sldId id="325" r:id="rId44"/>
    <p:sldId id="27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Huertas" initials="GH" lastIdx="1" clrIdx="0">
    <p:extLst>
      <p:ext uri="{19B8F6BF-5375-455C-9EA6-DF929625EA0E}">
        <p15:presenceInfo xmlns:p15="http://schemas.microsoft.com/office/powerpoint/2012/main" userId="c8dccbc39e67a9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BD64"/>
    <a:srgbClr val="333745"/>
    <a:srgbClr val="353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59" d="100"/>
          <a:sy n="59" d="100"/>
        </p:scale>
        <p:origin x="50" y="6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08T11:47:32.817" idx="1">
    <p:pos x="10" y="10"/>
    <p:text>While the application is simple and beginner to intermediate level in its own right, the concepts here can apply to much more advanced apps. The biggest things we should focus on is using Node as an API and Angular as the frontend. Making them work together can be a bit confusing so this tutorial should help alleviate some confusion. Buckle those seatbelts; this could be a long one.</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0B0C02-BA33-4F5E-908C-E8CA90F507B9}" type="datetimeFigureOut">
              <a:rPr lang="en-US" smtClean="0"/>
              <a:t>9/8/2016</a:t>
            </a:fld>
            <a:endParaRPr lang="en-US"/>
          </a:p>
        </p:txBody>
      </p:sp>
      <p:sp>
        <p:nvSpPr>
          <p:cNvPr id="5" name="Footer Placeholder 4"/>
          <p:cNvSpPr>
            <a:spLocks noGrp="1"/>
          </p:cNvSpPr>
          <p:nvPr>
            <p:ph type="ftr" sz="quarter" idx="11"/>
          </p:nvPr>
        </p:nvSpPr>
        <p:spPr/>
        <p:txBody>
          <a:bodyPr/>
          <a:lstStyle/>
          <a:p>
            <a:r>
              <a:rPr lang="en-US" dirty="0" err="1">
                <a:solidFill>
                  <a:schemeClr val="tx1"/>
                </a:solidFill>
              </a:rPr>
              <a:t>Hack</a:t>
            </a:r>
            <a:r>
              <a:rPr lang="en-US" dirty="0" err="1">
                <a:solidFill>
                  <a:srgbClr val="A3BD64"/>
                </a:solidFill>
              </a:rPr>
              <a:t>UPRM</a:t>
            </a:r>
            <a:endParaRPr lang="en-US" dirty="0">
              <a:solidFill>
                <a:srgbClr val="A3BD64"/>
              </a:solidFill>
            </a:endParaRPr>
          </a:p>
        </p:txBody>
      </p:sp>
      <p:sp>
        <p:nvSpPr>
          <p:cNvPr id="6" name="Slide Number Placeholder 5"/>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321647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0B0C02-BA33-4F5E-908C-E8CA90F507B9}"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36123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0B0C02-BA33-4F5E-908C-E8CA90F507B9}"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245090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0B0C02-BA33-4F5E-908C-E8CA90F507B9}"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232726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B0C02-BA33-4F5E-908C-E8CA90F507B9}" type="datetimeFigureOut">
              <a:rPr lang="en-US" smtClean="0"/>
              <a:t>9/8/2016</a:t>
            </a:fld>
            <a:endParaRPr lang="en-US"/>
          </a:p>
        </p:txBody>
      </p:sp>
      <p:sp>
        <p:nvSpPr>
          <p:cNvPr id="5" name="Footer Placeholder 4"/>
          <p:cNvSpPr>
            <a:spLocks noGrp="1"/>
          </p:cNvSpPr>
          <p:nvPr>
            <p:ph type="ftr" sz="quarter" idx="11"/>
          </p:nvPr>
        </p:nvSpPr>
        <p:spPr/>
        <p:txBody>
          <a:bodyPr/>
          <a:lstStyle/>
          <a:p>
            <a:r>
              <a:rPr lang="en-US" dirty="0" err="1">
                <a:solidFill>
                  <a:schemeClr val="tx1"/>
                </a:solidFill>
              </a:rPr>
              <a:t>Hack</a:t>
            </a:r>
            <a:r>
              <a:rPr lang="en-US" dirty="0" err="1">
                <a:solidFill>
                  <a:srgbClr val="A3BD64"/>
                </a:solidFill>
              </a:rPr>
              <a:t>UPRM</a:t>
            </a:r>
            <a:endParaRPr lang="en-US" dirty="0">
              <a:solidFill>
                <a:srgbClr val="A3BD64"/>
              </a:solidFill>
            </a:endParaRPr>
          </a:p>
        </p:txBody>
      </p:sp>
      <p:sp>
        <p:nvSpPr>
          <p:cNvPr id="6" name="Slide Number Placeholder 5"/>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247054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0B0C02-BA33-4F5E-908C-E8CA90F507B9}" type="datetimeFigureOut">
              <a:rPr lang="en-US"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179908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0B0C02-BA33-4F5E-908C-E8CA90F507B9}" type="datetimeFigureOut">
              <a:rPr lang="en-US" smtClean="0"/>
              <a:t>9/8/2016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128470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0B0C02-BA33-4F5E-908C-E8CA90F507B9}" type="datetimeFigureOut">
              <a:rPr lang="en-US" smtClean="0"/>
              <a:t>9/8/2016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382661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B0C02-BA33-4F5E-908C-E8CA90F507B9}" type="datetimeFigureOut">
              <a:rPr lang="en-US" smtClean="0"/>
              <a:t>9/8/2016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217616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0B0C02-BA33-4F5E-908C-E8CA90F507B9}" type="datetimeFigureOut">
              <a:rPr lang="en-US"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97430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0B0C02-BA33-4F5E-908C-E8CA90F507B9}" type="datetimeFigureOut">
              <a:rPr lang="en-US"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991F6-BE1B-4028-92D4-6B5CE87F8BFC}" type="slidenum">
              <a:rPr lang="en-US" smtClean="0"/>
              <a:t>‹#›</a:t>
            </a:fld>
            <a:endParaRPr lang="en-US"/>
          </a:p>
        </p:txBody>
      </p:sp>
    </p:spTree>
    <p:extLst>
      <p:ext uri="{BB962C8B-B14F-4D97-AF65-F5344CB8AC3E}">
        <p14:creationId xmlns:p14="http://schemas.microsoft.com/office/powerpoint/2010/main" val="418405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7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B0C02-BA33-4F5E-908C-E8CA90F507B9}" type="datetimeFigureOut">
              <a:rPr lang="en-US" smtClean="0"/>
              <a:t>9/8/2016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chemeClr val="tx1">
                    <a:tint val="75000"/>
                  </a:schemeClr>
                </a:solidFill>
                <a:latin typeface="Helvetica" panose="020B0604020202020204" pitchFamily="34" charset="0"/>
                <a:cs typeface="Helvetica" panose="020B0604020202020204" pitchFamily="34" charset="0"/>
              </a:defRPr>
            </a:lvl1pPr>
          </a:lstStyle>
          <a:p>
            <a:r>
              <a:rPr lang="en-US" dirty="0" err="1">
                <a:solidFill>
                  <a:schemeClr val="tx1"/>
                </a:solidFill>
              </a:rPr>
              <a:t>Hack</a:t>
            </a:r>
            <a:r>
              <a:rPr lang="en-US" dirty="0" err="1">
                <a:solidFill>
                  <a:srgbClr val="A3BD64"/>
                </a:solidFill>
              </a:rPr>
              <a:t>UPRM</a:t>
            </a:r>
            <a:endParaRPr lang="en-US" dirty="0">
              <a:solidFill>
                <a:srgbClr val="A3BD64"/>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991F6-BE1B-4028-92D4-6B5CE87F8BFC}" type="slidenum">
              <a:rPr lang="en-US" smtClean="0"/>
              <a:t>‹#›</a:t>
            </a:fld>
            <a:endParaRPr lang="en-US"/>
          </a:p>
        </p:txBody>
      </p:sp>
    </p:spTree>
    <p:extLst>
      <p:ext uri="{BB962C8B-B14F-4D97-AF65-F5344CB8AC3E}">
        <p14:creationId xmlns:p14="http://schemas.microsoft.com/office/powerpoint/2010/main" val="237813576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Inserat LT Std" panose="020B0806030702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Finite-state_machi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uprm.edu/hackuprm/"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5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Building a Node.js REST API with an Angular.js Front-End</a:t>
            </a:r>
            <a:endParaRPr lang="en-US" sz="5400" b="1" dirty="0">
              <a:solidFill>
                <a:srgbClr val="A3BD64"/>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3" name="Subtitle 2"/>
          <p:cNvSpPr>
            <a:spLocks noGrp="1"/>
          </p:cNvSpPr>
          <p:nvPr>
            <p:ph type="subTitle" idx="1"/>
          </p:nvPr>
        </p:nvSpPr>
        <p:spPr/>
        <p:txBody>
          <a:bodyPr>
            <a:normAutofit/>
          </a:bodyPr>
          <a:lstStyle/>
          <a:p>
            <a:pPr algn="l"/>
            <a:r>
              <a:rPr lang="en-US" sz="2800" b="1" dirty="0" err="1">
                <a:effectLst>
                  <a:outerShdw blurRad="38100" dist="38100" dir="2700000" algn="tl">
                    <a:srgbClr val="000000">
                      <a:alpha val="43137"/>
                    </a:srgbClr>
                  </a:outerShdw>
                </a:effectLst>
              </a:rPr>
              <a:t>Hack</a:t>
            </a:r>
            <a:r>
              <a:rPr lang="en-US" sz="2800" b="1" dirty="0" err="1">
                <a:solidFill>
                  <a:srgbClr val="A3BD64"/>
                </a:solidFill>
                <a:effectLst>
                  <a:outerShdw blurRad="38100" dist="38100" dir="2700000" algn="tl">
                    <a:srgbClr val="000000">
                      <a:alpha val="43137"/>
                    </a:srgbClr>
                  </a:outerShdw>
                </a:effectLst>
              </a:rPr>
              <a:t>UPRM</a:t>
            </a:r>
            <a:endParaRPr lang="en-US" sz="2800" dirty="0"/>
          </a:p>
        </p:txBody>
      </p:sp>
    </p:spTree>
    <p:extLst>
      <p:ext uri="{BB962C8B-B14F-4D97-AF65-F5344CB8AC3E}">
        <p14:creationId xmlns:p14="http://schemas.microsoft.com/office/powerpoint/2010/main" val="3667570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Framework</a:t>
            </a:r>
          </a:p>
        </p:txBody>
      </p:sp>
      <p:sp>
        <p:nvSpPr>
          <p:cNvPr id="3" name="Content Placeholder 2"/>
          <p:cNvSpPr>
            <a:spLocks noGrp="1"/>
          </p:cNvSpPr>
          <p:nvPr>
            <p:ph idx="1"/>
          </p:nvPr>
        </p:nvSpPr>
        <p:spPr/>
        <p:txBody>
          <a:bodyPr>
            <a:normAutofit/>
          </a:bodyPr>
          <a:lstStyle/>
          <a:p>
            <a:r>
              <a:rPr lang="en-US" sz="3600" dirty="0"/>
              <a:t>“Express is a minimal and flexible Node.js web application framework that provides a robust set of features for web and mobile applications.” - expressjs.com</a:t>
            </a:r>
          </a:p>
        </p:txBody>
      </p:sp>
    </p:spTree>
    <p:extLst>
      <p:ext uri="{BB962C8B-B14F-4D97-AF65-F5344CB8AC3E}">
        <p14:creationId xmlns:p14="http://schemas.microsoft.com/office/powerpoint/2010/main" val="119753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a:t>
            </a:r>
          </a:p>
        </p:txBody>
      </p:sp>
      <p:sp>
        <p:nvSpPr>
          <p:cNvPr id="3" name="Content Placeholder 2"/>
          <p:cNvSpPr>
            <a:spLocks noGrp="1"/>
          </p:cNvSpPr>
          <p:nvPr>
            <p:ph idx="1"/>
          </p:nvPr>
        </p:nvSpPr>
        <p:spPr/>
        <p:txBody>
          <a:bodyPr/>
          <a:lstStyle/>
          <a:p>
            <a:r>
              <a:rPr lang="en-US" dirty="0"/>
              <a:t>AngularJS is a structural framework for dynamic web apps. It lets you use HTML as your template language and lets you extend HTML's syntax to express your application's components clearly and succinctly. </a:t>
            </a:r>
            <a:r>
              <a:rPr lang="en-US" dirty="0" err="1"/>
              <a:t>Angular's</a:t>
            </a:r>
            <a:r>
              <a:rPr lang="en-US" dirty="0"/>
              <a:t> data binding and dependency injection eliminate much of the code you would otherwise have to write.</a:t>
            </a:r>
          </a:p>
        </p:txBody>
      </p:sp>
    </p:spTree>
    <p:extLst>
      <p:ext uri="{BB962C8B-B14F-4D97-AF65-F5344CB8AC3E}">
        <p14:creationId xmlns:p14="http://schemas.microsoft.com/office/powerpoint/2010/main" val="339032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3374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RESTful API?</a:t>
            </a:r>
          </a:p>
        </p:txBody>
      </p:sp>
      <p:sp>
        <p:nvSpPr>
          <p:cNvPr id="3" name="Content Placeholder 2"/>
          <p:cNvSpPr>
            <a:spLocks noGrp="1"/>
          </p:cNvSpPr>
          <p:nvPr>
            <p:ph idx="1"/>
          </p:nvPr>
        </p:nvSpPr>
        <p:spPr/>
        <p:txBody>
          <a:bodyPr/>
          <a:lstStyle/>
          <a:p>
            <a:r>
              <a:rPr lang="en-US" dirty="0"/>
              <a:t>REST stands for </a:t>
            </a:r>
            <a:r>
              <a:rPr lang="en-US" dirty="0">
                <a:solidFill>
                  <a:srgbClr val="A3BD64"/>
                </a:solidFill>
              </a:rPr>
              <a:t>Re</a:t>
            </a:r>
            <a:r>
              <a:rPr lang="en-US" dirty="0"/>
              <a:t>presentational </a:t>
            </a:r>
            <a:r>
              <a:rPr lang="en-US" dirty="0">
                <a:solidFill>
                  <a:srgbClr val="A3BD64"/>
                </a:solidFill>
              </a:rPr>
              <a:t>S</a:t>
            </a:r>
            <a:r>
              <a:rPr lang="en-US" dirty="0"/>
              <a:t>tate </a:t>
            </a:r>
            <a:r>
              <a:rPr lang="en-US" dirty="0">
                <a:solidFill>
                  <a:srgbClr val="A3BD64"/>
                </a:solidFill>
              </a:rPr>
              <a:t>T</a:t>
            </a:r>
            <a:r>
              <a:rPr lang="en-US" dirty="0"/>
              <a:t>ransfer. It is an architecture that allows client-server communication through a uniform interface. They are also stateless, </a:t>
            </a:r>
            <a:r>
              <a:rPr lang="en-US" dirty="0" err="1"/>
              <a:t>cachable</a:t>
            </a:r>
            <a:r>
              <a:rPr lang="en-US" dirty="0"/>
              <a:t> and has property called </a:t>
            </a:r>
            <a:r>
              <a:rPr lang="en-US" dirty="0" err="1"/>
              <a:t>idempotence</a:t>
            </a:r>
            <a:r>
              <a:rPr lang="en-US" dirty="0"/>
              <a:t>. It means that the side effect of identical requests have the same effect as the same single request.</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9695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374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b="1" dirty="0"/>
              <a:t>HTTP RESTful API’s are compose of:</a:t>
            </a:r>
          </a:p>
        </p:txBody>
      </p:sp>
      <p:sp>
        <p:nvSpPr>
          <p:cNvPr id="3" name="Content Placeholder 2"/>
          <p:cNvSpPr>
            <a:spLocks noGrp="1"/>
          </p:cNvSpPr>
          <p:nvPr>
            <p:ph idx="1"/>
          </p:nvPr>
        </p:nvSpPr>
        <p:spPr/>
        <p:txBody>
          <a:bodyPr>
            <a:normAutofit/>
          </a:bodyPr>
          <a:lstStyle/>
          <a:p>
            <a:pPr>
              <a:lnSpc>
                <a:spcPct val="100000"/>
              </a:lnSpc>
            </a:pPr>
            <a:r>
              <a:rPr lang="en-US" sz="3600" b="1" dirty="0"/>
              <a:t>HTTP methods, e.g. GET, PUT, DELETE, PATCH, POST, …</a:t>
            </a:r>
          </a:p>
          <a:p>
            <a:pPr>
              <a:lnSpc>
                <a:spcPct val="100000"/>
              </a:lnSpc>
            </a:pPr>
            <a:r>
              <a:rPr lang="en-US" sz="3600" b="1" dirty="0"/>
              <a:t>Base URI, e.g. http://hackuprm.com</a:t>
            </a:r>
          </a:p>
          <a:p>
            <a:pPr>
              <a:lnSpc>
                <a:spcPct val="100000"/>
              </a:lnSpc>
            </a:pPr>
            <a:r>
              <a:rPr lang="en-US" sz="3600" b="1" dirty="0"/>
              <a:t>URL path, e.g. /blog/post/w134dk</a:t>
            </a:r>
          </a:p>
          <a:p>
            <a:pPr>
              <a:lnSpc>
                <a:spcPct val="100000"/>
              </a:lnSpc>
            </a:pPr>
            <a:r>
              <a:rPr lang="en-US" sz="3600" b="1" dirty="0"/>
              <a:t>Media type, e.g. html, JSON, XML, Images…</a:t>
            </a:r>
            <a:endParaRPr lang="en-US" sz="36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3527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Here’s is a summary what we want to implement: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7851266"/>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758615718"/>
                    </a:ext>
                  </a:extLst>
                </a:gridCol>
                <a:gridCol w="3505200">
                  <a:extLst>
                    <a:ext uri="{9D8B030D-6E8A-4147-A177-3AD203B41FA5}">
                      <a16:colId xmlns:a16="http://schemas.microsoft.com/office/drawing/2014/main" val="719177640"/>
                    </a:ext>
                  </a:extLst>
                </a:gridCol>
                <a:gridCol w="3505200">
                  <a:extLst>
                    <a:ext uri="{9D8B030D-6E8A-4147-A177-3AD203B41FA5}">
                      <a16:colId xmlns:a16="http://schemas.microsoft.com/office/drawing/2014/main" val="1433998882"/>
                    </a:ext>
                  </a:extLst>
                </a:gridCol>
              </a:tblGrid>
              <a:tr h="370840">
                <a:tc>
                  <a:txBody>
                    <a:bodyPr/>
                    <a:lstStyle/>
                    <a:p>
                      <a:pPr fontAlgn="t"/>
                      <a:r>
                        <a:rPr lang="en-US">
                          <a:effectLst/>
                        </a:rPr>
                        <a:t>HTTP Verb</a:t>
                      </a:r>
                    </a:p>
                  </a:txBody>
                  <a:tcPr marL="30480" marR="30480" marT="30480" marB="30480"/>
                </a:tc>
                <a:tc>
                  <a:txBody>
                    <a:bodyPr/>
                    <a:lstStyle/>
                    <a:p>
                      <a:pPr fontAlgn="t"/>
                      <a:r>
                        <a:rPr lang="en-US">
                          <a:effectLst/>
                        </a:rPr>
                        <a:t>URL</a:t>
                      </a:r>
                    </a:p>
                  </a:txBody>
                  <a:tcPr marL="30480" marR="30480" marT="30480" marB="30480"/>
                </a:tc>
                <a:tc>
                  <a:txBody>
                    <a:bodyPr/>
                    <a:lstStyle/>
                    <a:p>
                      <a:pPr fontAlgn="t"/>
                      <a:r>
                        <a:rPr lang="en-US">
                          <a:effectLst/>
                        </a:rPr>
                        <a:t>Description</a:t>
                      </a:r>
                    </a:p>
                  </a:txBody>
                  <a:tcPr marL="30480" marR="30480" marT="30480" marB="30480"/>
                </a:tc>
                <a:extLst>
                  <a:ext uri="{0D108BD9-81ED-4DB2-BD59-A6C34878D82A}">
                    <a16:rowId xmlns:a16="http://schemas.microsoft.com/office/drawing/2014/main" val="2475518854"/>
                  </a:ext>
                </a:extLst>
              </a:tr>
              <a:tr h="370840">
                <a:tc>
                  <a:txBody>
                    <a:bodyPr/>
                    <a:lstStyle/>
                    <a:p>
                      <a:pPr fontAlgn="t"/>
                      <a:r>
                        <a:rPr lang="en-US">
                          <a:effectLst/>
                        </a:rPr>
                        <a:t>GET</a:t>
                      </a:r>
                    </a:p>
                  </a:txBody>
                  <a:tcPr marL="30480" marR="30480" marT="30480" marB="30480"/>
                </a:tc>
                <a:tc>
                  <a:txBody>
                    <a:bodyPr/>
                    <a:lstStyle/>
                    <a:p>
                      <a:pPr fontAlgn="t"/>
                      <a:r>
                        <a:rPr lang="en-US" dirty="0">
                          <a:effectLst/>
                        </a:rPr>
                        <a:t>/</a:t>
                      </a:r>
                      <a:r>
                        <a:rPr lang="en-US" dirty="0" err="1">
                          <a:effectLst/>
                        </a:rPr>
                        <a:t>api</a:t>
                      </a:r>
                      <a:r>
                        <a:rPr lang="en-US" dirty="0">
                          <a:effectLst/>
                        </a:rPr>
                        <a:t>/</a:t>
                      </a:r>
                      <a:r>
                        <a:rPr lang="en-US" dirty="0" err="1">
                          <a:effectLst/>
                        </a:rPr>
                        <a:t>todos</a:t>
                      </a:r>
                      <a:endParaRPr lang="en-US" dirty="0">
                        <a:effectLst/>
                      </a:endParaRPr>
                    </a:p>
                  </a:txBody>
                  <a:tcPr marL="30480" marR="30480" marT="30480" marB="30480"/>
                </a:tc>
                <a:tc>
                  <a:txBody>
                    <a:bodyPr/>
                    <a:lstStyle/>
                    <a:p>
                      <a:pPr fontAlgn="t"/>
                      <a:r>
                        <a:rPr lang="en-US">
                          <a:effectLst/>
                        </a:rPr>
                        <a:t>Get all of the todos</a:t>
                      </a:r>
                    </a:p>
                  </a:txBody>
                  <a:tcPr marL="30480" marR="30480" marT="30480" marB="30480"/>
                </a:tc>
                <a:extLst>
                  <a:ext uri="{0D108BD9-81ED-4DB2-BD59-A6C34878D82A}">
                    <a16:rowId xmlns:a16="http://schemas.microsoft.com/office/drawing/2014/main" val="739039123"/>
                  </a:ext>
                </a:extLst>
              </a:tr>
              <a:tr h="370840">
                <a:tc>
                  <a:txBody>
                    <a:bodyPr/>
                    <a:lstStyle/>
                    <a:p>
                      <a:pPr fontAlgn="t"/>
                      <a:r>
                        <a:rPr lang="en-US">
                          <a:effectLst/>
                        </a:rPr>
                        <a:t>POST</a:t>
                      </a:r>
                    </a:p>
                  </a:txBody>
                  <a:tcPr marL="30480" marR="30480" marT="30480" marB="30480"/>
                </a:tc>
                <a:tc>
                  <a:txBody>
                    <a:bodyPr/>
                    <a:lstStyle/>
                    <a:p>
                      <a:pPr fontAlgn="t"/>
                      <a:r>
                        <a:rPr lang="en-US" dirty="0">
                          <a:effectLst/>
                        </a:rPr>
                        <a:t>/</a:t>
                      </a:r>
                      <a:r>
                        <a:rPr lang="en-US" dirty="0" err="1">
                          <a:effectLst/>
                        </a:rPr>
                        <a:t>api</a:t>
                      </a:r>
                      <a:r>
                        <a:rPr lang="en-US" dirty="0">
                          <a:effectLst/>
                        </a:rPr>
                        <a:t>/</a:t>
                      </a:r>
                      <a:r>
                        <a:rPr lang="en-US" dirty="0" err="1">
                          <a:effectLst/>
                        </a:rPr>
                        <a:t>todos</a:t>
                      </a:r>
                      <a:endParaRPr lang="en-US" dirty="0">
                        <a:effectLst/>
                      </a:endParaRPr>
                    </a:p>
                  </a:txBody>
                  <a:tcPr marL="30480" marR="30480" marT="30480" marB="30480"/>
                </a:tc>
                <a:tc>
                  <a:txBody>
                    <a:bodyPr/>
                    <a:lstStyle/>
                    <a:p>
                      <a:pPr fontAlgn="t"/>
                      <a:r>
                        <a:rPr lang="en-US">
                          <a:effectLst/>
                        </a:rPr>
                        <a:t>Create a single todo</a:t>
                      </a:r>
                    </a:p>
                  </a:txBody>
                  <a:tcPr marL="30480" marR="30480" marT="30480" marB="30480"/>
                </a:tc>
                <a:extLst>
                  <a:ext uri="{0D108BD9-81ED-4DB2-BD59-A6C34878D82A}">
                    <a16:rowId xmlns:a16="http://schemas.microsoft.com/office/drawing/2014/main" val="4281397612"/>
                  </a:ext>
                </a:extLst>
              </a:tr>
              <a:tr h="370840">
                <a:tc>
                  <a:txBody>
                    <a:bodyPr/>
                    <a:lstStyle/>
                    <a:p>
                      <a:pPr fontAlgn="t"/>
                      <a:r>
                        <a:rPr lang="en-US" dirty="0">
                          <a:effectLst/>
                        </a:rPr>
                        <a:t>DELETE</a:t>
                      </a:r>
                    </a:p>
                  </a:txBody>
                  <a:tcPr marL="30480" marR="30480" marT="30480" marB="30480"/>
                </a:tc>
                <a:tc>
                  <a:txBody>
                    <a:bodyPr/>
                    <a:lstStyle/>
                    <a:p>
                      <a:pPr fontAlgn="t"/>
                      <a:r>
                        <a:rPr lang="en-US" dirty="0">
                          <a:effectLst/>
                        </a:rPr>
                        <a:t>/</a:t>
                      </a:r>
                      <a:r>
                        <a:rPr lang="en-US" dirty="0" err="1">
                          <a:effectLst/>
                        </a:rPr>
                        <a:t>api</a:t>
                      </a:r>
                      <a:r>
                        <a:rPr lang="en-US" dirty="0">
                          <a:effectLst/>
                        </a:rPr>
                        <a:t>/</a:t>
                      </a:r>
                      <a:r>
                        <a:rPr lang="en-US" dirty="0" err="1">
                          <a:effectLst/>
                        </a:rPr>
                        <a:t>todos</a:t>
                      </a:r>
                      <a:r>
                        <a:rPr lang="en-US" dirty="0">
                          <a:effectLst/>
                        </a:rPr>
                        <a:t>/:</a:t>
                      </a:r>
                      <a:r>
                        <a:rPr lang="en-US" dirty="0" err="1">
                          <a:effectLst/>
                        </a:rPr>
                        <a:t>todo_id</a:t>
                      </a:r>
                      <a:endParaRPr lang="en-US" dirty="0">
                        <a:effectLst/>
                      </a:endParaRPr>
                    </a:p>
                  </a:txBody>
                  <a:tcPr marL="30480" marR="30480" marT="30480" marB="30480"/>
                </a:tc>
                <a:tc>
                  <a:txBody>
                    <a:bodyPr/>
                    <a:lstStyle/>
                    <a:p>
                      <a:pPr fontAlgn="t"/>
                      <a:r>
                        <a:rPr lang="en-US" dirty="0">
                          <a:effectLst/>
                        </a:rPr>
                        <a:t>Delete a single </a:t>
                      </a:r>
                      <a:r>
                        <a:rPr lang="en-US" dirty="0" err="1">
                          <a:effectLst/>
                        </a:rPr>
                        <a:t>todo</a:t>
                      </a:r>
                      <a:endParaRPr lang="en-US" dirty="0">
                        <a:effectLst/>
                      </a:endParaRPr>
                    </a:p>
                  </a:txBody>
                  <a:tcPr marL="30480" marR="30480" marT="30480" marB="30480"/>
                </a:tc>
                <a:extLst>
                  <a:ext uri="{0D108BD9-81ED-4DB2-BD59-A6C34878D82A}">
                    <a16:rowId xmlns:a16="http://schemas.microsoft.com/office/drawing/2014/main" val="1329448814"/>
                  </a:ext>
                </a:extLst>
              </a:tr>
            </a:tbl>
          </a:graphicData>
        </a:graphic>
      </p:graphicFrame>
    </p:spTree>
    <p:extLst>
      <p:ext uri="{BB962C8B-B14F-4D97-AF65-F5344CB8AC3E}">
        <p14:creationId xmlns:p14="http://schemas.microsoft.com/office/powerpoint/2010/main" val="141624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repository and slides</a:t>
            </a:r>
          </a:p>
        </p:txBody>
      </p:sp>
      <p:sp>
        <p:nvSpPr>
          <p:cNvPr id="3" name="Content Placeholder 2"/>
          <p:cNvSpPr>
            <a:spLocks noGrp="1"/>
          </p:cNvSpPr>
          <p:nvPr>
            <p:ph idx="1"/>
          </p:nvPr>
        </p:nvSpPr>
        <p:spPr/>
        <p:txBody>
          <a:bodyPr>
            <a:normAutofit/>
          </a:bodyPr>
          <a:lstStyle/>
          <a:p>
            <a:r>
              <a:rPr lang="en-US" sz="4000" dirty="0">
                <a:solidFill>
                  <a:srgbClr val="A3BD64"/>
                </a:solidFill>
              </a:rPr>
              <a:t>https://github.com</a:t>
            </a:r>
            <a:r>
              <a:rPr lang="en-US" sz="4000" dirty="0"/>
              <a:t>/gabrielHM/todo-workshop </a:t>
            </a:r>
          </a:p>
        </p:txBody>
      </p:sp>
    </p:spTree>
    <p:extLst>
      <p:ext uri="{BB962C8B-B14F-4D97-AF65-F5344CB8AC3E}">
        <p14:creationId xmlns:p14="http://schemas.microsoft.com/office/powerpoint/2010/main" val="19587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Helvetica" panose="020B0604020202020204" pitchFamily="34" charset="0"/>
                <a:cs typeface="Helvetica" panose="020B0604020202020204" pitchFamily="34" charset="0"/>
              </a:rPr>
              <a:t>Basic Setup</a:t>
            </a:r>
          </a:p>
        </p:txBody>
      </p:sp>
      <p:sp>
        <p:nvSpPr>
          <p:cNvPr id="3" name="Text Placeholder 2"/>
          <p:cNvSpPr>
            <a:spLocks noGrp="1"/>
          </p:cNvSpPr>
          <p:nvPr>
            <p:ph type="body" idx="1"/>
          </p:nvPr>
        </p:nvSpPr>
        <p:spPr/>
        <p:txBody>
          <a:bodyPr/>
          <a:lstStyle/>
          <a:p>
            <a:r>
              <a:rPr lang="en-US" sz="2800" dirty="0"/>
              <a:t>Node.js installed</a:t>
            </a:r>
          </a:p>
          <a:p>
            <a:r>
              <a:rPr lang="en-US" sz="2800" dirty="0"/>
              <a:t>PostgreSQL Database (Provided later in the slides)</a:t>
            </a:r>
          </a:p>
          <a:p>
            <a:endParaRPr lang="en-US" dirty="0"/>
          </a:p>
        </p:txBody>
      </p:sp>
    </p:spTree>
    <p:extLst>
      <p:ext uri="{BB962C8B-B14F-4D97-AF65-F5344CB8AC3E}">
        <p14:creationId xmlns:p14="http://schemas.microsoft.com/office/powerpoint/2010/main" val="307353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 successful installation</a:t>
            </a:r>
          </a:p>
        </p:txBody>
      </p:sp>
      <p:sp>
        <p:nvSpPr>
          <p:cNvPr id="3" name="Text Placeholder 2"/>
          <p:cNvSpPr>
            <a:spLocks noGrp="1"/>
          </p:cNvSpPr>
          <p:nvPr>
            <p:ph type="body" idx="1"/>
          </p:nvPr>
        </p:nvSpPr>
        <p:spPr/>
        <p:txBody>
          <a:bodyPr>
            <a:normAutofit/>
          </a:bodyPr>
          <a:lstStyle/>
          <a:p>
            <a:r>
              <a:rPr lang="en-US" sz="3600" dirty="0"/>
              <a:t>node -v</a:t>
            </a:r>
          </a:p>
        </p:txBody>
      </p:sp>
    </p:spTree>
    <p:extLst>
      <p:ext uri="{BB962C8B-B14F-4D97-AF65-F5344CB8AC3E}">
        <p14:creationId xmlns:p14="http://schemas.microsoft.com/office/powerpoint/2010/main" val="296375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npm</a:t>
            </a:r>
            <a:endParaRPr lang="en-US" dirty="0"/>
          </a:p>
        </p:txBody>
      </p:sp>
      <p:sp>
        <p:nvSpPr>
          <p:cNvPr id="3" name="Content Placeholder 2"/>
          <p:cNvSpPr>
            <a:spLocks noGrp="1"/>
          </p:cNvSpPr>
          <p:nvPr>
            <p:ph idx="1"/>
          </p:nvPr>
        </p:nvSpPr>
        <p:spPr/>
        <p:txBody>
          <a:bodyPr/>
          <a:lstStyle/>
          <a:p>
            <a:r>
              <a:rPr lang="en-US" dirty="0"/>
              <a:t>“Node.js' package ecosystem, </a:t>
            </a:r>
            <a:r>
              <a:rPr lang="en-US" dirty="0" err="1"/>
              <a:t>npm</a:t>
            </a:r>
            <a:r>
              <a:rPr lang="en-US" dirty="0"/>
              <a:t>, is the largest ecosystem of open source libraries in the world.” – nodejs.org</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Code Presenter Pro"/>
              <p:cNvGraphicFramePr>
                <a:graphicFrameLocks noGrp="1"/>
              </p:cNvGraphicFramePr>
              <p:nvPr>
                <p:extLst>
                  <p:ext uri="{D42A27DB-BD31-4B8C-83A1-F6EECF244321}">
                    <p14:modId xmlns:p14="http://schemas.microsoft.com/office/powerpoint/2010/main" val="2553984513"/>
                  </p:ext>
                </p:extLst>
              </p:nvPr>
            </p:nvGraphicFramePr>
            <p:xfrm>
              <a:off x="838200" y="4293358"/>
              <a:ext cx="10515600" cy="148177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Code Presenter Pro"/>
              <p:cNvPicPr>
                <a:picLocks noGrp="1" noRot="1" noChangeAspect="1" noMove="1" noResize="1" noEditPoints="1" noAdjustHandles="1" noChangeArrowheads="1" noChangeShapeType="1"/>
              </p:cNvPicPr>
              <p:nvPr/>
            </p:nvPicPr>
            <p:blipFill>
              <a:blip r:embed="rId3"/>
              <a:stretch>
                <a:fillRect/>
              </a:stretch>
            </p:blipFill>
            <p:spPr>
              <a:xfrm>
                <a:off x="838200" y="4293358"/>
                <a:ext cx="10515600" cy="1481779"/>
              </a:xfrm>
              <a:prstGeom prst="rect">
                <a:avLst/>
              </a:prstGeom>
            </p:spPr>
          </p:pic>
        </mc:Fallback>
      </mc:AlternateContent>
      <p:sp>
        <p:nvSpPr>
          <p:cNvPr id="5" name="Title 1"/>
          <p:cNvSpPr txBox="1">
            <a:spLocks/>
          </p:cNvSpPr>
          <p:nvPr/>
        </p:nvSpPr>
        <p:spPr>
          <a:xfrm>
            <a:off x="838200" y="28328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Helvetica Inserat LT Std" panose="020B0806030702050204" pitchFamily="34" charset="0"/>
                <a:ea typeface="+mj-ea"/>
                <a:cs typeface="+mj-cs"/>
              </a:defRPr>
            </a:lvl1pPr>
          </a:lstStyle>
          <a:p>
            <a:r>
              <a:rPr lang="en-US"/>
              <a:t>Installing global packages.</a:t>
            </a:r>
            <a:endParaRPr lang="en-US" dirty="0"/>
          </a:p>
        </p:txBody>
      </p:sp>
    </p:spTree>
    <p:extLst>
      <p:ext uri="{BB962C8B-B14F-4D97-AF65-F5344CB8AC3E}">
        <p14:creationId xmlns:p14="http://schemas.microsoft.com/office/powerpoint/2010/main" val="225333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install some packages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Content Placeholder 6" title="Code Presenter Pro"/>
              <p:cNvGraphicFramePr>
                <a:graphicFrameLocks noGrp="1"/>
              </p:cNvGraphicFramePr>
              <p:nvPr>
                <p:ph idx="1"/>
                <p:extLst>
                  <p:ext uri="{D42A27DB-BD31-4B8C-83A1-F6EECF244321}">
                    <p14:modId xmlns:p14="http://schemas.microsoft.com/office/powerpoint/2010/main" val="1099335339"/>
                  </p:ext>
                </p:extLst>
              </p:nvPr>
            </p:nvGraphicFramePr>
            <p:xfrm>
              <a:off x="754063" y="1865313"/>
              <a:ext cx="10515600" cy="435133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Content Placeholder 6" title="Code Presenter Pro"/>
              <p:cNvPicPr>
                <a:picLocks noGrp="1" noRot="1" noChangeAspect="1" noMove="1" noResize="1" noEditPoints="1" noAdjustHandles="1" noChangeArrowheads="1" noChangeShapeType="1"/>
              </p:cNvPicPr>
              <p:nvPr/>
            </p:nvPicPr>
            <p:blipFill>
              <a:blip r:embed="rId3"/>
              <a:stretch>
                <a:fillRect/>
              </a:stretch>
            </p:blipFill>
            <p:spPr>
              <a:xfrm>
                <a:off x="754063" y="1865313"/>
                <a:ext cx="10515600" cy="4351337"/>
              </a:xfrm>
              <a:prstGeom prst="rect">
                <a:avLst/>
              </a:prstGeom>
            </p:spPr>
          </p:pic>
        </mc:Fallback>
      </mc:AlternateContent>
    </p:spTree>
    <p:extLst>
      <p:ext uri="{BB962C8B-B14F-4D97-AF65-F5344CB8AC3E}">
        <p14:creationId xmlns:p14="http://schemas.microsoft.com/office/powerpoint/2010/main" val="320371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54838" y="4572001"/>
            <a:ext cx="5092611" cy="1517650"/>
          </a:xfrm>
        </p:spPr>
        <p:txBody>
          <a:bodyPr/>
          <a:lstStyle/>
          <a:p>
            <a:pPr algn="r"/>
            <a:r>
              <a:rPr lang="en-US" dirty="0"/>
              <a:t>Gabriel Huertas Marrero</a:t>
            </a:r>
          </a:p>
          <a:p>
            <a:pPr algn="r"/>
            <a:r>
              <a:rPr lang="en-US" sz="2000" dirty="0"/>
              <a:t>Computer Engineering</a:t>
            </a:r>
          </a:p>
          <a:p>
            <a:pPr algn="r"/>
            <a:r>
              <a:rPr lang="en-US" sz="2000" dirty="0"/>
              <a:t>Undergrad Student</a:t>
            </a:r>
          </a:p>
        </p:txBody>
      </p:sp>
    </p:spTree>
    <p:extLst>
      <p:ext uri="{BB962C8B-B14F-4D97-AF65-F5344CB8AC3E}">
        <p14:creationId xmlns:p14="http://schemas.microsoft.com/office/powerpoint/2010/main" val="3195764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just installed</a:t>
            </a:r>
          </a:p>
        </p:txBody>
      </p:sp>
      <p:sp>
        <p:nvSpPr>
          <p:cNvPr id="3" name="Content Placeholder 2"/>
          <p:cNvSpPr>
            <a:spLocks noGrp="1"/>
          </p:cNvSpPr>
          <p:nvPr>
            <p:ph idx="1"/>
          </p:nvPr>
        </p:nvSpPr>
        <p:spPr>
          <a:xfrm>
            <a:off x="838200" y="1799684"/>
            <a:ext cx="10515600" cy="4351338"/>
          </a:xfrm>
        </p:spPr>
        <p:txBody>
          <a:bodyPr/>
          <a:lstStyle/>
          <a:p>
            <a:r>
              <a:rPr lang="en-US" dirty="0"/>
              <a:t>Bower</a:t>
            </a:r>
          </a:p>
          <a:p>
            <a:pPr lvl="1"/>
            <a:r>
              <a:rPr lang="en-US" dirty="0"/>
              <a:t>Front end package manager.</a:t>
            </a:r>
          </a:p>
          <a:p>
            <a:r>
              <a:rPr lang="en-US" dirty="0"/>
              <a:t>Express</a:t>
            </a:r>
          </a:p>
          <a:p>
            <a:r>
              <a:rPr lang="en-US" dirty="0"/>
              <a:t>Express generator</a:t>
            </a:r>
          </a:p>
          <a:p>
            <a:pPr lvl="1"/>
            <a:r>
              <a:rPr lang="en-US" dirty="0"/>
              <a:t>Quickly create an application skeleton.</a:t>
            </a:r>
          </a:p>
        </p:txBody>
      </p:sp>
      <p:pic>
        <p:nvPicPr>
          <p:cNvPr id="2050" name="Picture 2" descr="https://bower.io/img/bow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95" y="2374628"/>
            <a:ext cx="2613565" cy="229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558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 node.js project using express generator.</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ntent Placeholder 5" title="Code Presenter Pro"/>
              <p:cNvGraphicFramePr>
                <a:graphicFrameLocks noGrp="1"/>
              </p:cNvGraphicFramePr>
              <p:nvPr>
                <p:ph idx="1"/>
                <p:extLst>
                  <p:ext uri="{D42A27DB-BD31-4B8C-83A1-F6EECF244321}">
                    <p14:modId xmlns:p14="http://schemas.microsoft.com/office/powerpoint/2010/main" val="2395136915"/>
                  </p:ext>
                </p:extLst>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Content Placeholder 5" title="Code Presenter Pro"/>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28823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Structure</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540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Configuration</a:t>
            </a:r>
          </a:p>
        </p:txBody>
      </p:sp>
      <p:sp>
        <p:nvSpPr>
          <p:cNvPr id="3" name="Content Placeholder 2"/>
          <p:cNvSpPr>
            <a:spLocks noGrp="1"/>
          </p:cNvSpPr>
          <p:nvPr>
            <p:ph idx="1"/>
          </p:nvPr>
        </p:nvSpPr>
        <p:spPr/>
        <p:txBody>
          <a:bodyPr/>
          <a:lstStyle/>
          <a:p>
            <a:r>
              <a:rPr lang="en-US" dirty="0" err="1"/>
              <a:t>Package.json</a:t>
            </a:r>
            <a:r>
              <a:rPr lang="en-US" dirty="0"/>
              <a:t>, app.js, .bin/www</a:t>
            </a:r>
          </a:p>
          <a:p>
            <a:r>
              <a:rPr lang="en-US" dirty="0"/>
              <a:t>This is the file where we will:</a:t>
            </a:r>
          </a:p>
          <a:p>
            <a:pPr lvl="1"/>
            <a:r>
              <a:rPr lang="en-US" dirty="0"/>
              <a:t>Configure our application</a:t>
            </a:r>
          </a:p>
          <a:p>
            <a:pPr lvl="1"/>
            <a:r>
              <a:rPr lang="en-US" dirty="0"/>
              <a:t>Connect to our database</a:t>
            </a:r>
          </a:p>
          <a:p>
            <a:pPr lvl="1"/>
            <a:r>
              <a:rPr lang="en-US" dirty="0"/>
              <a:t>Define routes for our RESTful API</a:t>
            </a:r>
          </a:p>
          <a:p>
            <a:pPr lvl="1"/>
            <a:r>
              <a:rPr lang="en-US" dirty="0"/>
              <a:t>Define routes for our frontend Angular application</a:t>
            </a:r>
          </a:p>
          <a:p>
            <a:pPr lvl="1"/>
            <a:r>
              <a:rPr lang="en-US" dirty="0"/>
              <a:t>Set the app to listen on a port so we can view it in our browser</a:t>
            </a:r>
          </a:p>
          <a:p>
            <a:endParaRPr lang="en-US" dirty="0"/>
          </a:p>
        </p:txBody>
      </p:sp>
    </p:spTree>
    <p:extLst>
      <p:ext uri="{BB962C8B-B14F-4D97-AF65-F5344CB8AC3E}">
        <p14:creationId xmlns:p14="http://schemas.microsoft.com/office/powerpoint/2010/main" val="3987053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Setup</a:t>
            </a:r>
          </a:p>
        </p:txBody>
      </p:sp>
      <p:sp>
        <p:nvSpPr>
          <p:cNvPr id="3" name="Content Placeholder 2"/>
          <p:cNvSpPr>
            <a:spLocks noGrp="1"/>
          </p:cNvSpPr>
          <p:nvPr>
            <p:ph idx="1"/>
          </p:nvPr>
        </p:nvSpPr>
        <p:spPr/>
        <p:txBody>
          <a:bodyPr/>
          <a:lstStyle/>
          <a:p>
            <a:r>
              <a:rPr lang="en-US" dirty="0"/>
              <a:t>Let’s install ‘</a:t>
            </a:r>
            <a:r>
              <a:rPr lang="en-US" dirty="0" err="1"/>
              <a:t>pg</a:t>
            </a:r>
            <a:r>
              <a:rPr lang="en-US" dirty="0"/>
              <a:t>’ driver package</a:t>
            </a:r>
          </a:p>
          <a:p>
            <a:pPr marL="457200" lvl="1" indent="0">
              <a:buNone/>
            </a:pPr>
            <a:r>
              <a:rPr lang="en-US" dirty="0" err="1"/>
              <a:t>npm</a:t>
            </a:r>
            <a:r>
              <a:rPr lang="en-US" dirty="0"/>
              <a:t> install </a:t>
            </a:r>
            <a:r>
              <a:rPr lang="en-US" dirty="0" err="1"/>
              <a:t>pg</a:t>
            </a:r>
            <a:r>
              <a:rPr lang="en-US" dirty="0"/>
              <a:t> --save</a:t>
            </a:r>
          </a:p>
          <a:p>
            <a:r>
              <a:rPr lang="en-US" dirty="0"/>
              <a:t>Connecting to database using the </a:t>
            </a:r>
            <a:r>
              <a:rPr lang="en-US" dirty="0" err="1"/>
              <a:t>dbUrl</a:t>
            </a:r>
            <a:r>
              <a:rPr lang="en-US" dirty="0"/>
              <a:t>.</a:t>
            </a:r>
          </a:p>
          <a:p>
            <a:r>
              <a:rPr lang="en-US" dirty="0"/>
              <a:t>Example:</a:t>
            </a:r>
          </a:p>
          <a:p>
            <a:pPr marL="0" indent="0">
              <a:buNone/>
            </a:pPr>
            <a:r>
              <a:rPr lang="en-US" dirty="0"/>
              <a:t>   "</a:t>
            </a:r>
            <a:r>
              <a:rPr lang="en-US" dirty="0" err="1"/>
              <a:t>postgres</a:t>
            </a:r>
            <a:r>
              <a:rPr lang="en-US" dirty="0"/>
              <a:t>://postgres:colegio802@192.168.230.129:5432/</a:t>
            </a:r>
            <a:r>
              <a:rPr lang="en-US" dirty="0" err="1"/>
              <a:t>todo</a:t>
            </a:r>
            <a:r>
              <a:rPr lang="en-US" dirty="0"/>
              <a:t>"</a:t>
            </a:r>
          </a:p>
        </p:txBody>
      </p:sp>
    </p:spTree>
    <p:extLst>
      <p:ext uri="{BB962C8B-B14F-4D97-AF65-F5344CB8AC3E}">
        <p14:creationId xmlns:p14="http://schemas.microsoft.com/office/powerpoint/2010/main" val="4162195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FIRE🔥 the app!</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8127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Nodemon</a:t>
            </a:r>
            <a:endParaRPr lang="en-US" dirty="0"/>
          </a:p>
        </p:txBody>
      </p:sp>
      <p:sp>
        <p:nvSpPr>
          <p:cNvPr id="3" name="Content Placeholder 2"/>
          <p:cNvSpPr>
            <a:spLocks noGrp="1"/>
          </p:cNvSpPr>
          <p:nvPr>
            <p:ph idx="1"/>
          </p:nvPr>
        </p:nvSpPr>
        <p:spPr/>
        <p:txBody>
          <a:bodyPr/>
          <a:lstStyle/>
          <a:p>
            <a:r>
              <a:rPr lang="en-US" dirty="0"/>
              <a:t>Automatically restart server when files change: By default, node will not monitor for file changes after your server has been started. This means you’d have to shut down and start the server every time you made a file change. This can be fixed with </a:t>
            </a:r>
            <a:r>
              <a:rPr lang="en-US" dirty="0" err="1"/>
              <a:t>nodemon</a:t>
            </a:r>
            <a:r>
              <a:rPr lang="en-US" dirty="0"/>
              <a:t>. To use: install </a:t>
            </a:r>
            <a:r>
              <a:rPr lang="en-US" dirty="0" err="1"/>
              <a:t>nodemon</a:t>
            </a:r>
            <a:r>
              <a:rPr lang="en-US" dirty="0"/>
              <a:t> globally </a:t>
            </a:r>
            <a:r>
              <a:rPr lang="en-US" dirty="0" err="1"/>
              <a:t>npm</a:t>
            </a:r>
            <a:r>
              <a:rPr lang="en-US" dirty="0"/>
              <a:t> install -g </a:t>
            </a:r>
            <a:r>
              <a:rPr lang="en-US" dirty="0" err="1"/>
              <a:t>nodemon</a:t>
            </a:r>
            <a:r>
              <a:rPr lang="en-US" dirty="0"/>
              <a:t>. Start your server with </a:t>
            </a:r>
            <a:r>
              <a:rPr lang="en-US" dirty="0" err="1"/>
              <a:t>nodemon</a:t>
            </a:r>
            <a:r>
              <a:rPr lang="en-US" dirty="0"/>
              <a:t> server.js now. Smooth sailing from there.</a:t>
            </a:r>
          </a:p>
        </p:txBody>
      </p:sp>
    </p:spTree>
    <p:extLst>
      <p:ext uri="{BB962C8B-B14F-4D97-AF65-F5344CB8AC3E}">
        <p14:creationId xmlns:p14="http://schemas.microsoft.com/office/powerpoint/2010/main" val="3548405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workflow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906" y="1825625"/>
            <a:ext cx="9254187" cy="4351338"/>
          </a:xfrm>
        </p:spPr>
      </p:pic>
      <p:sp>
        <p:nvSpPr>
          <p:cNvPr id="3" name="Rectangle 2"/>
          <p:cNvSpPr/>
          <p:nvPr/>
        </p:nvSpPr>
        <p:spPr>
          <a:xfrm>
            <a:off x="6096000" y="647979"/>
            <a:ext cx="6096000" cy="646331"/>
          </a:xfrm>
          <a:prstGeom prst="rect">
            <a:avLst/>
          </a:prstGeom>
        </p:spPr>
        <p:txBody>
          <a:bodyPr>
            <a:spAutoFit/>
          </a:bodyPr>
          <a:lstStyle/>
          <a:p>
            <a:r>
              <a:rPr lang="en-US" dirty="0"/>
              <a:t>In our diagram below, we explain a bit of the separation of tasks and how the parts tie in together.</a:t>
            </a:r>
          </a:p>
        </p:txBody>
      </p:sp>
    </p:spTree>
    <p:extLst>
      <p:ext uri="{BB962C8B-B14F-4D97-AF65-F5344CB8AC3E}">
        <p14:creationId xmlns:p14="http://schemas.microsoft.com/office/powerpoint/2010/main" val="363031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Angular is on its own in the frontend. It accesses all the data it needs through the Node API. Node hits the database and returns JSON information to Angular based on the RESTful routing.</a:t>
            </a:r>
          </a:p>
          <a:p>
            <a:r>
              <a:rPr lang="en-US" dirty="0"/>
              <a:t>This way, you can separate the frontend application from the actual API. If you want to extend the API, you can always build more routes and functions into it without affecting the frontend Angular application. This way you can eventually build different apps on different platforms since you just have to hit the API.</a:t>
            </a:r>
          </a:p>
        </p:txBody>
      </p:sp>
    </p:spTree>
    <p:extLst>
      <p:ext uri="{BB962C8B-B14F-4D97-AF65-F5344CB8AC3E}">
        <p14:creationId xmlns:p14="http://schemas.microsoft.com/office/powerpoint/2010/main" val="40518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our node.js API</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658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407832"/>
            <a:ext cx="5181600" cy="5769132"/>
          </a:xfrm>
        </p:spPr>
        <p:txBody>
          <a:bodyPr>
            <a:normAutofit fontScale="55000" lnSpcReduction="20000"/>
          </a:bodyPr>
          <a:lstStyle/>
          <a:p>
            <a:r>
              <a:rPr lang="en-US" dirty="0"/>
              <a:t>Introduction</a:t>
            </a:r>
          </a:p>
          <a:p>
            <a:pPr lvl="1"/>
            <a:r>
              <a:rPr lang="en-US" dirty="0"/>
              <a:t>What we will be creating.</a:t>
            </a:r>
          </a:p>
          <a:p>
            <a:pPr lvl="1"/>
            <a:r>
              <a:rPr lang="en-US" dirty="0"/>
              <a:t>Goals on what we get out of this workshop.</a:t>
            </a:r>
          </a:p>
          <a:p>
            <a:pPr lvl="1"/>
            <a:r>
              <a:rPr lang="en-US" dirty="0"/>
              <a:t>Some terminology and introductions to technologies used.</a:t>
            </a:r>
          </a:p>
          <a:p>
            <a:pPr lvl="2"/>
            <a:r>
              <a:rPr lang="en-US" dirty="0"/>
              <a:t>PostgreSQL</a:t>
            </a:r>
          </a:p>
          <a:p>
            <a:pPr lvl="2"/>
            <a:r>
              <a:rPr lang="en-US" dirty="0"/>
              <a:t>Node.js</a:t>
            </a:r>
          </a:p>
          <a:p>
            <a:pPr lvl="3"/>
            <a:r>
              <a:rPr lang="en-US" dirty="0"/>
              <a:t>Express framework</a:t>
            </a:r>
          </a:p>
          <a:p>
            <a:pPr lvl="2"/>
            <a:r>
              <a:rPr lang="en-US" dirty="0"/>
              <a:t>Angular.js</a:t>
            </a:r>
          </a:p>
          <a:p>
            <a:pPr lvl="1"/>
            <a:r>
              <a:rPr lang="en-US" dirty="0"/>
              <a:t>Slides, code repository, and how to use them.</a:t>
            </a:r>
          </a:p>
          <a:p>
            <a:r>
              <a:rPr lang="en-US" dirty="0"/>
              <a:t>Basic Setup</a:t>
            </a:r>
          </a:p>
          <a:p>
            <a:pPr lvl="1"/>
            <a:r>
              <a:rPr lang="en-US" dirty="0"/>
              <a:t>Round-up node.js installation.</a:t>
            </a:r>
          </a:p>
          <a:p>
            <a:pPr lvl="1"/>
            <a:r>
              <a:rPr lang="en-US" dirty="0"/>
              <a:t>Using </a:t>
            </a:r>
            <a:r>
              <a:rPr lang="en-US" dirty="0" err="1"/>
              <a:t>npm</a:t>
            </a:r>
            <a:endParaRPr lang="en-US" dirty="0"/>
          </a:p>
          <a:p>
            <a:pPr lvl="2"/>
            <a:r>
              <a:rPr lang="en-US" dirty="0"/>
              <a:t>Installing global packages</a:t>
            </a:r>
          </a:p>
          <a:p>
            <a:pPr lvl="2"/>
            <a:r>
              <a:rPr lang="en-US" dirty="0"/>
              <a:t>What is express and bower</a:t>
            </a:r>
          </a:p>
          <a:p>
            <a:pPr lvl="2"/>
            <a:r>
              <a:rPr lang="en-US" dirty="0"/>
              <a:t>Install express generator</a:t>
            </a:r>
          </a:p>
          <a:p>
            <a:pPr lvl="1"/>
            <a:r>
              <a:rPr lang="en-US" dirty="0"/>
              <a:t>Generating a node.js project using express generator.</a:t>
            </a:r>
          </a:p>
          <a:p>
            <a:pPr lvl="2"/>
            <a:r>
              <a:rPr lang="en-US" dirty="0"/>
              <a:t>Explain different configurations for the generator. (jade, Hogan, sass, less)</a:t>
            </a:r>
          </a:p>
          <a:p>
            <a:pPr lvl="1"/>
            <a:r>
              <a:rPr lang="en-US" dirty="0"/>
              <a:t>File Structure</a:t>
            </a:r>
          </a:p>
          <a:p>
            <a:pPr lvl="2"/>
            <a:r>
              <a:rPr lang="en-US" dirty="0"/>
              <a:t>File, folders and their functions.</a:t>
            </a:r>
          </a:p>
          <a:p>
            <a:pPr lvl="2"/>
            <a:r>
              <a:rPr lang="en-US" dirty="0" err="1"/>
              <a:t>Git</a:t>
            </a:r>
            <a:r>
              <a:rPr lang="en-US" dirty="0"/>
              <a:t> ignore</a:t>
            </a:r>
          </a:p>
          <a:p>
            <a:pPr lvl="2"/>
            <a:r>
              <a:rPr lang="en-US" dirty="0"/>
              <a:t>Installing modules (</a:t>
            </a:r>
            <a:r>
              <a:rPr lang="en-US" dirty="0" err="1"/>
              <a:t>package.json</a:t>
            </a:r>
            <a:r>
              <a:rPr lang="en-US" dirty="0"/>
              <a:t>)</a:t>
            </a:r>
          </a:p>
          <a:p>
            <a:pPr lvl="1"/>
            <a:r>
              <a:rPr lang="en-US" dirty="0"/>
              <a:t>Node Configuration</a:t>
            </a:r>
          </a:p>
          <a:p>
            <a:pPr lvl="2"/>
            <a:r>
              <a:rPr lang="en-US" dirty="0" err="1"/>
              <a:t>Package.json</a:t>
            </a:r>
            <a:r>
              <a:rPr lang="en-US" dirty="0"/>
              <a:t>, app.js, .bin/www</a:t>
            </a:r>
          </a:p>
          <a:p>
            <a:pPr lvl="1"/>
            <a:r>
              <a:rPr lang="en-US" dirty="0"/>
              <a:t>Database Setup</a:t>
            </a:r>
          </a:p>
          <a:p>
            <a:pPr lvl="2"/>
            <a:r>
              <a:rPr lang="en-US" dirty="0"/>
              <a:t>‘</a:t>
            </a:r>
            <a:r>
              <a:rPr lang="en-US" dirty="0" err="1"/>
              <a:t>pg</a:t>
            </a:r>
            <a:r>
              <a:rPr lang="en-US" dirty="0"/>
              <a:t>’ driver package</a:t>
            </a:r>
          </a:p>
          <a:p>
            <a:pPr lvl="2"/>
            <a:r>
              <a:rPr lang="en-US" dirty="0"/>
              <a:t>Connecting to database using the </a:t>
            </a:r>
            <a:r>
              <a:rPr lang="en-US" dirty="0" err="1"/>
              <a:t>dbUrl</a:t>
            </a:r>
            <a:r>
              <a:rPr lang="en-US" dirty="0"/>
              <a:t>.</a:t>
            </a:r>
          </a:p>
          <a:p>
            <a:pPr lvl="1"/>
            <a:r>
              <a:rPr lang="en-US" dirty="0"/>
              <a:t>Start the app!</a:t>
            </a:r>
          </a:p>
          <a:p>
            <a:pPr lvl="1"/>
            <a:endParaRPr lang="en-US" dirty="0"/>
          </a:p>
          <a:p>
            <a:pPr lvl="2"/>
            <a:endParaRPr lang="en-US" dirty="0"/>
          </a:p>
          <a:p>
            <a:pPr lvl="1"/>
            <a:endParaRPr lang="en-US" dirty="0"/>
          </a:p>
          <a:p>
            <a:pPr lvl="1"/>
            <a:endParaRPr lang="en-US" dirty="0"/>
          </a:p>
        </p:txBody>
      </p:sp>
      <p:sp>
        <p:nvSpPr>
          <p:cNvPr id="4" name="Content Placeholder 3"/>
          <p:cNvSpPr>
            <a:spLocks noGrp="1"/>
          </p:cNvSpPr>
          <p:nvPr>
            <p:ph sz="half" idx="2"/>
          </p:nvPr>
        </p:nvSpPr>
        <p:spPr>
          <a:xfrm>
            <a:off x="6172200" y="407832"/>
            <a:ext cx="5181600" cy="5769131"/>
          </a:xfrm>
        </p:spPr>
        <p:txBody>
          <a:bodyPr>
            <a:normAutofit fontScale="55000" lnSpcReduction="20000"/>
          </a:bodyPr>
          <a:lstStyle/>
          <a:p>
            <a:r>
              <a:rPr lang="en-US" dirty="0"/>
              <a:t>Application Workflow</a:t>
            </a:r>
          </a:p>
          <a:p>
            <a:pPr lvl="1"/>
            <a:r>
              <a:rPr lang="en-US" dirty="0"/>
              <a:t>Diagram of separation of tasks</a:t>
            </a:r>
          </a:p>
          <a:p>
            <a:pPr lvl="1"/>
            <a:r>
              <a:rPr lang="en-US" dirty="0"/>
              <a:t>Advantages on building an API</a:t>
            </a:r>
          </a:p>
          <a:p>
            <a:r>
              <a:rPr lang="en-US" dirty="0"/>
              <a:t>Creating our node.js API</a:t>
            </a:r>
          </a:p>
          <a:p>
            <a:pPr lvl="1"/>
            <a:r>
              <a:rPr lang="en-US" dirty="0"/>
              <a:t>‘</a:t>
            </a:r>
            <a:r>
              <a:rPr lang="en-US" dirty="0" err="1"/>
              <a:t>Todo</a:t>
            </a:r>
            <a:r>
              <a:rPr lang="en-US" dirty="0"/>
              <a:t>’ model on </a:t>
            </a:r>
            <a:r>
              <a:rPr lang="en-US" dirty="0" err="1"/>
              <a:t>sql</a:t>
            </a:r>
            <a:endParaRPr lang="en-US" dirty="0"/>
          </a:p>
          <a:p>
            <a:pPr lvl="1"/>
            <a:r>
              <a:rPr lang="en-US" dirty="0"/>
              <a:t>RESTful API Routes</a:t>
            </a:r>
          </a:p>
          <a:p>
            <a:pPr lvl="2"/>
            <a:r>
              <a:rPr lang="en-US" dirty="0"/>
              <a:t>Get all </a:t>
            </a:r>
            <a:r>
              <a:rPr lang="en-US" dirty="0" err="1"/>
              <a:t>todos</a:t>
            </a:r>
            <a:endParaRPr lang="en-US" dirty="0"/>
          </a:p>
          <a:p>
            <a:pPr lvl="2"/>
            <a:r>
              <a:rPr lang="en-US" dirty="0"/>
              <a:t>Post a </a:t>
            </a:r>
            <a:r>
              <a:rPr lang="en-US" dirty="0" err="1"/>
              <a:t>todo</a:t>
            </a:r>
            <a:r>
              <a:rPr lang="en-US" dirty="0"/>
              <a:t> then return all </a:t>
            </a:r>
            <a:r>
              <a:rPr lang="en-US" dirty="0" err="1"/>
              <a:t>todos</a:t>
            </a:r>
            <a:endParaRPr lang="en-US" dirty="0"/>
          </a:p>
          <a:p>
            <a:pPr lvl="2"/>
            <a:r>
              <a:rPr lang="en-US" dirty="0"/>
              <a:t>Delete a </a:t>
            </a:r>
            <a:r>
              <a:rPr lang="en-US" dirty="0" err="1"/>
              <a:t>todo</a:t>
            </a:r>
            <a:r>
              <a:rPr lang="en-US" dirty="0"/>
              <a:t> by id then return all </a:t>
            </a:r>
            <a:r>
              <a:rPr lang="en-US" dirty="0" err="1"/>
              <a:t>todos</a:t>
            </a:r>
            <a:endParaRPr lang="en-US" dirty="0"/>
          </a:p>
          <a:p>
            <a:pPr lvl="2"/>
            <a:r>
              <a:rPr lang="en-US" dirty="0"/>
              <a:t>Get one by id</a:t>
            </a:r>
          </a:p>
          <a:p>
            <a:pPr lvl="2"/>
            <a:r>
              <a:rPr lang="en-US" dirty="0"/>
              <a:t>Edit</a:t>
            </a:r>
          </a:p>
          <a:p>
            <a:pPr lvl="2"/>
            <a:r>
              <a:rPr lang="en-US" dirty="0"/>
              <a:t>Remove</a:t>
            </a:r>
          </a:p>
          <a:p>
            <a:pPr lvl="1"/>
            <a:r>
              <a:rPr lang="en-US" dirty="0"/>
              <a:t>API done! Test with postman :D</a:t>
            </a:r>
          </a:p>
          <a:p>
            <a:r>
              <a:rPr lang="en-US" dirty="0"/>
              <a:t>Frontend Application with Angular</a:t>
            </a:r>
          </a:p>
          <a:p>
            <a:pPr lvl="1"/>
            <a:r>
              <a:rPr lang="en-US" dirty="0"/>
              <a:t>Defining frontend route (for our one page app)</a:t>
            </a:r>
          </a:p>
          <a:p>
            <a:r>
              <a:rPr lang="en-US" dirty="0"/>
              <a:t>Setting up angular</a:t>
            </a:r>
          </a:p>
          <a:p>
            <a:pPr lvl="1"/>
            <a:r>
              <a:rPr lang="en-US" dirty="0"/>
              <a:t>Create module (app.js)</a:t>
            </a:r>
          </a:p>
          <a:p>
            <a:pPr lvl="2"/>
            <a:r>
              <a:rPr lang="en-US" dirty="0"/>
              <a:t> </a:t>
            </a:r>
            <a:r>
              <a:rPr lang="en-US" dirty="0" err="1"/>
              <a:t>ui</a:t>
            </a:r>
            <a:r>
              <a:rPr lang="en-US" dirty="0"/>
              <a:t>-router vs router</a:t>
            </a:r>
          </a:p>
          <a:p>
            <a:pPr lvl="1"/>
            <a:r>
              <a:rPr lang="en-US" dirty="0"/>
              <a:t>Create Controller (mainCtrl.js)</a:t>
            </a:r>
          </a:p>
          <a:p>
            <a:pPr lvl="1"/>
            <a:r>
              <a:rPr lang="en-US" dirty="0"/>
              <a:t>Define functions to handle </a:t>
            </a:r>
            <a:r>
              <a:rPr lang="en-US" dirty="0" err="1"/>
              <a:t>todos</a:t>
            </a:r>
            <a:endParaRPr lang="en-US" dirty="0"/>
          </a:p>
          <a:p>
            <a:pPr lvl="2"/>
            <a:r>
              <a:rPr lang="en-US" dirty="0"/>
              <a:t>Service vs factory</a:t>
            </a:r>
          </a:p>
          <a:p>
            <a:pPr lvl="1"/>
            <a:r>
              <a:rPr lang="en-US" dirty="0"/>
              <a:t>Data binding with views</a:t>
            </a:r>
          </a:p>
          <a:p>
            <a:pPr lvl="1"/>
            <a:r>
              <a:rPr lang="en-US" dirty="0"/>
              <a:t>Front end views</a:t>
            </a:r>
          </a:p>
          <a:p>
            <a:r>
              <a:rPr lang="en-US" dirty="0"/>
              <a:t>How everything wires up!</a:t>
            </a:r>
          </a:p>
          <a:p>
            <a:pPr lvl="1"/>
            <a:r>
              <a:rPr lang="en-US" dirty="0"/>
              <a:t>Testing the application.</a:t>
            </a:r>
          </a:p>
          <a:p>
            <a:r>
              <a:rPr lang="en-US" dirty="0"/>
              <a:t>What now? </a:t>
            </a:r>
          </a:p>
          <a:p>
            <a:pPr lvl="1"/>
            <a:r>
              <a:rPr lang="en-US" dirty="0"/>
              <a:t>Additional resources.</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544356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err="1"/>
              <a:t>ToDo</a:t>
            </a:r>
            <a:r>
              <a:rPr lang="en-US" dirty="0"/>
              <a:t>” Model</a:t>
            </a:r>
          </a:p>
        </p:txBody>
      </p:sp>
      <p:sp>
        <p:nvSpPr>
          <p:cNvPr id="3" name="Content Placeholder 2"/>
          <p:cNvSpPr>
            <a:spLocks noGrp="1"/>
          </p:cNvSpPr>
          <p:nvPr>
            <p:ph idx="1"/>
          </p:nvPr>
        </p:nvSpPr>
        <p:spPr/>
        <p:txBody>
          <a:bodyPr/>
          <a:lstStyle/>
          <a:p>
            <a:r>
              <a:rPr lang="en-US" dirty="0" err="1"/>
              <a:t>todo</a:t>
            </a:r>
            <a:r>
              <a:rPr lang="en-US" dirty="0"/>
              <a:t>(</a:t>
            </a:r>
          </a:p>
          <a:p>
            <a:pPr lvl="1"/>
            <a:r>
              <a:rPr lang="en-US" dirty="0"/>
              <a:t>_id </a:t>
            </a:r>
            <a:r>
              <a:rPr lang="en-US" dirty="0" err="1"/>
              <a:t>uuid</a:t>
            </a:r>
            <a:r>
              <a:rPr lang="en-US" dirty="0"/>
              <a:t> PRIMARY KEY,</a:t>
            </a:r>
          </a:p>
          <a:p>
            <a:pPr lvl="1"/>
            <a:r>
              <a:rPr lang="en-US" dirty="0"/>
              <a:t>task text</a:t>
            </a:r>
          </a:p>
          <a:p>
            <a:pPr lvl="1"/>
            <a:r>
              <a:rPr lang="en-US" dirty="0"/>
              <a:t>);</a:t>
            </a:r>
          </a:p>
          <a:p>
            <a:pPr marL="457200" lvl="1" indent="0">
              <a:buNone/>
            </a:pPr>
            <a:endParaRPr lang="en-US" dirty="0"/>
          </a:p>
          <a:p>
            <a:pPr marL="457200" lvl="1" indent="0">
              <a:buNone/>
            </a:pPr>
            <a:r>
              <a:rPr lang="en-US" dirty="0"/>
              <a:t>CREATE TABLE IF NOT EXISTS </a:t>
            </a:r>
            <a:r>
              <a:rPr lang="en-US" dirty="0" err="1"/>
              <a:t>todo</a:t>
            </a:r>
            <a:r>
              <a:rPr lang="en-US" dirty="0"/>
              <a:t>(_id </a:t>
            </a:r>
            <a:r>
              <a:rPr lang="en-US" dirty="0" err="1"/>
              <a:t>uuid</a:t>
            </a:r>
            <a:r>
              <a:rPr lang="en-US" dirty="0"/>
              <a:t> PRIMARY KEY, task text);</a:t>
            </a:r>
          </a:p>
        </p:txBody>
      </p:sp>
    </p:spTree>
    <p:extLst>
      <p:ext uri="{BB962C8B-B14F-4D97-AF65-F5344CB8AC3E}">
        <p14:creationId xmlns:p14="http://schemas.microsoft.com/office/powerpoint/2010/main" val="1886643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API Routes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888009680"/>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758615718"/>
                    </a:ext>
                  </a:extLst>
                </a:gridCol>
                <a:gridCol w="3505200">
                  <a:extLst>
                    <a:ext uri="{9D8B030D-6E8A-4147-A177-3AD203B41FA5}">
                      <a16:colId xmlns:a16="http://schemas.microsoft.com/office/drawing/2014/main" val="719177640"/>
                    </a:ext>
                  </a:extLst>
                </a:gridCol>
                <a:gridCol w="3505200">
                  <a:extLst>
                    <a:ext uri="{9D8B030D-6E8A-4147-A177-3AD203B41FA5}">
                      <a16:colId xmlns:a16="http://schemas.microsoft.com/office/drawing/2014/main" val="1433998882"/>
                    </a:ext>
                  </a:extLst>
                </a:gridCol>
              </a:tblGrid>
              <a:tr h="370840">
                <a:tc>
                  <a:txBody>
                    <a:bodyPr/>
                    <a:lstStyle/>
                    <a:p>
                      <a:pPr fontAlgn="t"/>
                      <a:r>
                        <a:rPr lang="en-US">
                          <a:effectLst/>
                        </a:rPr>
                        <a:t>HTTP Verb</a:t>
                      </a:r>
                    </a:p>
                  </a:txBody>
                  <a:tcPr marL="30480" marR="30480" marT="30480" marB="30480"/>
                </a:tc>
                <a:tc>
                  <a:txBody>
                    <a:bodyPr/>
                    <a:lstStyle/>
                    <a:p>
                      <a:pPr fontAlgn="t"/>
                      <a:r>
                        <a:rPr lang="en-US">
                          <a:effectLst/>
                        </a:rPr>
                        <a:t>URL</a:t>
                      </a:r>
                    </a:p>
                  </a:txBody>
                  <a:tcPr marL="30480" marR="30480" marT="30480" marB="30480"/>
                </a:tc>
                <a:tc>
                  <a:txBody>
                    <a:bodyPr/>
                    <a:lstStyle/>
                    <a:p>
                      <a:pPr fontAlgn="t"/>
                      <a:r>
                        <a:rPr lang="en-US">
                          <a:effectLst/>
                        </a:rPr>
                        <a:t>Description</a:t>
                      </a:r>
                    </a:p>
                  </a:txBody>
                  <a:tcPr marL="30480" marR="30480" marT="30480" marB="30480"/>
                </a:tc>
                <a:extLst>
                  <a:ext uri="{0D108BD9-81ED-4DB2-BD59-A6C34878D82A}">
                    <a16:rowId xmlns:a16="http://schemas.microsoft.com/office/drawing/2014/main" val="2475518854"/>
                  </a:ext>
                </a:extLst>
              </a:tr>
              <a:tr h="370840">
                <a:tc>
                  <a:txBody>
                    <a:bodyPr/>
                    <a:lstStyle/>
                    <a:p>
                      <a:pPr fontAlgn="t"/>
                      <a:r>
                        <a:rPr lang="en-US">
                          <a:effectLst/>
                        </a:rPr>
                        <a:t>GET</a:t>
                      </a:r>
                    </a:p>
                  </a:txBody>
                  <a:tcPr marL="30480" marR="30480" marT="30480" marB="30480"/>
                </a:tc>
                <a:tc>
                  <a:txBody>
                    <a:bodyPr/>
                    <a:lstStyle/>
                    <a:p>
                      <a:pPr fontAlgn="t"/>
                      <a:r>
                        <a:rPr lang="en-US" dirty="0">
                          <a:effectLst/>
                        </a:rPr>
                        <a:t>/</a:t>
                      </a:r>
                      <a:r>
                        <a:rPr lang="en-US" dirty="0" err="1">
                          <a:effectLst/>
                        </a:rPr>
                        <a:t>api</a:t>
                      </a:r>
                      <a:r>
                        <a:rPr lang="en-US" dirty="0">
                          <a:effectLst/>
                        </a:rPr>
                        <a:t>/</a:t>
                      </a:r>
                      <a:r>
                        <a:rPr lang="en-US" dirty="0" err="1">
                          <a:effectLst/>
                        </a:rPr>
                        <a:t>todos</a:t>
                      </a:r>
                      <a:endParaRPr lang="en-US" dirty="0">
                        <a:effectLst/>
                      </a:endParaRPr>
                    </a:p>
                  </a:txBody>
                  <a:tcPr marL="30480" marR="30480" marT="30480" marB="30480"/>
                </a:tc>
                <a:tc>
                  <a:txBody>
                    <a:bodyPr/>
                    <a:lstStyle/>
                    <a:p>
                      <a:pPr fontAlgn="t"/>
                      <a:r>
                        <a:rPr lang="en-US">
                          <a:effectLst/>
                        </a:rPr>
                        <a:t>Get all of the todos</a:t>
                      </a:r>
                    </a:p>
                  </a:txBody>
                  <a:tcPr marL="30480" marR="30480" marT="30480" marB="30480"/>
                </a:tc>
                <a:extLst>
                  <a:ext uri="{0D108BD9-81ED-4DB2-BD59-A6C34878D82A}">
                    <a16:rowId xmlns:a16="http://schemas.microsoft.com/office/drawing/2014/main" val="739039123"/>
                  </a:ext>
                </a:extLst>
              </a:tr>
              <a:tr h="370840">
                <a:tc>
                  <a:txBody>
                    <a:bodyPr/>
                    <a:lstStyle/>
                    <a:p>
                      <a:pPr fontAlgn="t"/>
                      <a:r>
                        <a:rPr lang="en-US">
                          <a:effectLst/>
                        </a:rPr>
                        <a:t>POST</a:t>
                      </a:r>
                    </a:p>
                  </a:txBody>
                  <a:tcPr marL="30480" marR="30480" marT="30480" marB="30480"/>
                </a:tc>
                <a:tc>
                  <a:txBody>
                    <a:bodyPr/>
                    <a:lstStyle/>
                    <a:p>
                      <a:pPr fontAlgn="t"/>
                      <a:r>
                        <a:rPr lang="en-US" dirty="0">
                          <a:effectLst/>
                        </a:rPr>
                        <a:t>/</a:t>
                      </a:r>
                      <a:r>
                        <a:rPr lang="en-US" dirty="0" err="1">
                          <a:effectLst/>
                        </a:rPr>
                        <a:t>api</a:t>
                      </a:r>
                      <a:r>
                        <a:rPr lang="en-US" dirty="0">
                          <a:effectLst/>
                        </a:rPr>
                        <a:t>/</a:t>
                      </a:r>
                      <a:r>
                        <a:rPr lang="en-US" dirty="0" err="1">
                          <a:effectLst/>
                        </a:rPr>
                        <a:t>todos</a:t>
                      </a:r>
                      <a:endParaRPr lang="en-US" dirty="0">
                        <a:effectLst/>
                      </a:endParaRPr>
                    </a:p>
                  </a:txBody>
                  <a:tcPr marL="30480" marR="30480" marT="30480" marB="30480"/>
                </a:tc>
                <a:tc>
                  <a:txBody>
                    <a:bodyPr/>
                    <a:lstStyle/>
                    <a:p>
                      <a:pPr fontAlgn="t"/>
                      <a:r>
                        <a:rPr lang="en-US">
                          <a:effectLst/>
                        </a:rPr>
                        <a:t>Create a single todo</a:t>
                      </a:r>
                    </a:p>
                  </a:txBody>
                  <a:tcPr marL="30480" marR="30480" marT="30480" marB="30480"/>
                </a:tc>
                <a:extLst>
                  <a:ext uri="{0D108BD9-81ED-4DB2-BD59-A6C34878D82A}">
                    <a16:rowId xmlns:a16="http://schemas.microsoft.com/office/drawing/2014/main" val="4281397612"/>
                  </a:ext>
                </a:extLst>
              </a:tr>
              <a:tr h="370840">
                <a:tc>
                  <a:txBody>
                    <a:bodyPr/>
                    <a:lstStyle/>
                    <a:p>
                      <a:pPr fontAlgn="t"/>
                      <a:r>
                        <a:rPr lang="en-US" dirty="0">
                          <a:effectLst/>
                        </a:rPr>
                        <a:t>DELETE</a:t>
                      </a:r>
                    </a:p>
                  </a:txBody>
                  <a:tcPr marL="30480" marR="30480" marT="30480" marB="30480"/>
                </a:tc>
                <a:tc>
                  <a:txBody>
                    <a:bodyPr/>
                    <a:lstStyle/>
                    <a:p>
                      <a:pPr fontAlgn="t"/>
                      <a:r>
                        <a:rPr lang="en-US" dirty="0">
                          <a:effectLst/>
                        </a:rPr>
                        <a:t>/</a:t>
                      </a:r>
                      <a:r>
                        <a:rPr lang="en-US" dirty="0" err="1">
                          <a:effectLst/>
                        </a:rPr>
                        <a:t>api</a:t>
                      </a:r>
                      <a:r>
                        <a:rPr lang="en-US" dirty="0">
                          <a:effectLst/>
                        </a:rPr>
                        <a:t>/</a:t>
                      </a:r>
                      <a:r>
                        <a:rPr lang="en-US" dirty="0" err="1">
                          <a:effectLst/>
                        </a:rPr>
                        <a:t>todos</a:t>
                      </a:r>
                      <a:r>
                        <a:rPr lang="en-US" dirty="0">
                          <a:effectLst/>
                        </a:rPr>
                        <a:t>/:</a:t>
                      </a:r>
                      <a:r>
                        <a:rPr lang="en-US" dirty="0" err="1">
                          <a:effectLst/>
                        </a:rPr>
                        <a:t>todo_id</a:t>
                      </a:r>
                      <a:endParaRPr lang="en-US" dirty="0">
                        <a:effectLst/>
                      </a:endParaRPr>
                    </a:p>
                  </a:txBody>
                  <a:tcPr marL="30480" marR="30480" marT="30480" marB="30480"/>
                </a:tc>
                <a:tc>
                  <a:txBody>
                    <a:bodyPr/>
                    <a:lstStyle/>
                    <a:p>
                      <a:pPr fontAlgn="t"/>
                      <a:r>
                        <a:rPr lang="en-US" dirty="0">
                          <a:effectLst/>
                        </a:rPr>
                        <a:t>Delete a single </a:t>
                      </a:r>
                      <a:r>
                        <a:rPr lang="en-US" dirty="0" err="1">
                          <a:effectLst/>
                        </a:rPr>
                        <a:t>todo</a:t>
                      </a:r>
                      <a:endParaRPr lang="en-US" dirty="0">
                        <a:effectLst/>
                      </a:endParaRPr>
                    </a:p>
                  </a:txBody>
                  <a:tcPr marL="30480" marR="30480" marT="30480" marB="30480"/>
                </a:tc>
                <a:extLst>
                  <a:ext uri="{0D108BD9-81ED-4DB2-BD59-A6C34878D82A}">
                    <a16:rowId xmlns:a16="http://schemas.microsoft.com/office/drawing/2014/main" val="1329448814"/>
                  </a:ext>
                </a:extLst>
              </a:tr>
            </a:tbl>
          </a:graphicData>
        </a:graphic>
      </p:graphicFrame>
    </p:spTree>
    <p:extLst>
      <p:ext uri="{BB962C8B-B14F-4D97-AF65-F5344CB8AC3E}">
        <p14:creationId xmlns:p14="http://schemas.microsoft.com/office/powerpoint/2010/main" val="2480718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Let’s test it!</a:t>
            </a:r>
          </a:p>
        </p:txBody>
      </p:sp>
      <p:sp>
        <p:nvSpPr>
          <p:cNvPr id="3" name="Text Placeholder 2"/>
          <p:cNvSpPr>
            <a:spLocks noGrp="1"/>
          </p:cNvSpPr>
          <p:nvPr>
            <p:ph type="body" idx="1"/>
          </p:nvPr>
        </p:nvSpPr>
        <p:spPr/>
        <p:txBody>
          <a:bodyPr/>
          <a:lstStyle/>
          <a:p>
            <a:r>
              <a:rPr lang="en-US" dirty="0"/>
              <a:t>Postman</a:t>
            </a:r>
          </a:p>
        </p:txBody>
      </p:sp>
    </p:spTree>
    <p:extLst>
      <p:ext uri="{BB962C8B-B14F-4D97-AF65-F5344CB8AC3E}">
        <p14:creationId xmlns:p14="http://schemas.microsoft.com/office/powerpoint/2010/main" val="2506453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Application with Angular</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904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define our front end route</a:t>
            </a:r>
          </a:p>
        </p:txBody>
      </p:sp>
      <p:sp>
        <p:nvSpPr>
          <p:cNvPr id="3" name="Content Placeholder 2"/>
          <p:cNvSpPr>
            <a:spLocks noGrp="1"/>
          </p:cNvSpPr>
          <p:nvPr>
            <p:ph idx="1"/>
          </p:nvPr>
        </p:nvSpPr>
        <p:spPr/>
        <p:txBody>
          <a:bodyPr/>
          <a:lstStyle/>
          <a:p>
            <a:r>
              <a:rPr lang="en-US" sz="3600" dirty="0"/>
              <a:t>bower install angular bootstrap</a:t>
            </a:r>
          </a:p>
          <a:p>
            <a:r>
              <a:rPr lang="en-US" sz="3600" dirty="0" err="1"/>
              <a:t>app.use</a:t>
            </a:r>
            <a:r>
              <a:rPr lang="en-US" sz="3600" dirty="0"/>
              <a:t>(</a:t>
            </a:r>
            <a:r>
              <a:rPr lang="en-US" sz="3600" dirty="0" err="1"/>
              <a:t>express.static</a:t>
            </a:r>
            <a:r>
              <a:rPr lang="en-US" sz="3600" dirty="0"/>
              <a:t>(</a:t>
            </a:r>
            <a:r>
              <a:rPr lang="en-US" sz="3600" dirty="0" err="1"/>
              <a:t>path.join</a:t>
            </a:r>
            <a:r>
              <a:rPr lang="en-US" sz="3600" dirty="0"/>
              <a:t>(__</a:t>
            </a:r>
            <a:r>
              <a:rPr lang="en-US" sz="3600" dirty="0" err="1"/>
              <a:t>dirname</a:t>
            </a:r>
            <a:r>
              <a:rPr lang="en-US" sz="3600" dirty="0"/>
              <a:t>, '</a:t>
            </a:r>
            <a:r>
              <a:rPr lang="en-US" sz="3600" dirty="0" err="1"/>
              <a:t>bower_components</a:t>
            </a:r>
            <a:r>
              <a:rPr lang="en-US" sz="3600" dirty="0"/>
              <a:t>')));</a:t>
            </a:r>
          </a:p>
          <a:p>
            <a:endParaRPr lang="en-US" dirty="0"/>
          </a:p>
          <a:p>
            <a:endParaRPr lang="en-US" dirty="0"/>
          </a:p>
        </p:txBody>
      </p:sp>
    </p:spTree>
    <p:extLst>
      <p:ext uri="{BB962C8B-B14F-4D97-AF65-F5344CB8AC3E}">
        <p14:creationId xmlns:p14="http://schemas.microsoft.com/office/powerpoint/2010/main" val="4099048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Angular</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008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main module app.js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Code Presenter Pro"/>
              <p:cNvGraphicFramePr>
                <a:graphicFrameLocks noGrp="1"/>
              </p:cNvGraphicFramePr>
              <p:nvPr>
                <p:ph idx="1"/>
                <p:extLst>
                  <p:ext uri="{D42A27DB-BD31-4B8C-83A1-F6EECF244321}">
                    <p14:modId xmlns:p14="http://schemas.microsoft.com/office/powerpoint/2010/main" val="7594159"/>
                  </p:ext>
                </p:extLst>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Code Presenter Pro"/>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121031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Ui</a:t>
            </a:r>
            <a:r>
              <a:rPr lang="en-US" dirty="0"/>
              <a:t>-router</a:t>
            </a:r>
          </a:p>
        </p:txBody>
      </p:sp>
      <p:sp>
        <p:nvSpPr>
          <p:cNvPr id="3" name="Content Placeholder 2"/>
          <p:cNvSpPr>
            <a:spLocks noGrp="1"/>
          </p:cNvSpPr>
          <p:nvPr>
            <p:ph idx="1"/>
          </p:nvPr>
        </p:nvSpPr>
        <p:spPr/>
        <p:txBody>
          <a:bodyPr/>
          <a:lstStyle/>
          <a:p>
            <a:r>
              <a:rPr lang="en-US" dirty="0"/>
              <a:t>Angular UI-Router is a client-side Single Page Application routing framework for AngularJS.</a:t>
            </a:r>
          </a:p>
          <a:p>
            <a:r>
              <a:rPr lang="en-US" dirty="0"/>
              <a:t>UI-Router applications are modeled as a hierarchical tree of states. UI-Router provides a </a:t>
            </a:r>
            <a:r>
              <a:rPr lang="en-US" i="1" dirty="0">
                <a:hlinkClick r:id="rId2"/>
              </a:rPr>
              <a:t>state machine</a:t>
            </a:r>
            <a:r>
              <a:rPr lang="en-US" dirty="0"/>
              <a:t> to manage the transitions between those application states in a transaction-like manner.</a:t>
            </a:r>
            <a:endParaRPr lang="en-US" b="1" dirty="0"/>
          </a:p>
          <a:p>
            <a:pPr marL="0" indent="0">
              <a:buNone/>
            </a:pPr>
            <a:endParaRPr lang="en-US" dirty="0"/>
          </a:p>
        </p:txBody>
      </p:sp>
    </p:spTree>
    <p:extLst>
      <p:ext uri="{BB962C8B-B14F-4D97-AF65-F5344CB8AC3E}">
        <p14:creationId xmlns:p14="http://schemas.microsoft.com/office/powerpoint/2010/main" val="2250891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app.js should look like this: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Code Presenter Pro"/>
              <p:cNvGraphicFramePr>
                <a:graphicFrameLocks noGrp="1"/>
              </p:cNvGraphicFramePr>
              <p:nvPr>
                <p:ph idx="1"/>
                <p:extLst>
                  <p:ext uri="{D42A27DB-BD31-4B8C-83A1-F6EECF244321}">
                    <p14:modId xmlns:p14="http://schemas.microsoft.com/office/powerpoint/2010/main" val="2864047928"/>
                  </p:ext>
                </p:extLst>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Code Presenter Pro"/>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1871581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controller (mainCtrl.js)</a:t>
            </a:r>
          </a:p>
        </p:txBody>
      </p:sp>
      <p:sp>
        <p:nvSpPr>
          <p:cNvPr id="3" name="Content Placeholder 2"/>
          <p:cNvSpPr>
            <a:spLocks noGrp="1"/>
          </p:cNvSpPr>
          <p:nvPr>
            <p:ph idx="1"/>
          </p:nvPr>
        </p:nvSpPr>
        <p:spPr/>
        <p:txBody>
          <a:bodyPr/>
          <a:lstStyle/>
          <a:p>
            <a:r>
              <a:rPr lang="en-US" dirty="0"/>
              <a:t>Define functions to handle </a:t>
            </a:r>
            <a:r>
              <a:rPr lang="en-US" dirty="0" err="1"/>
              <a:t>Todos</a:t>
            </a:r>
            <a:r>
              <a:rPr lang="en-US" dirty="0"/>
              <a:t>.</a:t>
            </a:r>
          </a:p>
          <a:p>
            <a:r>
              <a:rPr lang="en-US" dirty="0"/>
              <a:t>Data binding with views</a:t>
            </a:r>
          </a:p>
        </p:txBody>
      </p:sp>
    </p:spTree>
    <p:extLst>
      <p:ext uri="{BB962C8B-B14F-4D97-AF65-F5344CB8AC3E}">
        <p14:creationId xmlns:p14="http://schemas.microsoft.com/office/powerpoint/2010/main" val="208171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Today we will be creating a very simple </a:t>
            </a:r>
            <a:r>
              <a:rPr lang="en-US" dirty="0" err="1"/>
              <a:t>Todo</a:t>
            </a:r>
            <a:r>
              <a:rPr lang="en-US" dirty="0"/>
              <a:t> application.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306" y="-66438"/>
            <a:ext cx="3634160" cy="36341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109" y="492001"/>
            <a:ext cx="2517283" cy="2517283"/>
          </a:xfrm>
          <a:prstGeom prst="rect">
            <a:avLst/>
          </a:prstGeom>
        </p:spPr>
      </p:pic>
    </p:spTree>
    <p:extLst>
      <p:ext uri="{BB962C8B-B14F-4D97-AF65-F5344CB8AC3E}">
        <p14:creationId xmlns:p14="http://schemas.microsoft.com/office/powerpoint/2010/main" val="27587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with views</a:t>
            </a:r>
          </a:p>
        </p:txBody>
      </p:sp>
      <p:sp>
        <p:nvSpPr>
          <p:cNvPr id="3" name="Content Placeholder 2"/>
          <p:cNvSpPr>
            <a:spLocks noGrp="1"/>
          </p:cNvSpPr>
          <p:nvPr>
            <p:ph idx="1"/>
          </p:nvPr>
        </p:nvSpPr>
        <p:spPr/>
        <p:txBody>
          <a:bodyPr/>
          <a:lstStyle/>
          <a:p>
            <a:r>
              <a:rPr lang="en-US" dirty="0" err="1"/>
              <a:t>app.service</a:t>
            </a:r>
            <a:r>
              <a:rPr lang="en-US" dirty="0"/>
              <a:t>('</a:t>
            </a:r>
            <a:r>
              <a:rPr lang="en-US" dirty="0" err="1"/>
              <a:t>todoService</a:t>
            </a:r>
            <a:r>
              <a:rPr lang="en-US" dirty="0"/>
              <a:t>', function($http) {</a:t>
            </a:r>
          </a:p>
          <a:p>
            <a:r>
              <a:rPr lang="en-US" dirty="0"/>
              <a:t>}</a:t>
            </a:r>
          </a:p>
        </p:txBody>
      </p:sp>
    </p:spTree>
    <p:extLst>
      <p:ext uri="{BB962C8B-B14F-4D97-AF65-F5344CB8AC3E}">
        <p14:creationId xmlns:p14="http://schemas.microsoft.com/office/powerpoint/2010/main" val="613650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everything wires up!</a:t>
            </a:r>
          </a:p>
        </p:txBody>
      </p:sp>
      <p:sp>
        <p:nvSpPr>
          <p:cNvPr id="3" name="Text Placeholder 2"/>
          <p:cNvSpPr>
            <a:spLocks noGrp="1"/>
          </p:cNvSpPr>
          <p:nvPr>
            <p:ph type="body" idx="1"/>
          </p:nvPr>
        </p:nvSpPr>
        <p:spPr/>
        <p:txBody>
          <a:bodyPr/>
          <a:lstStyle/>
          <a:p>
            <a:r>
              <a:rPr lang="en-US" dirty="0"/>
              <a:t>Testing the application</a:t>
            </a:r>
          </a:p>
        </p:txBody>
      </p:sp>
    </p:spTree>
    <p:extLst>
      <p:ext uri="{BB962C8B-B14F-4D97-AF65-F5344CB8AC3E}">
        <p14:creationId xmlns:p14="http://schemas.microsoft.com/office/powerpoint/2010/main" val="1312304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Diagram (do)</a:t>
            </a: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906" y="1825625"/>
            <a:ext cx="9254187" cy="4351338"/>
          </a:xfrm>
        </p:spPr>
      </p:pic>
    </p:spTree>
    <p:extLst>
      <p:ext uri="{BB962C8B-B14F-4D97-AF65-F5344CB8AC3E}">
        <p14:creationId xmlns:p14="http://schemas.microsoft.com/office/powerpoint/2010/main" val="1216269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now?</a:t>
            </a:r>
          </a:p>
        </p:txBody>
      </p:sp>
      <p:sp>
        <p:nvSpPr>
          <p:cNvPr id="3" name="Text Placeholder 2"/>
          <p:cNvSpPr>
            <a:spLocks noGrp="1"/>
          </p:cNvSpPr>
          <p:nvPr>
            <p:ph type="body" idx="1"/>
          </p:nvPr>
        </p:nvSpPr>
        <p:spPr/>
        <p:txBody>
          <a:bodyPr/>
          <a:lstStyle/>
          <a:p>
            <a:r>
              <a:rPr lang="en-US" dirty="0"/>
              <a:t>Additional resources.</a:t>
            </a:r>
          </a:p>
        </p:txBody>
      </p:sp>
    </p:spTree>
    <p:extLst>
      <p:ext uri="{BB962C8B-B14F-4D97-AF65-F5344CB8AC3E}">
        <p14:creationId xmlns:p14="http://schemas.microsoft.com/office/powerpoint/2010/main" val="935091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3374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4594"/>
            <a:ext cx="9144000" cy="2387600"/>
          </a:xfrm>
        </p:spPr>
        <p:txBody>
          <a:bodyPr/>
          <a:lstStyle/>
          <a:p>
            <a:r>
              <a:rPr lang="en-US" dirty="0"/>
              <a:t>Q&amp;A</a:t>
            </a:r>
          </a:p>
        </p:txBody>
      </p:sp>
      <p:sp>
        <p:nvSpPr>
          <p:cNvPr id="3" name="Subtitle 2"/>
          <p:cNvSpPr>
            <a:spLocks noGrp="1"/>
          </p:cNvSpPr>
          <p:nvPr>
            <p:ph type="subTitle" idx="1"/>
          </p:nvPr>
        </p:nvSpPr>
        <p:spPr>
          <a:xfrm>
            <a:off x="1524000" y="2804269"/>
            <a:ext cx="9144000" cy="1655762"/>
          </a:xfrm>
        </p:spPr>
        <p:txBody>
          <a:bodyPr/>
          <a:lstStyle/>
          <a:p>
            <a:r>
              <a:rPr lang="en-US" dirty="0">
                <a:hlinkClick r:id="rId2"/>
              </a:rPr>
              <a:t>www.uprm.edu/hackuprm/</a:t>
            </a:r>
            <a:endParaRPr lang="en-US" dirty="0"/>
          </a:p>
          <a:p>
            <a:r>
              <a:rPr lang="en-US" dirty="0"/>
              <a:t>hackuprm@uprm.edu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538" y="4563117"/>
            <a:ext cx="838818" cy="838818"/>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37870" b="38197"/>
          <a:stretch/>
        </p:blipFill>
        <p:spPr>
          <a:xfrm>
            <a:off x="4617598" y="4014638"/>
            <a:ext cx="3016905" cy="605306"/>
          </a:xfrm>
          <a:prstGeom prst="rect">
            <a:avLst/>
          </a:prstGeom>
        </p:spPr>
      </p:pic>
      <p:sp>
        <p:nvSpPr>
          <p:cNvPr id="8" name="TextBox 7"/>
          <p:cNvSpPr txBox="1"/>
          <p:nvPr/>
        </p:nvSpPr>
        <p:spPr>
          <a:xfrm>
            <a:off x="4580553" y="4703539"/>
            <a:ext cx="2652792" cy="523220"/>
          </a:xfrm>
          <a:prstGeom prst="rect">
            <a:avLst/>
          </a:prstGeom>
          <a:noFill/>
        </p:spPr>
        <p:txBody>
          <a:bodyPr wrap="square" rtlCol="0">
            <a:spAutoFit/>
          </a:bodyPr>
          <a:lstStyle/>
          <a:p>
            <a:r>
              <a:rPr lang="en-US" sz="2800" dirty="0"/>
              <a:t>Follow us on</a:t>
            </a:r>
          </a:p>
        </p:txBody>
      </p:sp>
      <p:sp>
        <p:nvSpPr>
          <p:cNvPr id="9" name="TextBox 8"/>
          <p:cNvSpPr txBox="1"/>
          <p:nvPr/>
        </p:nvSpPr>
        <p:spPr>
          <a:xfrm>
            <a:off x="4943484" y="5464732"/>
            <a:ext cx="2221463" cy="523220"/>
          </a:xfrm>
          <a:prstGeom prst="rect">
            <a:avLst/>
          </a:prstGeom>
          <a:noFill/>
        </p:spPr>
        <p:txBody>
          <a:bodyPr wrap="square" rtlCol="0">
            <a:spAutoFit/>
          </a:bodyPr>
          <a:lstStyle/>
          <a:p>
            <a:r>
              <a:rPr lang="en-US" sz="2800" dirty="0"/>
              <a:t>/</a:t>
            </a:r>
            <a:r>
              <a:rPr lang="en-US" sz="2800" dirty="0" err="1"/>
              <a:t>hackpruprm</a:t>
            </a:r>
            <a:endParaRPr lang="en-US" sz="2800" dirty="0"/>
          </a:p>
        </p:txBody>
      </p:sp>
    </p:spTree>
    <p:extLst>
      <p:ext uri="{BB962C8B-B14F-4D97-AF65-F5344CB8AC3E}">
        <p14:creationId xmlns:p14="http://schemas.microsoft.com/office/powerpoint/2010/main" val="415861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we’ll be building:</a:t>
            </a:r>
          </a:p>
        </p:txBody>
      </p:sp>
      <p:sp>
        <p:nvSpPr>
          <p:cNvPr id="3" name="Content Placeholder 2"/>
          <p:cNvSpPr>
            <a:spLocks noGrp="1"/>
          </p:cNvSpPr>
          <p:nvPr>
            <p:ph idx="1"/>
          </p:nvPr>
        </p:nvSpPr>
        <p:spPr/>
        <p:txBody>
          <a:bodyPr/>
          <a:lstStyle/>
          <a:p>
            <a:r>
              <a:rPr lang="en-US" dirty="0"/>
              <a:t>Single page application to create and finish </a:t>
            </a:r>
            <a:r>
              <a:rPr lang="en-US" dirty="0" err="1"/>
              <a:t>todos</a:t>
            </a:r>
            <a:endParaRPr lang="en-US" dirty="0"/>
          </a:p>
          <a:p>
            <a:r>
              <a:rPr lang="en-US" dirty="0"/>
              <a:t>Store the </a:t>
            </a:r>
            <a:r>
              <a:rPr lang="en-US" dirty="0" err="1"/>
              <a:t>todos</a:t>
            </a:r>
            <a:r>
              <a:rPr lang="en-US" dirty="0"/>
              <a:t> in a PostgreSQL database</a:t>
            </a:r>
          </a:p>
          <a:p>
            <a:r>
              <a:rPr lang="en-US" dirty="0"/>
              <a:t>A RESTful Node API using the Express framework</a:t>
            </a:r>
          </a:p>
          <a:p>
            <a:r>
              <a:rPr lang="en-US" dirty="0"/>
              <a:t>Using Angular for the frontend and to access the API</a:t>
            </a:r>
          </a:p>
          <a:p>
            <a:endParaRPr lang="en-US" dirty="0"/>
          </a:p>
        </p:txBody>
      </p:sp>
    </p:spTree>
    <p:extLst>
      <p:ext uri="{BB962C8B-B14F-4D97-AF65-F5344CB8AC3E}">
        <p14:creationId xmlns:p14="http://schemas.microsoft.com/office/powerpoint/2010/main" val="347972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you get out of this workshop?</a:t>
            </a:r>
          </a:p>
        </p:txBody>
      </p:sp>
      <p:sp>
        <p:nvSpPr>
          <p:cNvPr id="3" name="Content Placeholder 2"/>
          <p:cNvSpPr>
            <a:spLocks noGrp="1"/>
          </p:cNvSpPr>
          <p:nvPr>
            <p:ph idx="1"/>
          </p:nvPr>
        </p:nvSpPr>
        <p:spPr/>
        <p:txBody>
          <a:bodyPr/>
          <a:lstStyle/>
          <a:p>
            <a:r>
              <a:rPr lang="en-US" dirty="0"/>
              <a:t>Understanding on creating a RESTful Node API using Express</a:t>
            </a:r>
          </a:p>
          <a:p>
            <a:r>
              <a:rPr lang="en-US" dirty="0"/>
              <a:t>PostgreSQL database interaction using ‘</a:t>
            </a:r>
            <a:r>
              <a:rPr lang="en-US" dirty="0" err="1"/>
              <a:t>pg</a:t>
            </a:r>
            <a:r>
              <a:rPr lang="en-US" dirty="0"/>
              <a:t>’</a:t>
            </a:r>
          </a:p>
          <a:p>
            <a:r>
              <a:rPr lang="en-US" dirty="0"/>
              <a:t>Angular AJAX $http calls</a:t>
            </a:r>
          </a:p>
          <a:p>
            <a:r>
              <a:rPr lang="en-US" dirty="0"/>
              <a:t>Single page application w/o refreshes</a:t>
            </a:r>
          </a:p>
          <a:p>
            <a:r>
              <a:rPr lang="en-US" dirty="0"/>
              <a:t>Testing your own API</a:t>
            </a:r>
          </a:p>
        </p:txBody>
      </p:sp>
    </p:spTree>
    <p:extLst>
      <p:ext uri="{BB962C8B-B14F-4D97-AF65-F5344CB8AC3E}">
        <p14:creationId xmlns:p14="http://schemas.microsoft.com/office/powerpoint/2010/main" val="182887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35041"/>
          <a:stretch/>
        </p:blipFill>
        <p:spPr>
          <a:xfrm>
            <a:off x="1296186" y="2239709"/>
            <a:ext cx="9349891" cy="3416374"/>
          </a:xfrm>
          <a:prstGeom prst="rect">
            <a:avLst/>
          </a:prstGeom>
          <a:ln>
            <a:noFill/>
          </a:ln>
          <a:effectLst>
            <a:outerShdw blurRad="190500" algn="tl" rotWithShape="0">
              <a:srgbClr val="000000">
                <a:alpha val="70000"/>
              </a:srgbClr>
            </a:outerShdw>
          </a:effectLst>
        </p:spPr>
      </p:pic>
      <p:sp>
        <p:nvSpPr>
          <p:cNvPr id="3" name="Title 2"/>
          <p:cNvSpPr>
            <a:spLocks noGrp="1"/>
          </p:cNvSpPr>
          <p:nvPr>
            <p:ph type="title"/>
          </p:nvPr>
        </p:nvSpPr>
        <p:spPr/>
        <p:txBody>
          <a:bodyPr/>
          <a:lstStyle/>
          <a:p>
            <a:r>
              <a:rPr lang="en-US" dirty="0"/>
              <a:t>Final application:</a:t>
            </a:r>
          </a:p>
        </p:txBody>
      </p:sp>
    </p:spTree>
    <p:extLst>
      <p:ext uri="{BB962C8B-B14F-4D97-AF65-F5344CB8AC3E}">
        <p14:creationId xmlns:p14="http://schemas.microsoft.com/office/powerpoint/2010/main" val="410759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PostgreSQL</a:t>
            </a:r>
          </a:p>
        </p:txBody>
      </p:sp>
      <p:sp>
        <p:nvSpPr>
          <p:cNvPr id="3" name="Content Placeholder 2"/>
          <p:cNvSpPr>
            <a:spLocks noGrp="1"/>
          </p:cNvSpPr>
          <p:nvPr>
            <p:ph idx="1"/>
          </p:nvPr>
        </p:nvSpPr>
        <p:spPr/>
        <p:txBody>
          <a:bodyPr/>
          <a:lstStyle/>
          <a:p>
            <a:r>
              <a:rPr lang="en-US" dirty="0"/>
              <a:t>Compared to other RDBMSs, PostgreSQL differs itself with its support for highly required and integral object-oriented and/or relational database functionality, such as the complete support for reliable transactions, i.e. Atomicity, Consistency, Isolation, Durability (ACID).</a:t>
            </a:r>
          </a:p>
        </p:txBody>
      </p:sp>
    </p:spTree>
    <p:extLst>
      <p:ext uri="{BB962C8B-B14F-4D97-AF65-F5344CB8AC3E}">
        <p14:creationId xmlns:p14="http://schemas.microsoft.com/office/powerpoint/2010/main" val="210768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a:t>
            </a:r>
          </a:p>
        </p:txBody>
      </p:sp>
      <p:sp>
        <p:nvSpPr>
          <p:cNvPr id="3" name="Content Placeholder 2"/>
          <p:cNvSpPr>
            <a:spLocks noGrp="1"/>
          </p:cNvSpPr>
          <p:nvPr>
            <p:ph idx="1"/>
          </p:nvPr>
        </p:nvSpPr>
        <p:spPr/>
        <p:txBody>
          <a:bodyPr>
            <a:normAutofit/>
          </a:bodyPr>
          <a:lstStyle/>
          <a:p>
            <a:r>
              <a:rPr lang="en-US" sz="3600" dirty="0"/>
              <a:t>“Node.js is a JavaScript runtime built on Chrome's V8 JavaScript engine. Node.js uses an </a:t>
            </a:r>
            <a:r>
              <a:rPr lang="en-US" sz="3600" dirty="0">
                <a:solidFill>
                  <a:srgbClr val="A3BD64"/>
                </a:solidFill>
              </a:rPr>
              <a:t>event-driven</a:t>
            </a:r>
            <a:r>
              <a:rPr lang="en-US" sz="3600" dirty="0"/>
              <a:t>, </a:t>
            </a:r>
            <a:r>
              <a:rPr lang="en-US" sz="3600" dirty="0">
                <a:solidFill>
                  <a:srgbClr val="A3BD64"/>
                </a:solidFill>
              </a:rPr>
              <a:t>non-blocking</a:t>
            </a:r>
            <a:r>
              <a:rPr lang="en-US" sz="3600" dirty="0"/>
              <a:t> I/O model that makes it lightweight and efficient.” – nodejs.org</a:t>
            </a:r>
          </a:p>
        </p:txBody>
      </p:sp>
    </p:spTree>
    <p:extLst>
      <p:ext uri="{BB962C8B-B14F-4D97-AF65-F5344CB8AC3E}">
        <p14:creationId xmlns:p14="http://schemas.microsoft.com/office/powerpoint/2010/main" val="2548946856"/>
      </p:ext>
    </p:extLst>
  </p:cSld>
  <p:clrMapOvr>
    <a:masterClrMapping/>
  </p:clrMapOvr>
</p:sld>
</file>

<file path=ppt/theme/theme1.xml><?xml version="1.0" encoding="utf-8"?>
<a:theme xmlns:a="http://schemas.openxmlformats.org/drawingml/2006/main" name="Office Theme">
  <a:themeElements>
    <a:clrScheme name="HackUPRM">
      <a:dk1>
        <a:srgbClr val="333745"/>
      </a:dk1>
      <a:lt1>
        <a:sysClr val="window" lastClr="FFFFFF"/>
      </a:lt1>
      <a:dk2>
        <a:srgbClr val="212745"/>
      </a:dk2>
      <a:lt2>
        <a:srgbClr val="B4D2E7"/>
      </a:lt2>
      <a:accent1>
        <a:srgbClr val="A3BD64"/>
      </a:accent1>
      <a:accent2>
        <a:srgbClr val="E63462"/>
      </a:accent2>
      <a:accent3>
        <a:srgbClr val="53917E"/>
      </a:accent3>
      <a:accent4>
        <a:srgbClr val="5DCEAF"/>
      </a:accent4>
      <a:accent5>
        <a:srgbClr val="7F557D"/>
      </a:accent5>
      <a:accent6>
        <a:srgbClr val="E63462"/>
      </a:accent6>
      <a:hlink>
        <a:srgbClr val="A3BD64"/>
      </a:hlink>
      <a:folHlink>
        <a:srgbClr val="1F7A8C"/>
      </a:folHlink>
    </a:clrScheme>
    <a:fontScheme name="Custom 2">
      <a:majorFont>
        <a:latin typeface="Helvetica Inserat LT Std"/>
        <a:ea typeface=""/>
        <a:cs typeface=""/>
      </a:majorFont>
      <a:minorFont>
        <a:latin typeface="Helvetica L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3B222876-5A1D-4251-BDA5-699C99D0A2EB}">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npm install &lt;packageName&gt; -g&quot;,&quot;ctags&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1D5E8FA0-1FEB-44BC-BBD1-6C34B19666FC}">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npm install express -g\nnpm install express-generator -g\nnpm install bower -g\n&quot;,&quot;ctags&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01208335-14C9-400F-8A7B-F30FA4216BCA}">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express nombreDeLaAplicación –hogan&quot;,&quot;ctags&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EAF18120-7AC5-4587-8ACB-DC9C85EC9CC4}">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Our main angular app definition module.\nvar app =  angular.module('todoApp', ['ui.router']);\n\n&quot;,&quot;ctags&quot;:{&quot;app&quot;:[{&quot;linenum&quot;:&quot;2&quot;,&quot;signature&quot;:&quot;var app =  angular.module('todoApp', ['ui.router']);&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3EE9715F-1AB8-4300-9502-CC8B89AEA7D8}">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Our main angular app definition module.\nvar app =  angular.module('todoApp', ['ui.router']);\n\n//State management for our application using ui.router\napp.config(function($stateProvider, $urlRouterProvider) {\n\n    $urlRouterProvider.when('/', '/home');\n    $urlRouterProvider.otherwise('/home');\n\n    $stateProvider\n        .state('home', {\n            url:'/home',\n            templateUrl: 'views/home.html',\n            controller: 'MainCtrl'\n        });\n\n});&quot;,&quot;ctags&quot;:{&quot;app&quot;:[{&quot;linenum&quot;:&quot;2&quot;,&quot;signature&quot;:&quot;var app =  angular.module('todoApp', ['ui.router']);&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3969</TotalTime>
  <Words>1218</Words>
  <Application>Microsoft Office PowerPoint</Application>
  <PresentationFormat>Widescreen</PresentationFormat>
  <Paragraphs>196</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Helvetica</vt:lpstr>
      <vt:lpstr>Helvetica Inserat LT Std</vt:lpstr>
      <vt:lpstr>Helvetica LT Std</vt:lpstr>
      <vt:lpstr>Office Theme</vt:lpstr>
      <vt:lpstr>Building a Node.js REST API with an Angular.js Front-End</vt:lpstr>
      <vt:lpstr>PowerPoint Presentation</vt:lpstr>
      <vt:lpstr>PowerPoint Presentation</vt:lpstr>
      <vt:lpstr>Today we will be creating a very simple Todo application.</vt:lpstr>
      <vt:lpstr>What we’ll be building:</vt:lpstr>
      <vt:lpstr>What will you get out of this workshop?</vt:lpstr>
      <vt:lpstr>Final application:</vt:lpstr>
      <vt:lpstr>PostgreSQL</vt:lpstr>
      <vt:lpstr>Node.js</vt:lpstr>
      <vt:lpstr>Express Framework</vt:lpstr>
      <vt:lpstr>Angular.js</vt:lpstr>
      <vt:lpstr>What is a RESTful API?</vt:lpstr>
      <vt:lpstr>HTTP RESTful API’s are compose of:</vt:lpstr>
      <vt:lpstr>Here’s is a summary what we want to implement:</vt:lpstr>
      <vt:lpstr>Git repository and slides</vt:lpstr>
      <vt:lpstr>Basic Setup</vt:lpstr>
      <vt:lpstr>Testing a successful installation</vt:lpstr>
      <vt:lpstr>Using npm</vt:lpstr>
      <vt:lpstr>Let’s install some packages</vt:lpstr>
      <vt:lpstr>What we just installed</vt:lpstr>
      <vt:lpstr>Generating a node.js project using express generator.</vt:lpstr>
      <vt:lpstr>File Structure</vt:lpstr>
      <vt:lpstr>Node Configuration</vt:lpstr>
      <vt:lpstr>DB Setup</vt:lpstr>
      <vt:lpstr>Let’s FIRE🔥 the app!</vt:lpstr>
      <vt:lpstr>Nodemon</vt:lpstr>
      <vt:lpstr>Application workflow</vt:lpstr>
      <vt:lpstr>Advantages</vt:lpstr>
      <vt:lpstr>Creating our node.js API</vt:lpstr>
      <vt:lpstr>Our “ToDo” Model</vt:lpstr>
      <vt:lpstr>RESTful API Routes</vt:lpstr>
      <vt:lpstr>👍 Let’s test it!</vt:lpstr>
      <vt:lpstr>Frontend Application with Angular</vt:lpstr>
      <vt:lpstr>Let’s define our front end route</vt:lpstr>
      <vt:lpstr>Setting Up Angular</vt:lpstr>
      <vt:lpstr>Create main module app.js</vt:lpstr>
      <vt:lpstr>Ui-router</vt:lpstr>
      <vt:lpstr>Our app.js should look like this:</vt:lpstr>
      <vt:lpstr>Create controller (mainCtrl.js)</vt:lpstr>
      <vt:lpstr>Data binding with views</vt:lpstr>
      <vt:lpstr>How everything wires up!</vt:lpstr>
      <vt:lpstr>App Diagram (do)</vt:lpstr>
      <vt:lpstr>What now?</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Huertas</dc:creator>
  <cp:lastModifiedBy>Gabriel Huertas</cp:lastModifiedBy>
  <cp:revision>75</cp:revision>
  <dcterms:created xsi:type="dcterms:W3CDTF">2016-08-16T23:34:38Z</dcterms:created>
  <dcterms:modified xsi:type="dcterms:W3CDTF">2016-09-08T22:09:46Z</dcterms:modified>
</cp:coreProperties>
</file>