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1" r:id="rId2"/>
  </p:sldMasterIdLst>
  <p:notesMasterIdLst>
    <p:notesMasterId r:id="rId32"/>
  </p:notesMasterIdLst>
  <p:sldIdLst>
    <p:sldId id="256" r:id="rId3"/>
    <p:sldId id="294" r:id="rId4"/>
    <p:sldId id="265" r:id="rId5"/>
    <p:sldId id="266" r:id="rId6"/>
    <p:sldId id="267" r:id="rId7"/>
    <p:sldId id="268" r:id="rId8"/>
    <p:sldId id="269" r:id="rId9"/>
    <p:sldId id="270" r:id="rId10"/>
    <p:sldId id="272" r:id="rId11"/>
    <p:sldId id="274" r:id="rId12"/>
    <p:sldId id="275" r:id="rId13"/>
    <p:sldId id="276" r:id="rId14"/>
    <p:sldId id="277" r:id="rId15"/>
    <p:sldId id="278" r:id="rId16"/>
    <p:sldId id="279" r:id="rId17"/>
    <p:sldId id="280" r:id="rId18"/>
    <p:sldId id="281" r:id="rId19"/>
    <p:sldId id="282" r:id="rId20"/>
    <p:sldId id="283" r:id="rId21"/>
    <p:sldId id="258" r:id="rId22"/>
    <p:sldId id="259" r:id="rId23"/>
    <p:sldId id="284" r:id="rId24"/>
    <p:sldId id="285" r:id="rId25"/>
    <p:sldId id="286" r:id="rId26"/>
    <p:sldId id="287" r:id="rId27"/>
    <p:sldId id="291" r:id="rId28"/>
    <p:sldId id="288" r:id="rId29"/>
    <p:sldId id="292" r:id="rId30"/>
    <p:sldId id="293" r:id="rId31"/>
  </p:sldIdLst>
  <p:sldSz cx="9144000" cy="5143500" type="screen16x9"/>
  <p:notesSz cx="6858000" cy="9144000"/>
  <p:embeddedFontLst>
    <p:embeddedFont>
      <p:font typeface="Arial Nova Light" panose="020B0304020202020204" pitchFamily="34" charset="0"/>
      <p:regular r:id="rId33"/>
      <p:italic r:id="rId34"/>
    </p:embeddedFont>
    <p:embeddedFont>
      <p:font typeface="Gill Sans MT" panose="020B0502020104020203" pitchFamily="34" charset="0"/>
      <p:regular r:id="rId35"/>
      <p:bold r:id="rId36"/>
      <p:italic r:id="rId37"/>
      <p:boldItalic r:id="rId38"/>
    </p:embeddedFont>
    <p:embeddedFont>
      <p:font typeface="Lato" panose="020B0604020202020204" charset="0"/>
      <p:regular r:id="rId39"/>
      <p:bold r:id="rId40"/>
      <p:italic r:id="rId41"/>
      <p:boldItalic r:id="rId42"/>
    </p:embeddedFont>
    <p:embeddedFont>
      <p:font typeface="Raleway" panose="020B0604020202020204" charset="0"/>
      <p:regular r:id="rId43"/>
      <p:bold r:id="rId44"/>
      <p:italic r:id="rId45"/>
      <p:boldItalic r:id="rId46"/>
    </p:embeddedFont>
    <p:embeddedFont>
      <p:font typeface="Wingdings 2" panose="050201020105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45" d="100"/>
          <a:sy n="145" d="100"/>
        </p:scale>
        <p:origin x="606" y="11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Principio de la invarianza: dos implementaciones distintas del mismo algoritmo no difieren más que en una constante multiplicativa. </a:t>
            </a:r>
          </a:p>
          <a:p>
            <a:endParaRPr lang="es-ES" dirty="0"/>
          </a:p>
          <a:p>
            <a:r>
              <a:rPr lang="es-ES" dirty="0"/>
              <a:t>Este principio permite concluir que un cambio en el hardware proporciona una mejora de un factor constante, mientras que las mejoras dependientes del número de datos que procesa el algoritmo, vendrán dadas por el propio algoritmo.</a:t>
            </a:r>
          </a:p>
          <a:p>
            <a:endParaRPr lang="es-ES" dirty="0"/>
          </a:p>
        </p:txBody>
      </p:sp>
    </p:spTree>
    <p:extLst>
      <p:ext uri="{BB962C8B-B14F-4D97-AF65-F5344CB8AC3E}">
        <p14:creationId xmlns:p14="http://schemas.microsoft.com/office/powerpoint/2010/main" val="92832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ES" dirty="0"/>
          </a:p>
        </p:txBody>
      </p:sp>
    </p:spTree>
    <p:extLst>
      <p:ext uri="{BB962C8B-B14F-4D97-AF65-F5344CB8AC3E}">
        <p14:creationId xmlns:p14="http://schemas.microsoft.com/office/powerpoint/2010/main" val="141485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a:t>Fue desarrollado en 1945 por </a:t>
            </a:r>
            <a:r>
              <a:rPr lang="es-ES" dirty="0" err="1"/>
              <a:t>Von</a:t>
            </a:r>
            <a:r>
              <a:rPr lang="es-ES" dirty="0"/>
              <a:t> Neumann.</a:t>
            </a:r>
          </a:p>
          <a:p>
            <a:pPr marL="139700" indent="0">
              <a:buNone/>
            </a:pPr>
            <a:endParaRPr lang="es-ES" dirty="0"/>
          </a:p>
          <a:p>
            <a:pPr marL="139700" indent="0">
              <a:buNone/>
            </a:pPr>
            <a:r>
              <a:rPr lang="es-ES" dirty="0"/>
              <a:t>Tiene dos ideas principales:</a:t>
            </a:r>
          </a:p>
          <a:p>
            <a:pPr marL="368300" indent="-228600">
              <a:buFont typeface="+mj-lt"/>
              <a:buAutoNum type="arabicPeriod"/>
            </a:pPr>
            <a:r>
              <a:rPr lang="es-ES" dirty="0"/>
              <a:t>Una lista pequeña necesitará menos pasos para ordenarse que una lista grande</a:t>
            </a:r>
          </a:p>
          <a:p>
            <a:pPr marL="368300" indent="-228600">
              <a:buFont typeface="+mj-lt"/>
              <a:buAutoNum type="arabicPeriod"/>
            </a:pPr>
            <a:r>
              <a:rPr lang="es-ES" dirty="0"/>
              <a:t>Se necesitan menos pasos para construir una lista ordenada a partir de dos listas ordenadas que a partir de dos listas desordenadas.</a:t>
            </a:r>
          </a:p>
          <a:p>
            <a:pPr marL="368300" indent="-228600">
              <a:buFont typeface="+mj-lt"/>
              <a:buAutoNum type="arabicPeriod"/>
            </a:pPr>
            <a:endParaRPr lang="es-ES" dirty="0"/>
          </a:p>
        </p:txBody>
      </p:sp>
    </p:spTree>
    <p:extLst>
      <p:ext uri="{BB962C8B-B14F-4D97-AF65-F5344CB8AC3E}">
        <p14:creationId xmlns:p14="http://schemas.microsoft.com/office/powerpoint/2010/main" val="1134628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368300" indent="-228600">
              <a:buFont typeface="+mj-lt"/>
              <a:buAutoNum type="arabicPeriod"/>
            </a:pPr>
            <a:endParaRPr lang="es-ES" dirty="0"/>
          </a:p>
        </p:txBody>
      </p:sp>
    </p:spTree>
    <p:extLst>
      <p:ext uri="{BB962C8B-B14F-4D97-AF65-F5344CB8AC3E}">
        <p14:creationId xmlns:p14="http://schemas.microsoft.com/office/powerpoint/2010/main" val="411761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368300" indent="-228600">
              <a:buFont typeface="+mj-lt"/>
              <a:buAutoNum type="arabicPeriod"/>
            </a:pPr>
            <a:endParaRPr lang="es-ES" dirty="0"/>
          </a:p>
        </p:txBody>
      </p:sp>
    </p:spTree>
    <p:extLst>
      <p:ext uri="{BB962C8B-B14F-4D97-AF65-F5344CB8AC3E}">
        <p14:creationId xmlns:p14="http://schemas.microsoft.com/office/powerpoint/2010/main" val="198468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Estas son solo dos opciones para escoger el pivote, pero hay muchas más.</a:t>
            </a:r>
          </a:p>
        </p:txBody>
      </p:sp>
    </p:spTree>
    <p:extLst>
      <p:ext uri="{BB962C8B-B14F-4D97-AF65-F5344CB8AC3E}">
        <p14:creationId xmlns:p14="http://schemas.microsoft.com/office/powerpoint/2010/main" val="101566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28437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2314323"/>
            <a:ext cx="8474199" cy="250361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8694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2686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1795463"/>
            <a:ext cx="8272211" cy="1610600"/>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1137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3896075"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1671003"/>
            <a:ext cx="3896077"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21555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1688168"/>
            <a:ext cx="3896077" cy="418338"/>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194540"/>
            <a:ext cx="389607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1688169"/>
            <a:ext cx="3896078"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194540"/>
            <a:ext cx="3896078"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33745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27187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1883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450901"/>
            <a:ext cx="2762042" cy="436160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700088"/>
            <a:ext cx="2273889" cy="1291814"/>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884872"/>
            <a:ext cx="4988243" cy="3493662"/>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127491"/>
            <a:ext cx="2273889" cy="2251044"/>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5704464" y="4842687"/>
            <a:ext cx="2133599" cy="273844"/>
          </a:xfrm>
        </p:spPr>
        <p:txBody>
          <a:bodyPr/>
          <a:lstStyle/>
          <a:p>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4839443"/>
            <a:ext cx="5187908" cy="273844"/>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4842687"/>
            <a:ext cx="789383" cy="273844"/>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29382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81013"/>
            <a:ext cx="8468144" cy="2738437"/>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5"/>
            <a:ext cx="8272213" cy="748611"/>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44903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691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449794"/>
            <a:ext cx="2765487" cy="43627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647700"/>
            <a:ext cx="2343150" cy="3605495"/>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647700"/>
            <a:ext cx="5371219" cy="360549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334901" y="342900"/>
            <a:ext cx="2777490" cy="71248"/>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6031610" y="340232"/>
            <a:ext cx="2777490" cy="7391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253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635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73903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817936"/>
            <a:ext cx="2133599" cy="273844"/>
          </a:xfrm>
          <a:prstGeom prst="rect">
            <a:avLst/>
          </a:prstGeom>
        </p:spPr>
        <p:txBody>
          <a:bodyPr vert="horz" lIns="91440" tIns="45720" rIns="91440" bIns="45720" rtlCol="0" anchor="ctr"/>
          <a:lstStyle>
            <a:lvl1pPr algn="r">
              <a:defRPr sz="600">
                <a:solidFill>
                  <a:schemeClr val="tx1">
                    <a:lumMod val="75000"/>
                    <a:lumOff val="25000"/>
                  </a:schemeClr>
                </a:solidFill>
              </a:defRPr>
            </a:lvl1pPr>
          </a:lstStyle>
          <a:p>
            <a:endParaRPr lang="en-US" dirty="0"/>
          </a:p>
        </p:txBody>
      </p:sp>
      <p:sp>
        <p:nvSpPr>
          <p:cNvPr id="5" name="Footer Placeholder 4"/>
          <p:cNvSpPr>
            <a:spLocks noGrp="1"/>
          </p:cNvSpPr>
          <p:nvPr>
            <p:ph type="ftr" sz="quarter" idx="3"/>
          </p:nvPr>
        </p:nvSpPr>
        <p:spPr>
          <a:xfrm>
            <a:off x="435894" y="4817936"/>
            <a:ext cx="5187908" cy="273844"/>
          </a:xfrm>
          <a:prstGeom prst="rect">
            <a:avLst/>
          </a:prstGeom>
        </p:spPr>
        <p:txBody>
          <a:bodyPr vert="horz" lIns="91440" tIns="45720" rIns="91440" bIns="45720" rtlCol="0" anchor="ctr"/>
          <a:lstStyle>
            <a:lvl1pPr algn="l">
              <a:defRPr sz="6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918725" y="4817936"/>
            <a:ext cx="789383" cy="273844"/>
          </a:xfrm>
          <a:prstGeom prst="rect">
            <a:avLst/>
          </a:prstGeom>
        </p:spPr>
        <p:txBody>
          <a:bodyPr vert="horz" lIns="91440" tIns="45720" rIns="91440" bIns="45720" rtlCol="0" anchor="ctr"/>
          <a:lstStyle>
            <a:lvl1pPr algn="r">
              <a:defRPr sz="6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334901" y="34290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16606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342900" rtl="0" eaLnBrk="1" latinLnBrk="0" hangingPunct="1">
        <a:lnSpc>
          <a:spcPct val="90000"/>
        </a:lnSpc>
        <a:spcBef>
          <a:spcPct val="0"/>
        </a:spcBef>
        <a:buNone/>
        <a:defRPr sz="2025"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20000"/>
        </a:lnSpc>
        <a:spcBef>
          <a:spcPct val="20000"/>
        </a:spcBef>
        <a:spcAft>
          <a:spcPts val="45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1pPr>
      <a:lvl2pPr marL="472500" indent="-229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2pPr>
      <a:lvl3pPr marL="675000" indent="-202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3pPr>
      <a:lvl4pPr marL="93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4pPr>
      <a:lvl5pPr marL="120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90650" y="1322450"/>
            <a:ext cx="8435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600" dirty="0"/>
              <a:t>Algoritmos de </a:t>
            </a:r>
            <a:r>
              <a:rPr lang="es-ES" sz="3600" dirty="0" err="1"/>
              <a:t>ordenacion</a:t>
            </a:r>
            <a:r>
              <a:rPr lang="es-ES" sz="3600" dirty="0"/>
              <a:t>. Representación gráfica en </a:t>
            </a:r>
            <a:r>
              <a:rPr lang="es-ES" sz="3600" dirty="0" err="1"/>
              <a:t>Scheme</a:t>
            </a:r>
            <a:r>
              <a:rPr lang="es-ES" sz="3600" dirty="0"/>
              <a:t>.</a:t>
            </a:r>
          </a:p>
        </p:txBody>
      </p:sp>
      <p:sp>
        <p:nvSpPr>
          <p:cNvPr id="87" name="Google Shape;87;p13"/>
          <p:cNvSpPr txBox="1">
            <a:spLocks noGrp="1"/>
          </p:cNvSpPr>
          <p:nvPr>
            <p:ph type="subTitle" idx="1"/>
          </p:nvPr>
        </p:nvSpPr>
        <p:spPr>
          <a:xfrm>
            <a:off x="723640" y="3127068"/>
            <a:ext cx="7696720" cy="12742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Carlos Romeo Muñoz </a:t>
            </a:r>
          </a:p>
          <a:p>
            <a:pPr marL="0" lvl="0" indent="0" algn="ctr" rtl="0">
              <a:spcBef>
                <a:spcPts val="0"/>
              </a:spcBef>
              <a:spcAft>
                <a:spcPts val="0"/>
              </a:spcAft>
              <a:buNone/>
            </a:pPr>
            <a:r>
              <a:rPr lang="es" dirty="0"/>
              <a:t> </a:t>
            </a:r>
            <a:r>
              <a:rPr lang="es-ES" dirty="0"/>
              <a:t>Universidad de Córdoba</a:t>
            </a:r>
          </a:p>
          <a:p>
            <a:pPr marL="0" lvl="0" indent="0" algn="ctr" rtl="0">
              <a:spcBef>
                <a:spcPts val="0"/>
              </a:spcBef>
              <a:spcAft>
                <a:spcPts val="0"/>
              </a:spcAft>
              <a:buNone/>
            </a:pPr>
            <a:r>
              <a:rPr lang="es-ES" dirty="0"/>
              <a:t>4º de Grado en Ingeniería Informática – Primer cuatrimestre</a:t>
            </a:r>
            <a:endParaRPr lang="es" dirty="0"/>
          </a:p>
          <a:p>
            <a:pPr marL="0" lvl="0" indent="0" algn="ctr" rtl="0">
              <a:spcBef>
                <a:spcPts val="0"/>
              </a:spcBef>
              <a:spcAft>
                <a:spcPts val="0"/>
              </a:spcAft>
              <a:buNone/>
            </a:pPr>
            <a:r>
              <a:rPr lang="es-ES" dirty="0"/>
              <a:t> Programación Declarativa</a:t>
            </a:r>
          </a:p>
          <a:p>
            <a:pPr marL="0" lvl="0" indent="0" algn="ctr" rtl="0">
              <a:spcBef>
                <a:spcPts val="0"/>
              </a:spcBef>
              <a:spcAft>
                <a:spcPts val="0"/>
              </a:spcAft>
              <a:buNone/>
            </a:pPr>
            <a:r>
              <a:rPr lang="es-ES" dirty="0"/>
              <a:t>2019/2020</a:t>
            </a:r>
          </a:p>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Córdoba 11 de diciembre de 2019.</a:t>
            </a:r>
          </a:p>
        </p:txBody>
      </p:sp>
      <p:sp>
        <p:nvSpPr>
          <p:cNvPr id="2" name="Marcador de número de diapositiva 1">
            <a:extLst>
              <a:ext uri="{FF2B5EF4-FFF2-40B4-BE49-F238E27FC236}">
                <a16:creationId xmlns:a16="http://schemas.microsoft.com/office/drawing/2014/main" id="{B60856FD-1D13-4D02-8FAA-6A9B0B1AE2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a:t>
            </a:fld>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Algoritmo </a:t>
            </a:r>
            <a:r>
              <a:rPr lang="es-ES" dirty="0" err="1"/>
              <a:t>Merge</a:t>
            </a:r>
            <a:r>
              <a:rPr lang="es-ES" dirty="0"/>
              <a:t> </a:t>
            </a:r>
            <a:r>
              <a:rPr lang="es-ES" dirty="0" err="1"/>
              <a:t>Sort</a:t>
            </a:r>
            <a:r>
              <a:rPr lang="en-US" dirty="0"/>
              <a:t>.</a:t>
            </a:r>
            <a:endParaRPr lang="es-E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4738977" y="236772"/>
            <a:ext cx="4283649" cy="3778622"/>
          </a:xfrm>
          <a:prstGeom prst="rect">
            <a:avLst/>
          </a:prstGeom>
          <a:noFill/>
          <a:ln>
            <a:noFill/>
          </a:ln>
        </p:spPr>
        <p:txBody>
          <a:bodyPr wrap="square" anchor="t">
            <a:normAutofit/>
          </a:bodyPr>
          <a:lstStyle/>
          <a:p>
            <a:pPr algn="just">
              <a:spcAft>
                <a:spcPts val="600"/>
              </a:spcAft>
            </a:pPr>
            <a:r>
              <a:rPr lang="es-ES" dirty="0"/>
              <a:t>Está basado en la técnica </a:t>
            </a:r>
            <a:r>
              <a:rPr lang="es-ES" b="1" dirty="0"/>
              <a:t>divide y vencerás</a:t>
            </a:r>
            <a:r>
              <a:rPr lang="es-ES" dirty="0"/>
              <a:t>. </a:t>
            </a:r>
          </a:p>
          <a:p>
            <a:pPr algn="just"/>
            <a:r>
              <a:rPr lang="es-ES" dirty="0"/>
              <a:t>Conceptualmente, el ordenamiento por mezcla funciona de la siguiente manera: </a:t>
            </a:r>
          </a:p>
          <a:p>
            <a:pPr algn="just"/>
            <a:endParaRPr lang="es-ES" dirty="0"/>
          </a:p>
          <a:p>
            <a:pPr marL="488950" indent="-342900" algn="just">
              <a:buFont typeface="+mj-lt"/>
              <a:buAutoNum type="arabicPeriod"/>
            </a:pPr>
            <a:r>
              <a:rPr lang="es-ES" dirty="0"/>
              <a:t>Si la longitud de la lista es 0 </a:t>
            </a:r>
            <a:r>
              <a:rPr lang="es-ES" dirty="0" err="1"/>
              <a:t>ó</a:t>
            </a:r>
            <a:r>
              <a:rPr lang="es-ES" dirty="0"/>
              <a:t> 1, entonces ya está ordenada. En otro caso:</a:t>
            </a:r>
          </a:p>
          <a:p>
            <a:pPr marL="488950" indent="-342900" algn="just">
              <a:buFont typeface="+mj-lt"/>
              <a:buAutoNum type="arabicPeriod"/>
            </a:pPr>
            <a:r>
              <a:rPr lang="es-ES" dirty="0"/>
              <a:t>Dividir la lista desordenada en dos </a:t>
            </a:r>
            <a:r>
              <a:rPr lang="es-ES" b="1" dirty="0" err="1"/>
              <a:t>sublistas</a:t>
            </a:r>
            <a:r>
              <a:rPr lang="es-ES" dirty="0"/>
              <a:t> de aproximadamente la mitad del tamaño.</a:t>
            </a:r>
          </a:p>
          <a:p>
            <a:pPr marL="488950" indent="-342900" algn="just">
              <a:buFont typeface="+mj-lt"/>
              <a:buAutoNum type="arabicPeriod"/>
            </a:pPr>
            <a:r>
              <a:rPr lang="es-ES" b="1" dirty="0"/>
              <a:t>Ordenar</a:t>
            </a:r>
            <a:r>
              <a:rPr lang="es-ES" dirty="0"/>
              <a:t> cada </a:t>
            </a:r>
            <a:r>
              <a:rPr lang="es-ES" dirty="0" err="1"/>
              <a:t>sublista</a:t>
            </a:r>
            <a:r>
              <a:rPr lang="es-ES" dirty="0"/>
              <a:t> recursivamente aplicando el ordenamiento por mezcla.</a:t>
            </a:r>
          </a:p>
          <a:p>
            <a:pPr marL="488950" indent="-342900" algn="just">
              <a:buFont typeface="+mj-lt"/>
              <a:buAutoNum type="arabicPeriod"/>
            </a:pPr>
            <a:r>
              <a:rPr lang="es-ES" b="1" dirty="0"/>
              <a:t>Mezclar</a:t>
            </a:r>
            <a:r>
              <a:rPr lang="es-ES" dirty="0"/>
              <a:t> las dos </a:t>
            </a:r>
            <a:r>
              <a:rPr lang="es-ES" dirty="0" err="1"/>
              <a:t>sublistas</a:t>
            </a:r>
            <a:r>
              <a:rPr lang="es-ES" dirty="0"/>
              <a:t> en una sola lista ordenada.</a:t>
            </a:r>
          </a:p>
          <a:p>
            <a:pPr algn="just"/>
            <a:r>
              <a:rPr lang="pt-BR" dirty="0"/>
              <a:t>Es de </a:t>
            </a:r>
            <a:r>
              <a:rPr lang="pt-BR" dirty="0" err="1"/>
              <a:t>complejidad</a:t>
            </a:r>
            <a:r>
              <a:rPr lang="pt-BR" dirty="0"/>
              <a:t> </a:t>
            </a:r>
            <a:r>
              <a:rPr lang="pt-BR" b="1" dirty="0"/>
              <a:t>O(</a:t>
            </a:r>
            <a:r>
              <a:rPr lang="pt-BR" b="1" i="1" dirty="0"/>
              <a:t>n</a:t>
            </a:r>
            <a:r>
              <a:rPr lang="pt-BR" b="1" dirty="0"/>
              <a:t> log </a:t>
            </a:r>
            <a:r>
              <a:rPr lang="pt-BR" b="1" i="1" dirty="0"/>
              <a:t>n</a:t>
            </a:r>
            <a:r>
              <a:rPr lang="pt-BR" b="1" dirty="0"/>
              <a:t>).</a:t>
            </a:r>
            <a:endParaRPr lang="es-ES" b="1" dirty="0"/>
          </a:p>
          <a:p>
            <a:pPr algn="just">
              <a:spcAft>
                <a:spcPts val="600"/>
              </a:spcAft>
            </a:pPr>
            <a:endParaRPr lang="es-ES" dirty="0"/>
          </a:p>
        </p:txBody>
      </p:sp>
      <p:pic>
        <p:nvPicPr>
          <p:cNvPr id="5" name="Imagen 4">
            <a:extLst>
              <a:ext uri="{FF2B5EF4-FFF2-40B4-BE49-F238E27FC236}">
                <a16:creationId xmlns:a16="http://schemas.microsoft.com/office/drawing/2014/main" id="{79548D3D-6D44-461C-8F0E-83EC6F825709}"/>
              </a:ext>
            </a:extLst>
          </p:cNvPr>
          <p:cNvPicPr>
            <a:picLocks noChangeAspect="1"/>
          </p:cNvPicPr>
          <p:nvPr/>
        </p:nvPicPr>
        <p:blipFill>
          <a:blip r:embed="rId3"/>
          <a:stretch>
            <a:fillRect/>
          </a:stretch>
        </p:blipFill>
        <p:spPr>
          <a:xfrm>
            <a:off x="5759228" y="3541025"/>
            <a:ext cx="2547730" cy="1528638"/>
          </a:xfrm>
          <a:prstGeom prst="rect">
            <a:avLst/>
          </a:prstGeom>
        </p:spPr>
      </p:pic>
      <p:sp>
        <p:nvSpPr>
          <p:cNvPr id="6" name="Marcador de número de diapositiva 5">
            <a:extLst>
              <a:ext uri="{FF2B5EF4-FFF2-40B4-BE49-F238E27FC236}">
                <a16:creationId xmlns:a16="http://schemas.microsoft.com/office/drawing/2014/main" id="{E32CF1D5-6414-4AEB-8E2F-2637DE9CEA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10</a:t>
            </a:fld>
            <a:endParaRPr lang="es-ES"/>
          </a:p>
        </p:txBody>
      </p:sp>
    </p:spTree>
    <p:extLst>
      <p:ext uri="{BB962C8B-B14F-4D97-AF65-F5344CB8AC3E}">
        <p14:creationId xmlns:p14="http://schemas.microsoft.com/office/powerpoint/2010/main" val="229925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371382" y="3131122"/>
            <a:ext cx="3300900" cy="759000"/>
          </a:xfrm>
        </p:spPr>
        <p:txBody>
          <a:bodyPr/>
          <a:lstStyle/>
          <a:p>
            <a:r>
              <a:rPr lang="es-ES" dirty="0"/>
              <a:t>        Algoritmo de ordenamiento por selección.</a:t>
            </a:r>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4860351" y="682439"/>
            <a:ext cx="4283649" cy="3778622"/>
          </a:xfrm>
          <a:prstGeom prst="rect">
            <a:avLst/>
          </a:prstGeom>
          <a:noFill/>
          <a:ln>
            <a:noFill/>
          </a:ln>
        </p:spPr>
        <p:txBody>
          <a:bodyPr wrap="square" anchor="t">
            <a:normAutofit/>
          </a:bodyPr>
          <a:lstStyle/>
          <a:p>
            <a:pPr algn="just">
              <a:spcAft>
                <a:spcPts val="600"/>
              </a:spcAft>
            </a:pPr>
            <a:r>
              <a:rPr lang="es-ES" dirty="0"/>
              <a:t>Mejora ligeramente a burbuja (aunque ambos son </a:t>
            </a:r>
            <a:r>
              <a:rPr lang="es-ES" b="1" dirty="0"/>
              <a:t>O (n²)), </a:t>
            </a:r>
            <a:r>
              <a:rPr lang="es-ES" dirty="0"/>
              <a:t>debido a que intercambia menos veces.</a:t>
            </a:r>
          </a:p>
          <a:p>
            <a:pPr algn="just">
              <a:spcAft>
                <a:spcPts val="600"/>
              </a:spcAft>
            </a:pPr>
            <a:r>
              <a:rPr lang="es-ES" dirty="0"/>
              <a:t>Funcionamiento:</a:t>
            </a:r>
          </a:p>
          <a:p>
            <a:pPr marL="488950" indent="-342900" algn="just">
              <a:spcAft>
                <a:spcPts val="600"/>
              </a:spcAft>
              <a:buFont typeface="+mj-lt"/>
              <a:buAutoNum type="arabicPeriod"/>
            </a:pPr>
            <a:r>
              <a:rPr lang="es-ES" dirty="0"/>
              <a:t>Buscar el elemento </a:t>
            </a:r>
            <a:r>
              <a:rPr lang="es-ES" b="1" dirty="0"/>
              <a:t>mínimo</a:t>
            </a:r>
            <a:r>
              <a:rPr lang="es-ES" dirty="0"/>
              <a:t> de la lista.</a:t>
            </a:r>
          </a:p>
          <a:p>
            <a:pPr marL="488950" indent="-342900" algn="just">
              <a:spcAft>
                <a:spcPts val="600"/>
              </a:spcAft>
              <a:buFont typeface="+mj-lt"/>
              <a:buAutoNum type="arabicPeriod"/>
            </a:pPr>
            <a:r>
              <a:rPr lang="es-ES" b="1" dirty="0"/>
              <a:t>Intercambiarlo</a:t>
            </a:r>
            <a:r>
              <a:rPr lang="es-ES" dirty="0"/>
              <a:t> con el primero.</a:t>
            </a:r>
          </a:p>
          <a:p>
            <a:pPr marL="488950" indent="-342900" algn="just">
              <a:spcAft>
                <a:spcPts val="600"/>
              </a:spcAft>
              <a:buFont typeface="+mj-lt"/>
              <a:buAutoNum type="arabicPeriod"/>
            </a:pPr>
            <a:r>
              <a:rPr lang="es-ES" dirty="0"/>
              <a:t>Buscar el segundo elemento mínimo de la lista.</a:t>
            </a:r>
          </a:p>
          <a:p>
            <a:pPr marL="488950" indent="-342900" algn="just">
              <a:spcAft>
                <a:spcPts val="600"/>
              </a:spcAft>
              <a:buFont typeface="+mj-lt"/>
              <a:buAutoNum type="arabicPeriod"/>
            </a:pPr>
            <a:r>
              <a:rPr lang="es-ES" dirty="0"/>
              <a:t>Intercambiar por el segundo.</a:t>
            </a:r>
          </a:p>
          <a:p>
            <a:pPr marL="488950" indent="-342900" algn="just">
              <a:spcAft>
                <a:spcPts val="600"/>
              </a:spcAft>
              <a:buFont typeface="+mj-lt"/>
              <a:buAutoNum type="arabicPeriod"/>
            </a:pPr>
            <a:r>
              <a:rPr lang="es-ES" dirty="0"/>
              <a:t>Así sucesivamente.</a:t>
            </a:r>
          </a:p>
          <a:p>
            <a:pPr algn="just">
              <a:spcAft>
                <a:spcPts val="600"/>
              </a:spcAft>
            </a:pPr>
            <a:endParaRPr lang="es-ES" dirty="0"/>
          </a:p>
        </p:txBody>
      </p:sp>
      <p:pic>
        <p:nvPicPr>
          <p:cNvPr id="6" name="Imagen 5" descr="Imagen que contiene reloj&#10;&#10;Descripción generada automáticamente">
            <a:extLst>
              <a:ext uri="{FF2B5EF4-FFF2-40B4-BE49-F238E27FC236}">
                <a16:creationId xmlns:a16="http://schemas.microsoft.com/office/drawing/2014/main" id="{215A624E-B40B-45C6-8B10-6BA7808E2CC2}"/>
              </a:ext>
            </a:extLst>
          </p:cNvPr>
          <p:cNvPicPr>
            <a:picLocks noChangeAspect="1"/>
          </p:cNvPicPr>
          <p:nvPr/>
        </p:nvPicPr>
        <p:blipFill>
          <a:blip r:embed="rId3"/>
          <a:stretch>
            <a:fillRect/>
          </a:stretch>
        </p:blipFill>
        <p:spPr>
          <a:xfrm>
            <a:off x="3549600" y="481619"/>
            <a:ext cx="952500" cy="3533775"/>
          </a:xfrm>
          <a:prstGeom prst="rect">
            <a:avLst/>
          </a:prstGeom>
        </p:spPr>
      </p:pic>
      <p:sp>
        <p:nvSpPr>
          <p:cNvPr id="9" name="Marcador de número de diapositiva 8">
            <a:extLst>
              <a:ext uri="{FF2B5EF4-FFF2-40B4-BE49-F238E27FC236}">
                <a16:creationId xmlns:a16="http://schemas.microsoft.com/office/drawing/2014/main" id="{AE393E0F-2F07-437A-A774-7A2452DA19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11</a:t>
            </a:fld>
            <a:endParaRPr lang="es-ES"/>
          </a:p>
        </p:txBody>
      </p:sp>
    </p:spTree>
    <p:extLst>
      <p:ext uri="{BB962C8B-B14F-4D97-AF65-F5344CB8AC3E}">
        <p14:creationId xmlns:p14="http://schemas.microsoft.com/office/powerpoint/2010/main" val="97992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	Algoritmo de ordenación por inserción</a:t>
            </a:r>
            <a:r>
              <a:rPr lang="en-US" dirty="0"/>
              <a:t>.</a:t>
            </a:r>
            <a:endParaRPr lang="es-E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4738977" y="236772"/>
            <a:ext cx="4283649" cy="3778622"/>
          </a:xfrm>
          <a:prstGeom prst="rect">
            <a:avLst/>
          </a:prstGeom>
          <a:noFill/>
          <a:ln>
            <a:noFill/>
          </a:ln>
        </p:spPr>
        <p:txBody>
          <a:bodyPr wrap="square" anchor="t">
            <a:normAutofit/>
          </a:bodyPr>
          <a:lstStyle/>
          <a:p>
            <a:pPr algn="just">
              <a:spcAft>
                <a:spcPts val="600"/>
              </a:spcAft>
            </a:pPr>
            <a:r>
              <a:rPr lang="es-ES" dirty="0"/>
              <a:t>Corresponde con </a:t>
            </a:r>
            <a:r>
              <a:rPr lang="es-ES" b="1" dirty="0"/>
              <a:t>una manera natural de ordenar para los humanos.</a:t>
            </a:r>
          </a:p>
          <a:p>
            <a:pPr algn="just">
              <a:spcAft>
                <a:spcPts val="600"/>
              </a:spcAft>
            </a:pPr>
            <a:r>
              <a:rPr lang="es-ES" dirty="0"/>
              <a:t>Se crea una lista de elementos ordenados donde se introducen en la posición que les corresponda los elementos de la primera lista.</a:t>
            </a:r>
          </a:p>
          <a:p>
            <a:pPr algn="just">
              <a:spcAft>
                <a:spcPts val="600"/>
              </a:spcAft>
            </a:pPr>
            <a:r>
              <a:rPr lang="es-ES" dirty="0"/>
              <a:t>En esencia se transportan los elementos de la primera lista  a la segunda de forma ordenada.</a:t>
            </a:r>
          </a:p>
          <a:p>
            <a:pPr algn="just">
              <a:spcAft>
                <a:spcPts val="600"/>
              </a:spcAft>
            </a:pPr>
            <a:r>
              <a:rPr lang="es-ES" dirty="0"/>
              <a:t>Su orden es </a:t>
            </a:r>
            <a:r>
              <a:rPr lang="es-ES" b="1" dirty="0"/>
              <a:t>O(n²).</a:t>
            </a:r>
          </a:p>
        </p:txBody>
      </p:sp>
      <p:pic>
        <p:nvPicPr>
          <p:cNvPr id="6" name="Imagen 5">
            <a:extLst>
              <a:ext uri="{FF2B5EF4-FFF2-40B4-BE49-F238E27FC236}">
                <a16:creationId xmlns:a16="http://schemas.microsoft.com/office/drawing/2014/main" id="{E406FCC9-111E-4555-A469-35BCF163314B}"/>
              </a:ext>
            </a:extLst>
          </p:cNvPr>
          <p:cNvPicPr>
            <a:picLocks noChangeAspect="1"/>
          </p:cNvPicPr>
          <p:nvPr/>
        </p:nvPicPr>
        <p:blipFill>
          <a:blip r:embed="rId3"/>
          <a:stretch>
            <a:fillRect/>
          </a:stretch>
        </p:blipFill>
        <p:spPr>
          <a:xfrm>
            <a:off x="5452051" y="3005850"/>
            <a:ext cx="2857500" cy="1714500"/>
          </a:xfrm>
          <a:prstGeom prst="rect">
            <a:avLst/>
          </a:prstGeom>
        </p:spPr>
      </p:pic>
      <p:sp>
        <p:nvSpPr>
          <p:cNvPr id="7" name="Marcador de número de diapositiva 6">
            <a:extLst>
              <a:ext uri="{FF2B5EF4-FFF2-40B4-BE49-F238E27FC236}">
                <a16:creationId xmlns:a16="http://schemas.microsoft.com/office/drawing/2014/main" id="{ED35D88B-0959-438A-81FB-F6B6C35F2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12</a:t>
            </a:fld>
            <a:endParaRPr lang="es-ES"/>
          </a:p>
        </p:txBody>
      </p:sp>
    </p:spTree>
    <p:extLst>
      <p:ext uri="{BB962C8B-B14F-4D97-AF65-F5344CB8AC3E}">
        <p14:creationId xmlns:p14="http://schemas.microsoft.com/office/powerpoint/2010/main" val="167403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E096C-10BA-4F8B-8F10-8B404DFFFB32}"/>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3" name="Subtítulo 2">
            <a:extLst>
              <a:ext uri="{FF2B5EF4-FFF2-40B4-BE49-F238E27FC236}">
                <a16:creationId xmlns:a16="http://schemas.microsoft.com/office/drawing/2014/main" id="{8BD72E35-3AE6-4A27-933A-9B9C2F0F0318}"/>
              </a:ext>
            </a:extLst>
          </p:cNvPr>
          <p:cNvSpPr>
            <a:spLocks noGrp="1"/>
          </p:cNvSpPr>
          <p:nvPr>
            <p:ph type="subTitle" idx="1"/>
          </p:nvPr>
        </p:nvSpPr>
        <p:spPr>
          <a:xfrm>
            <a:off x="724950" y="3161525"/>
            <a:ext cx="3300900" cy="759000"/>
          </a:xfrm>
          <a:prstGeom prst="rect">
            <a:avLst/>
          </a:prstGeom>
          <a:noFill/>
          <a:ln>
            <a:noFill/>
          </a:ln>
        </p:spPr>
        <p:txBody>
          <a:bodyPr wrap="square" anchor="t">
            <a:normAutofit/>
          </a:bodyPr>
          <a:lstStyle/>
          <a:p>
            <a:pPr>
              <a:spcAft>
                <a:spcPts val="600"/>
              </a:spcAft>
            </a:pPr>
            <a:r>
              <a:rPr lang="es-ES" dirty="0"/>
              <a:t>       Algoritmo de ordenación Quicksort.</a:t>
            </a:r>
          </a:p>
          <a:p>
            <a:pPr>
              <a:spcAft>
                <a:spcPts val="600"/>
              </a:spcAft>
            </a:pPr>
            <a:endParaRPr lang="es-ES" dirty="0"/>
          </a:p>
        </p:txBody>
      </p:sp>
      <p:sp>
        <p:nvSpPr>
          <p:cNvPr id="8" name="Text Placeholder 3">
            <a:extLst>
              <a:ext uri="{FF2B5EF4-FFF2-40B4-BE49-F238E27FC236}">
                <a16:creationId xmlns:a16="http://schemas.microsoft.com/office/drawing/2014/main" id="{B87D7217-1E58-471A-816A-4465F6C6A60B}"/>
              </a:ext>
            </a:extLst>
          </p:cNvPr>
          <p:cNvSpPr>
            <a:spLocks noGrp="1"/>
          </p:cNvSpPr>
          <p:nvPr>
            <p:ph type="body" idx="2"/>
          </p:nvPr>
        </p:nvSpPr>
        <p:spPr>
          <a:xfrm>
            <a:off x="5254703" y="772179"/>
            <a:ext cx="3380414" cy="3791869"/>
          </a:xfrm>
        </p:spPr>
        <p:txBody>
          <a:bodyPr/>
          <a:lstStyle/>
          <a:p>
            <a:pPr algn="just"/>
            <a:r>
              <a:rPr lang="en-US" dirty="0"/>
              <a:t>Es el </a:t>
            </a:r>
            <a:r>
              <a:rPr lang="en-US" dirty="0" err="1"/>
              <a:t>algoritmo</a:t>
            </a:r>
            <a:r>
              <a:rPr lang="en-US" dirty="0"/>
              <a:t> </a:t>
            </a:r>
            <a:r>
              <a:rPr lang="en-US" dirty="0" err="1"/>
              <a:t>más</a:t>
            </a:r>
            <a:r>
              <a:rPr lang="en-US" dirty="0"/>
              <a:t> </a:t>
            </a:r>
            <a:r>
              <a:rPr lang="en-US" b="1" dirty="0" err="1"/>
              <a:t>rápido</a:t>
            </a:r>
            <a:r>
              <a:rPr lang="en-US" dirty="0"/>
              <a:t>, con </a:t>
            </a:r>
            <a:r>
              <a:rPr lang="en-US" dirty="0" err="1"/>
              <a:t>orden</a:t>
            </a:r>
            <a:r>
              <a:rPr lang="en-US" dirty="0"/>
              <a:t> </a:t>
            </a:r>
            <a:r>
              <a:rPr lang="es-ES" b="1" dirty="0"/>
              <a:t>O(</a:t>
            </a:r>
            <a:r>
              <a:rPr lang="es-ES" b="1" dirty="0" err="1"/>
              <a:t>n·log</a:t>
            </a:r>
            <a:r>
              <a:rPr lang="es-ES" b="1" dirty="0"/>
              <a:t> n).</a:t>
            </a:r>
          </a:p>
          <a:p>
            <a:pPr marL="146050" indent="0" algn="just">
              <a:buNone/>
            </a:pPr>
            <a:endParaRPr lang="es-ES" dirty="0"/>
          </a:p>
          <a:p>
            <a:pPr algn="just"/>
            <a:r>
              <a:rPr lang="es-ES" b="1" dirty="0"/>
              <a:t>Su eficiencia radica en la posición del pivote</a:t>
            </a:r>
            <a:r>
              <a:rPr lang="es-ES" dirty="0"/>
              <a:t>, llegando incluso a ser de orden O(n²) en el peor de los casos.</a:t>
            </a:r>
          </a:p>
          <a:p>
            <a:pPr marL="146050" indent="0" algn="just">
              <a:buNone/>
            </a:pPr>
            <a:endParaRPr lang="es-ES" dirty="0"/>
          </a:p>
          <a:p>
            <a:pPr algn="just"/>
            <a:r>
              <a:rPr lang="es-ES" dirty="0"/>
              <a:t>En teoría, se puede escoger cualquier elemento como pivote.</a:t>
            </a:r>
          </a:p>
          <a:p>
            <a:pPr lvl="1" algn="just"/>
            <a:r>
              <a:rPr lang="es-ES" dirty="0"/>
              <a:t>En ese caso, se ahorra en cálculos adicionales, pero se puede llegar a O(n²).</a:t>
            </a:r>
          </a:p>
          <a:p>
            <a:pPr algn="just"/>
            <a:r>
              <a:rPr lang="es-ES" dirty="0"/>
              <a:t>El otro extremo es </a:t>
            </a:r>
            <a:r>
              <a:rPr lang="es-ES" dirty="0" err="1"/>
              <a:t>preprocesar</a:t>
            </a:r>
            <a:r>
              <a:rPr lang="es-ES" dirty="0"/>
              <a:t> la lista y escoger el elemento que quedará en medio.</a:t>
            </a:r>
            <a:endParaRPr lang="en-US" dirty="0"/>
          </a:p>
        </p:txBody>
      </p:sp>
      <p:sp>
        <p:nvSpPr>
          <p:cNvPr id="4" name="Marcador de número de diapositiva 3">
            <a:extLst>
              <a:ext uri="{FF2B5EF4-FFF2-40B4-BE49-F238E27FC236}">
                <a16:creationId xmlns:a16="http://schemas.microsoft.com/office/drawing/2014/main" id="{8E7A605B-0A0B-473E-AE4B-F8F21B7BFF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13</a:t>
            </a:fld>
            <a:endParaRPr lang="es-ES"/>
          </a:p>
        </p:txBody>
      </p:sp>
    </p:spTree>
    <p:extLst>
      <p:ext uri="{BB962C8B-B14F-4D97-AF65-F5344CB8AC3E}">
        <p14:creationId xmlns:p14="http://schemas.microsoft.com/office/powerpoint/2010/main" val="14583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E096C-10BA-4F8B-8F10-8B404DFFFB32}"/>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3" name="Subtítulo 2">
            <a:extLst>
              <a:ext uri="{FF2B5EF4-FFF2-40B4-BE49-F238E27FC236}">
                <a16:creationId xmlns:a16="http://schemas.microsoft.com/office/drawing/2014/main" id="{8BD72E35-3AE6-4A27-933A-9B9C2F0F0318}"/>
              </a:ext>
            </a:extLst>
          </p:cNvPr>
          <p:cNvSpPr>
            <a:spLocks noGrp="1"/>
          </p:cNvSpPr>
          <p:nvPr>
            <p:ph type="subTitle" idx="1"/>
          </p:nvPr>
        </p:nvSpPr>
        <p:spPr>
          <a:xfrm>
            <a:off x="724950" y="3161525"/>
            <a:ext cx="3300900" cy="759000"/>
          </a:xfrm>
          <a:prstGeom prst="rect">
            <a:avLst/>
          </a:prstGeom>
          <a:noFill/>
          <a:ln>
            <a:noFill/>
          </a:ln>
        </p:spPr>
        <p:txBody>
          <a:bodyPr wrap="square" anchor="t">
            <a:normAutofit/>
          </a:bodyPr>
          <a:lstStyle/>
          <a:p>
            <a:pPr>
              <a:spcAft>
                <a:spcPts val="600"/>
              </a:spcAft>
            </a:pPr>
            <a:r>
              <a:rPr lang="es-ES" dirty="0"/>
              <a:t>       Algoritmo de ordenación Quicksort.</a:t>
            </a:r>
          </a:p>
          <a:p>
            <a:pPr>
              <a:spcAft>
                <a:spcPts val="600"/>
              </a:spcAft>
            </a:pPr>
            <a:endParaRPr lang="es-ES" dirty="0"/>
          </a:p>
        </p:txBody>
      </p:sp>
      <p:sp>
        <p:nvSpPr>
          <p:cNvPr id="8" name="Text Placeholder 3">
            <a:extLst>
              <a:ext uri="{FF2B5EF4-FFF2-40B4-BE49-F238E27FC236}">
                <a16:creationId xmlns:a16="http://schemas.microsoft.com/office/drawing/2014/main" id="{B87D7217-1E58-471A-816A-4465F6C6A60B}"/>
              </a:ext>
            </a:extLst>
          </p:cNvPr>
          <p:cNvSpPr>
            <a:spLocks noGrp="1"/>
          </p:cNvSpPr>
          <p:nvPr>
            <p:ph type="body" idx="2"/>
          </p:nvPr>
        </p:nvSpPr>
        <p:spPr>
          <a:xfrm>
            <a:off x="5254703" y="557494"/>
            <a:ext cx="3380414" cy="3791869"/>
          </a:xfrm>
        </p:spPr>
        <p:txBody>
          <a:bodyPr/>
          <a:lstStyle/>
          <a:p>
            <a:pPr marL="488950" indent="-342900" algn="just">
              <a:lnSpc>
                <a:spcPct val="100000"/>
              </a:lnSpc>
              <a:buFont typeface="+mj-lt"/>
              <a:buAutoNum type="arabicPeriod"/>
            </a:pPr>
            <a:r>
              <a:rPr lang="en-US" dirty="0" err="1"/>
              <a:t>Comienza</a:t>
            </a:r>
            <a:r>
              <a:rPr lang="en-US" dirty="0"/>
              <a:t> </a:t>
            </a:r>
            <a:r>
              <a:rPr lang="en-US" dirty="0" err="1"/>
              <a:t>escogiendo</a:t>
            </a:r>
            <a:r>
              <a:rPr lang="en-US" dirty="0"/>
              <a:t> un </a:t>
            </a:r>
            <a:r>
              <a:rPr lang="en-US" dirty="0" err="1"/>
              <a:t>elemento</a:t>
            </a:r>
            <a:r>
              <a:rPr lang="en-US" dirty="0"/>
              <a:t> </a:t>
            </a:r>
            <a:r>
              <a:rPr lang="en-US" b="1" dirty="0" err="1"/>
              <a:t>pivote</a:t>
            </a:r>
            <a:r>
              <a:rPr lang="en-US" dirty="0"/>
              <a:t>.</a:t>
            </a:r>
          </a:p>
          <a:p>
            <a:pPr marL="488950" indent="-342900" algn="just">
              <a:lnSpc>
                <a:spcPct val="100000"/>
              </a:lnSpc>
              <a:buFont typeface="+mj-lt"/>
              <a:buAutoNum type="arabicPeriod"/>
            </a:pPr>
            <a:endParaRPr lang="en-US" dirty="0"/>
          </a:p>
          <a:p>
            <a:pPr marL="488950" indent="-342900" algn="just">
              <a:lnSpc>
                <a:spcPct val="100000"/>
              </a:lnSpc>
              <a:buFont typeface="+mj-lt"/>
              <a:buAutoNum type="arabicPeriod"/>
            </a:pPr>
            <a:r>
              <a:rPr lang="en-US" b="1" dirty="0" err="1"/>
              <a:t>Resitúa</a:t>
            </a:r>
            <a:r>
              <a:rPr lang="en-US" b="1" dirty="0"/>
              <a:t> los </a:t>
            </a:r>
            <a:r>
              <a:rPr lang="en-US" b="1" dirty="0" err="1"/>
              <a:t>elementos</a:t>
            </a:r>
            <a:r>
              <a:rPr lang="en-US" b="1" dirty="0"/>
              <a:t> </a:t>
            </a:r>
            <a:r>
              <a:rPr lang="en-US" dirty="0"/>
              <a:t>de la </a:t>
            </a:r>
            <a:r>
              <a:rPr lang="en-US" dirty="0" err="1"/>
              <a:t>lista</a:t>
            </a:r>
            <a:r>
              <a:rPr lang="en-US" dirty="0"/>
              <a:t> a ambos </a:t>
            </a:r>
            <a:r>
              <a:rPr lang="en-US" dirty="0" err="1"/>
              <a:t>lados</a:t>
            </a:r>
            <a:r>
              <a:rPr lang="en-US" dirty="0"/>
              <a:t> del </a:t>
            </a:r>
            <a:r>
              <a:rPr lang="en-US" dirty="0" err="1"/>
              <a:t>pivote</a:t>
            </a:r>
            <a:r>
              <a:rPr lang="en-US" dirty="0"/>
              <a:t>.</a:t>
            </a:r>
          </a:p>
          <a:p>
            <a:pPr marL="488950" indent="-342900" algn="just">
              <a:lnSpc>
                <a:spcPct val="100000"/>
              </a:lnSpc>
              <a:buFont typeface="+mj-lt"/>
              <a:buAutoNum type="arabicPeriod"/>
            </a:pPr>
            <a:endParaRPr lang="en-US" dirty="0"/>
          </a:p>
          <a:p>
            <a:pPr marL="488950" indent="-342900" algn="just">
              <a:lnSpc>
                <a:spcPct val="100000"/>
              </a:lnSpc>
              <a:buFont typeface="+mj-lt"/>
              <a:buAutoNum type="arabicPeriod"/>
            </a:pPr>
            <a:r>
              <a:rPr lang="en-US" dirty="0" err="1"/>
              <a:t>Así</a:t>
            </a:r>
            <a:r>
              <a:rPr lang="en-US" dirty="0"/>
              <a:t>, se </a:t>
            </a:r>
            <a:r>
              <a:rPr lang="en-US" dirty="0" err="1"/>
              <a:t>crean</a:t>
            </a:r>
            <a:r>
              <a:rPr lang="en-US" dirty="0"/>
              <a:t> dos </a:t>
            </a:r>
            <a:r>
              <a:rPr lang="en-US" b="1" dirty="0" err="1"/>
              <a:t>sublistas</a:t>
            </a:r>
            <a:r>
              <a:rPr lang="en-US" dirty="0"/>
              <a:t>.</a:t>
            </a:r>
          </a:p>
          <a:p>
            <a:pPr marL="488950" indent="-342900" algn="just">
              <a:lnSpc>
                <a:spcPct val="100000"/>
              </a:lnSpc>
              <a:buFont typeface="+mj-lt"/>
              <a:buAutoNum type="arabicPeriod"/>
            </a:pPr>
            <a:endParaRPr lang="en-US" dirty="0"/>
          </a:p>
          <a:p>
            <a:pPr marL="488950" indent="-342900" algn="just">
              <a:lnSpc>
                <a:spcPct val="100000"/>
              </a:lnSpc>
              <a:buFont typeface="+mj-lt"/>
              <a:buAutoNum type="arabicPeriod"/>
            </a:pPr>
            <a:r>
              <a:rPr lang="en-US" b="1" dirty="0"/>
              <a:t>Se </a:t>
            </a:r>
            <a:r>
              <a:rPr lang="en-US" b="1" dirty="0" err="1"/>
              <a:t>repite</a:t>
            </a:r>
            <a:r>
              <a:rPr lang="en-US" b="1" dirty="0"/>
              <a:t> el </a:t>
            </a:r>
            <a:r>
              <a:rPr lang="en-US" b="1" dirty="0" err="1"/>
              <a:t>proceso</a:t>
            </a:r>
            <a:r>
              <a:rPr lang="en-US" b="1" dirty="0"/>
              <a:t> </a:t>
            </a:r>
            <a:r>
              <a:rPr lang="en-US" dirty="0"/>
              <a:t>para </a:t>
            </a:r>
            <a:r>
              <a:rPr lang="en-US" dirty="0" err="1"/>
              <a:t>cada</a:t>
            </a:r>
            <a:r>
              <a:rPr lang="en-US" dirty="0"/>
              <a:t> </a:t>
            </a:r>
            <a:r>
              <a:rPr lang="en-US" dirty="0" err="1"/>
              <a:t>sublista</a:t>
            </a:r>
            <a:r>
              <a:rPr lang="en-US" dirty="0"/>
              <a:t> </a:t>
            </a:r>
            <a:r>
              <a:rPr lang="en-US" dirty="0" err="1"/>
              <a:t>mientras</a:t>
            </a:r>
            <a:r>
              <a:rPr lang="en-US" dirty="0"/>
              <a:t> </a:t>
            </a:r>
            <a:r>
              <a:rPr lang="en-US" dirty="0" err="1"/>
              <a:t>éstas</a:t>
            </a:r>
            <a:r>
              <a:rPr lang="en-US" dirty="0"/>
              <a:t> </a:t>
            </a:r>
            <a:r>
              <a:rPr lang="en-US" dirty="0" err="1"/>
              <a:t>contengan</a:t>
            </a:r>
            <a:r>
              <a:rPr lang="en-US" dirty="0"/>
              <a:t> </a:t>
            </a:r>
            <a:r>
              <a:rPr lang="en-US" dirty="0" err="1"/>
              <a:t>más</a:t>
            </a:r>
            <a:r>
              <a:rPr lang="en-US" dirty="0"/>
              <a:t> de un </a:t>
            </a:r>
            <a:r>
              <a:rPr lang="en-US" dirty="0" err="1"/>
              <a:t>elemento</a:t>
            </a:r>
            <a:r>
              <a:rPr lang="en-US" dirty="0"/>
              <a:t>.</a:t>
            </a:r>
          </a:p>
        </p:txBody>
      </p:sp>
      <p:pic>
        <p:nvPicPr>
          <p:cNvPr id="5" name="Imagen 4">
            <a:extLst>
              <a:ext uri="{FF2B5EF4-FFF2-40B4-BE49-F238E27FC236}">
                <a16:creationId xmlns:a16="http://schemas.microsoft.com/office/drawing/2014/main" id="{33EE446A-2F40-42F6-BC4C-C83086C71234}"/>
              </a:ext>
            </a:extLst>
          </p:cNvPr>
          <p:cNvPicPr>
            <a:picLocks noChangeAspect="1"/>
          </p:cNvPicPr>
          <p:nvPr/>
        </p:nvPicPr>
        <p:blipFill>
          <a:blip r:embed="rId3"/>
          <a:stretch>
            <a:fillRect/>
          </a:stretch>
        </p:blipFill>
        <p:spPr>
          <a:xfrm>
            <a:off x="5968117" y="2901350"/>
            <a:ext cx="2667000" cy="2038350"/>
          </a:xfrm>
          <a:prstGeom prst="rect">
            <a:avLst/>
          </a:prstGeom>
        </p:spPr>
      </p:pic>
      <p:sp>
        <p:nvSpPr>
          <p:cNvPr id="6" name="Marcador de número de diapositiva 5">
            <a:extLst>
              <a:ext uri="{FF2B5EF4-FFF2-40B4-BE49-F238E27FC236}">
                <a16:creationId xmlns:a16="http://schemas.microsoft.com/office/drawing/2014/main" id="{76DD33E6-F859-42C7-8363-947A79BC4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14</a:t>
            </a:fld>
            <a:endParaRPr lang="es-ES"/>
          </a:p>
        </p:txBody>
      </p:sp>
    </p:spTree>
    <p:extLst>
      <p:ext uri="{BB962C8B-B14F-4D97-AF65-F5344CB8AC3E}">
        <p14:creationId xmlns:p14="http://schemas.microsoft.com/office/powerpoint/2010/main" val="164017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D4AAE-33E3-43EA-8DBD-99611B5731FB}"/>
              </a:ext>
            </a:extLst>
          </p:cNvPr>
          <p:cNvSpPr>
            <a:spLocks noGrp="1"/>
          </p:cNvSpPr>
          <p:nvPr>
            <p:ph type="title"/>
          </p:nvPr>
        </p:nvSpPr>
        <p:spPr/>
        <p:txBody>
          <a:bodyPr/>
          <a:lstStyle/>
          <a:p>
            <a:r>
              <a:rPr lang="es-ES" dirty="0"/>
              <a:t>3. Descripción modular del código.</a:t>
            </a:r>
          </a:p>
        </p:txBody>
      </p:sp>
      <p:sp>
        <p:nvSpPr>
          <p:cNvPr id="3" name="Marcador de número de diapositiva 2">
            <a:extLst>
              <a:ext uri="{FF2B5EF4-FFF2-40B4-BE49-F238E27FC236}">
                <a16:creationId xmlns:a16="http://schemas.microsoft.com/office/drawing/2014/main" id="{6A39E840-99AD-4AF2-B1E1-8F6068CFA0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15</a:t>
            </a:fld>
            <a:endParaRPr lang="es-ES"/>
          </a:p>
        </p:txBody>
      </p:sp>
    </p:spTree>
    <p:extLst>
      <p:ext uri="{BB962C8B-B14F-4D97-AF65-F5344CB8AC3E}">
        <p14:creationId xmlns:p14="http://schemas.microsoft.com/office/powerpoint/2010/main" val="357630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60879FE-691F-4E2A-8CED-960F20461D81}"/>
              </a:ext>
            </a:extLst>
          </p:cNvPr>
          <p:cNvSpPr>
            <a:spLocks noGrp="1"/>
          </p:cNvSpPr>
          <p:nvPr>
            <p:ph type="title"/>
          </p:nvPr>
        </p:nvSpPr>
        <p:spPr>
          <a:xfrm>
            <a:off x="729450" y="1318650"/>
            <a:ext cx="7688400" cy="535200"/>
          </a:xfrm>
          <a:prstGeom prst="rect">
            <a:avLst/>
          </a:prstGeom>
          <a:noFill/>
          <a:ln>
            <a:noFill/>
          </a:ln>
        </p:spPr>
        <p:txBody>
          <a:bodyPr wrap="square" anchor="t">
            <a:normAutofit/>
          </a:bodyPr>
          <a:lstStyle/>
          <a:p>
            <a:pPr>
              <a:lnSpc>
                <a:spcPct val="90000"/>
              </a:lnSpc>
            </a:pPr>
            <a:r>
              <a:rPr lang="es-ES" sz="2400" dirty="0"/>
              <a:t>3. Descripción modular del código.</a:t>
            </a:r>
          </a:p>
        </p:txBody>
      </p:sp>
      <p:sp>
        <p:nvSpPr>
          <p:cNvPr id="3" name="Marcador de número de diapositiva 2">
            <a:extLst>
              <a:ext uri="{FF2B5EF4-FFF2-40B4-BE49-F238E27FC236}">
                <a16:creationId xmlns:a16="http://schemas.microsoft.com/office/drawing/2014/main" id="{BF76171B-D91E-40C9-AB02-DB0C2778357C}"/>
              </a:ext>
            </a:extLst>
          </p:cNvPr>
          <p:cNvSpPr>
            <a:spLocks noGrp="1"/>
          </p:cNvSpPr>
          <p:nvPr>
            <p:ph type="sldNum" idx="12"/>
          </p:nvPr>
        </p:nvSpPr>
        <p:spPr>
          <a:xfrm>
            <a:off x="8536302" y="4749851"/>
            <a:ext cx="548700" cy="393600"/>
          </a:xfrm>
          <a:prstGeom prst="rect">
            <a:avLst/>
          </a:prstGeom>
          <a:noFill/>
          <a:ln>
            <a:noFill/>
          </a:ln>
        </p:spPr>
        <p:txBody>
          <a:bodyPr wrap="square" anchor="ctr">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16</a:t>
            </a:fld>
            <a:endParaRPr lang="es-ES" sz="900"/>
          </a:p>
        </p:txBody>
      </p:sp>
      <p:sp>
        <p:nvSpPr>
          <p:cNvPr id="4" name="CuadroTexto 3">
            <a:extLst>
              <a:ext uri="{FF2B5EF4-FFF2-40B4-BE49-F238E27FC236}">
                <a16:creationId xmlns:a16="http://schemas.microsoft.com/office/drawing/2014/main" id="{B37E589B-DFE0-452B-8D1A-F2BFA9C3A205}"/>
              </a:ext>
            </a:extLst>
          </p:cNvPr>
          <p:cNvSpPr txBox="1"/>
          <p:nvPr/>
        </p:nvSpPr>
        <p:spPr>
          <a:xfrm>
            <a:off x="850790" y="1963973"/>
            <a:ext cx="7685512" cy="2893100"/>
          </a:xfrm>
          <a:prstGeom prst="rect">
            <a:avLst/>
          </a:prstGeom>
          <a:noFill/>
        </p:spPr>
        <p:txBody>
          <a:bodyPr wrap="square" rtlCol="0">
            <a:spAutoFit/>
          </a:bodyPr>
          <a:lstStyle/>
          <a:p>
            <a:pPr algn="just"/>
            <a:r>
              <a:rPr lang="es-ES" dirty="0">
                <a:latin typeface="Lato" panose="020B0604020202020204" charset="0"/>
              </a:rPr>
              <a:t>Se han generado 4 archivos de código:</a:t>
            </a:r>
          </a:p>
          <a:p>
            <a:pPr algn="just"/>
            <a:endParaRPr lang="es-ES" dirty="0">
              <a:latin typeface="Lato" panose="020B0604020202020204" charset="0"/>
            </a:endParaRPr>
          </a:p>
          <a:p>
            <a:pPr marL="342900" indent="-342900" algn="just">
              <a:buFont typeface="+mj-lt"/>
              <a:buAutoNum type="arabicPeriod"/>
            </a:pPr>
            <a:r>
              <a:rPr lang="es-ES" b="1" dirty="0" err="1">
                <a:latin typeface="Lato" panose="020B0604020202020204" charset="0"/>
              </a:rPr>
              <a:t>menuPrincipal</a:t>
            </a:r>
            <a:r>
              <a:rPr lang="es-ES" dirty="0">
                <a:latin typeface="Lato" panose="020B0604020202020204" charset="0"/>
              </a:rPr>
              <a:t>: contiene la llamada al menú del programa, es el archivo principal, desde donde se ejecuta el software.</a:t>
            </a:r>
          </a:p>
          <a:p>
            <a:pPr marL="342900" indent="-342900" algn="just">
              <a:buFont typeface="+mj-lt"/>
              <a:buAutoNum type="arabicPeriod"/>
            </a:pPr>
            <a:endParaRPr lang="es-ES" dirty="0">
              <a:latin typeface="Lato" panose="020B0604020202020204" charset="0"/>
            </a:endParaRPr>
          </a:p>
          <a:p>
            <a:pPr marL="342900" indent="-342900" algn="just">
              <a:buFont typeface="+mj-lt"/>
              <a:buAutoNum type="arabicPeriod"/>
            </a:pPr>
            <a:r>
              <a:rPr lang="es-ES" b="1" dirty="0">
                <a:latin typeface="Lato" panose="020B0604020202020204" charset="0"/>
              </a:rPr>
              <a:t>trabajo</a:t>
            </a:r>
            <a:r>
              <a:rPr lang="es-ES" dirty="0">
                <a:latin typeface="Lato" panose="020B0604020202020204" charset="0"/>
              </a:rPr>
              <a:t>: contiene la relación de algoritmos de ordenación empleados por el programa.</a:t>
            </a:r>
          </a:p>
          <a:p>
            <a:pPr marL="342900" indent="-342900" algn="just">
              <a:buFont typeface="+mj-lt"/>
              <a:buAutoNum type="arabicPeriod"/>
            </a:pPr>
            <a:endParaRPr lang="es-ES" dirty="0">
              <a:latin typeface="Lato" panose="020B0604020202020204" charset="0"/>
            </a:endParaRPr>
          </a:p>
          <a:p>
            <a:pPr marL="342900" indent="-342900" algn="just">
              <a:buFont typeface="+mj-lt"/>
              <a:buAutoNum type="arabicPeriod"/>
            </a:pPr>
            <a:r>
              <a:rPr lang="es-ES" b="1" dirty="0" err="1">
                <a:latin typeface="Lato" panose="020B0604020202020204" charset="0"/>
              </a:rPr>
              <a:t>algoritmosInversos</a:t>
            </a:r>
            <a:r>
              <a:rPr lang="es-ES" dirty="0">
                <a:latin typeface="Lato" panose="020B0604020202020204" charset="0"/>
              </a:rPr>
              <a:t>: contiene la relación de algoritmos de ordenación empleados por el programa, en orden descendente.</a:t>
            </a:r>
          </a:p>
          <a:p>
            <a:pPr marL="342900" indent="-342900" algn="just">
              <a:buFont typeface="+mj-lt"/>
              <a:buAutoNum type="arabicPeriod"/>
            </a:pPr>
            <a:endParaRPr lang="es-ES" dirty="0">
              <a:latin typeface="Lato" panose="020B0604020202020204" charset="0"/>
            </a:endParaRPr>
          </a:p>
          <a:p>
            <a:pPr marL="342900" indent="-342900" algn="just">
              <a:buFont typeface="+mj-lt"/>
              <a:buAutoNum type="arabicPeriod"/>
            </a:pPr>
            <a:r>
              <a:rPr lang="es-ES" b="1" dirty="0" err="1">
                <a:latin typeface="Lato" panose="020B0604020202020204" charset="0"/>
              </a:rPr>
              <a:t>competicionAlgoritmos</a:t>
            </a:r>
            <a:r>
              <a:rPr lang="es-ES" dirty="0">
                <a:latin typeface="Lato" panose="020B0604020202020204" charset="0"/>
              </a:rPr>
              <a:t>: contiene el código necesario para ejecutar los algoritmos de ordenación sobre un vector aleatorio y comparar luego los tiempos empleados por cada algoritmo. Los algoritmos de este archivo están optimizados para esta opción.</a:t>
            </a:r>
          </a:p>
        </p:txBody>
      </p:sp>
    </p:spTree>
    <p:extLst>
      <p:ext uri="{BB962C8B-B14F-4D97-AF65-F5344CB8AC3E}">
        <p14:creationId xmlns:p14="http://schemas.microsoft.com/office/powerpoint/2010/main" val="82403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77940-38B8-4CFD-AE6B-F0F7B75C8B21}"/>
              </a:ext>
            </a:extLst>
          </p:cNvPr>
          <p:cNvSpPr>
            <a:spLocks noGrp="1"/>
          </p:cNvSpPr>
          <p:nvPr>
            <p:ph type="title"/>
          </p:nvPr>
        </p:nvSpPr>
        <p:spPr/>
        <p:txBody>
          <a:bodyPr/>
          <a:lstStyle/>
          <a:p>
            <a:r>
              <a:rPr lang="es-ES" dirty="0"/>
              <a:t>4. Resultados.</a:t>
            </a:r>
          </a:p>
        </p:txBody>
      </p:sp>
      <p:sp>
        <p:nvSpPr>
          <p:cNvPr id="3" name="Marcador de número de diapositiva 2">
            <a:extLst>
              <a:ext uri="{FF2B5EF4-FFF2-40B4-BE49-F238E27FC236}">
                <a16:creationId xmlns:a16="http://schemas.microsoft.com/office/drawing/2014/main" id="{03B6F7D2-AF89-4145-B4A9-0A25F2C98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17</a:t>
            </a:fld>
            <a:endParaRPr lang="es-ES"/>
          </a:p>
        </p:txBody>
      </p:sp>
    </p:spTree>
    <p:extLst>
      <p:ext uri="{BB962C8B-B14F-4D97-AF65-F5344CB8AC3E}">
        <p14:creationId xmlns:p14="http://schemas.microsoft.com/office/powerpoint/2010/main" val="363251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5624B-4293-4285-A814-616838BA960D}"/>
              </a:ext>
            </a:extLst>
          </p:cNvPr>
          <p:cNvSpPr>
            <a:spLocks noGrp="1"/>
          </p:cNvSpPr>
          <p:nvPr>
            <p:ph type="title"/>
          </p:nvPr>
        </p:nvSpPr>
        <p:spPr>
          <a:xfrm>
            <a:off x="729450" y="864300"/>
            <a:ext cx="7021200" cy="2985000"/>
          </a:xfrm>
        </p:spPr>
        <p:txBody>
          <a:bodyPr/>
          <a:lstStyle/>
          <a:p>
            <a:pPr algn="just"/>
            <a:r>
              <a:rPr lang="es-ES" dirty="0"/>
              <a:t>Se muestra un ejemplo de ejecución del algoritmo de ordenación burbuja.</a:t>
            </a:r>
          </a:p>
        </p:txBody>
      </p:sp>
      <p:sp>
        <p:nvSpPr>
          <p:cNvPr id="3" name="Marcador de número de diapositiva 2">
            <a:extLst>
              <a:ext uri="{FF2B5EF4-FFF2-40B4-BE49-F238E27FC236}">
                <a16:creationId xmlns:a16="http://schemas.microsoft.com/office/drawing/2014/main" id="{275C512F-9C52-4029-B549-6132F91B306F}"/>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s-ES" smtClean="0"/>
              <a:t>18</a:t>
            </a:fld>
            <a:endParaRPr lang="es-ES"/>
          </a:p>
        </p:txBody>
      </p:sp>
    </p:spTree>
    <p:extLst>
      <p:ext uri="{BB962C8B-B14F-4D97-AF65-F5344CB8AC3E}">
        <p14:creationId xmlns:p14="http://schemas.microsoft.com/office/powerpoint/2010/main" val="415841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4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4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4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74199" cy="250361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7" name="Rectangle 48">
            <a:extLst>
              <a:ext uri="{FF2B5EF4-FFF2-40B4-BE49-F238E27FC236}">
                <a16:creationId xmlns:a16="http://schemas.microsoft.com/office/drawing/2014/main" id="{80D86991-D954-4203-B1B2-F82EB9A49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68" name="Rectangle 50">
            <a:extLst>
              <a:ext uri="{FF2B5EF4-FFF2-40B4-BE49-F238E27FC236}">
                <a16:creationId xmlns:a16="http://schemas.microsoft.com/office/drawing/2014/main" id="{FCE206D8-A0FC-49E2-A766-57CA15517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2" y="342900"/>
            <a:ext cx="5595749"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52">
            <a:extLst>
              <a:ext uri="{FF2B5EF4-FFF2-40B4-BE49-F238E27FC236}">
                <a16:creationId xmlns:a16="http://schemas.microsoft.com/office/drawing/2014/main" id="{01C652EF-88C8-4D0C-A321-D21B8C34C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2" y="447110"/>
            <a:ext cx="5595749" cy="43205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9A2FCC8-95F5-4749-8593-173270E142B0}"/>
              </a:ext>
            </a:extLst>
          </p:cNvPr>
          <p:cNvSpPr>
            <a:spLocks noGrp="1"/>
          </p:cNvSpPr>
          <p:nvPr>
            <p:ph type="title"/>
          </p:nvPr>
        </p:nvSpPr>
        <p:spPr>
          <a:xfrm>
            <a:off x="677191" y="705643"/>
            <a:ext cx="5113150" cy="2673351"/>
          </a:xfrm>
        </p:spPr>
        <p:txBody>
          <a:bodyPr vert="horz" lIns="91440" tIns="45720" rIns="91440" bIns="45720" rtlCol="0" anchor="ctr">
            <a:normAutofit/>
          </a:bodyPr>
          <a:lstStyle/>
          <a:p>
            <a:pPr algn="ctr" defTabSz="457200"/>
            <a:r>
              <a:rPr lang="en-US" sz="3300" dirty="0" err="1">
                <a:solidFill>
                  <a:srgbClr val="FFFFFF"/>
                </a:solidFill>
              </a:rPr>
              <a:t>Menú</a:t>
            </a:r>
            <a:r>
              <a:rPr lang="en-US" sz="3300" dirty="0">
                <a:solidFill>
                  <a:srgbClr val="FFFFFF"/>
                </a:solidFill>
              </a:rPr>
              <a:t> principal</a:t>
            </a:r>
          </a:p>
        </p:txBody>
      </p:sp>
      <p:sp>
        <p:nvSpPr>
          <p:cNvPr id="25" name="Content Placeholder 24">
            <a:extLst>
              <a:ext uri="{FF2B5EF4-FFF2-40B4-BE49-F238E27FC236}">
                <a16:creationId xmlns:a16="http://schemas.microsoft.com/office/drawing/2014/main" id="{66A9C8A4-32B2-4F36-8558-00BF300E24C9}"/>
              </a:ext>
            </a:extLst>
          </p:cNvPr>
          <p:cNvSpPr>
            <a:spLocks noGrp="1"/>
          </p:cNvSpPr>
          <p:nvPr>
            <p:ph idx="1"/>
          </p:nvPr>
        </p:nvSpPr>
        <p:spPr>
          <a:xfrm>
            <a:off x="677190" y="3429000"/>
            <a:ext cx="5113150" cy="1091472"/>
          </a:xfrm>
          <a:noFill/>
        </p:spPr>
        <p:txBody>
          <a:bodyPr vert="horz" lIns="91440" tIns="45720" rIns="91440" bIns="45720" rtlCol="0" anchor="t">
            <a:normAutofit/>
          </a:bodyPr>
          <a:lstStyle/>
          <a:p>
            <a:pPr marL="0" indent="0" algn="ctr" defTabSz="457200">
              <a:spcAft>
                <a:spcPts val="600"/>
              </a:spcAft>
              <a:buNone/>
            </a:pPr>
            <a:r>
              <a:rPr lang="en-US" sz="1800" cap="all" dirty="0" err="1">
                <a:solidFill>
                  <a:srgbClr val="FFFFFF">
                    <a:alpha val="75000"/>
                  </a:srgbClr>
                </a:solidFill>
              </a:rPr>
              <a:t>Desde</a:t>
            </a:r>
            <a:r>
              <a:rPr lang="en-US" sz="1800" cap="all" dirty="0">
                <a:solidFill>
                  <a:srgbClr val="FFFFFF">
                    <a:alpha val="75000"/>
                  </a:srgbClr>
                </a:solidFill>
              </a:rPr>
              <a:t> </a:t>
            </a:r>
            <a:r>
              <a:rPr lang="en-US" sz="1800" cap="all" dirty="0" err="1">
                <a:solidFill>
                  <a:srgbClr val="FFFFFF">
                    <a:alpha val="75000"/>
                  </a:srgbClr>
                </a:solidFill>
              </a:rPr>
              <a:t>aquí</a:t>
            </a:r>
            <a:r>
              <a:rPr lang="en-US" sz="1800" cap="all" dirty="0">
                <a:solidFill>
                  <a:srgbClr val="FFFFFF">
                    <a:alpha val="75000"/>
                  </a:srgbClr>
                </a:solidFill>
              </a:rPr>
              <a:t> se </a:t>
            </a:r>
            <a:r>
              <a:rPr lang="en-US" sz="1800" cap="all" dirty="0" err="1">
                <a:solidFill>
                  <a:srgbClr val="FFFFFF">
                    <a:alpha val="75000"/>
                  </a:srgbClr>
                </a:solidFill>
              </a:rPr>
              <a:t>escoge</a:t>
            </a:r>
            <a:r>
              <a:rPr lang="en-US" sz="1800" cap="all" dirty="0">
                <a:solidFill>
                  <a:srgbClr val="FFFFFF">
                    <a:alpha val="75000"/>
                  </a:srgbClr>
                </a:solidFill>
              </a:rPr>
              <a:t> la </a:t>
            </a:r>
            <a:r>
              <a:rPr lang="en-US" sz="1800" cap="all" dirty="0" err="1">
                <a:solidFill>
                  <a:srgbClr val="FFFFFF">
                    <a:alpha val="75000"/>
                  </a:srgbClr>
                </a:solidFill>
              </a:rPr>
              <a:t>opción</a:t>
            </a:r>
            <a:r>
              <a:rPr lang="en-US" sz="1800" cap="all" dirty="0">
                <a:solidFill>
                  <a:srgbClr val="FFFFFF">
                    <a:alpha val="75000"/>
                  </a:srgbClr>
                </a:solidFill>
              </a:rPr>
              <a:t> que se </a:t>
            </a:r>
            <a:r>
              <a:rPr lang="en-US" sz="1800" cap="all" dirty="0" err="1">
                <a:solidFill>
                  <a:srgbClr val="FFFFFF">
                    <a:alpha val="75000"/>
                  </a:srgbClr>
                </a:solidFill>
              </a:rPr>
              <a:t>desee</a:t>
            </a:r>
            <a:r>
              <a:rPr lang="en-US" sz="1800" cap="all" dirty="0">
                <a:solidFill>
                  <a:srgbClr val="FFFFFF">
                    <a:alpha val="75000"/>
                  </a:srgbClr>
                </a:solidFill>
              </a:rPr>
              <a:t>, </a:t>
            </a:r>
            <a:r>
              <a:rPr lang="en-US" sz="1800" cap="all" dirty="0" err="1">
                <a:solidFill>
                  <a:srgbClr val="FFFFFF">
                    <a:alpha val="75000"/>
                  </a:srgbClr>
                </a:solidFill>
              </a:rPr>
              <a:t>en</a:t>
            </a:r>
            <a:r>
              <a:rPr lang="en-US" sz="1800" cap="all" dirty="0">
                <a:solidFill>
                  <a:srgbClr val="FFFFFF">
                    <a:alpha val="75000"/>
                  </a:srgbClr>
                </a:solidFill>
              </a:rPr>
              <a:t> </a:t>
            </a:r>
            <a:r>
              <a:rPr lang="en-US" sz="1800" cap="all" dirty="0" err="1">
                <a:solidFill>
                  <a:srgbClr val="FFFFFF">
                    <a:alpha val="75000"/>
                  </a:srgbClr>
                </a:solidFill>
              </a:rPr>
              <a:t>este</a:t>
            </a:r>
            <a:r>
              <a:rPr lang="en-US" sz="1800" cap="all" dirty="0">
                <a:solidFill>
                  <a:srgbClr val="FFFFFF">
                    <a:alpha val="75000"/>
                  </a:srgbClr>
                </a:solidFill>
              </a:rPr>
              <a:t> </a:t>
            </a:r>
            <a:r>
              <a:rPr lang="en-US" sz="1800" cap="all" dirty="0" err="1">
                <a:solidFill>
                  <a:srgbClr val="FFFFFF">
                    <a:alpha val="75000"/>
                  </a:srgbClr>
                </a:solidFill>
              </a:rPr>
              <a:t>caso</a:t>
            </a:r>
            <a:r>
              <a:rPr lang="en-US" sz="1800" cap="all" dirty="0">
                <a:solidFill>
                  <a:srgbClr val="FFFFFF">
                    <a:alpha val="75000"/>
                  </a:srgbClr>
                </a:solidFill>
              </a:rPr>
              <a:t>, </a:t>
            </a:r>
            <a:r>
              <a:rPr lang="en-US" sz="1800" b="1" cap="all" dirty="0" err="1">
                <a:solidFill>
                  <a:srgbClr val="FFFFFF">
                    <a:alpha val="75000"/>
                  </a:srgbClr>
                </a:solidFill>
              </a:rPr>
              <a:t>Burbuja</a:t>
            </a:r>
            <a:r>
              <a:rPr lang="en-US" sz="1800" b="1" cap="all" dirty="0">
                <a:solidFill>
                  <a:srgbClr val="FFFFFF">
                    <a:alpha val="75000"/>
                  </a:srgbClr>
                </a:solidFill>
              </a:rPr>
              <a:t> </a:t>
            </a:r>
            <a:r>
              <a:rPr lang="en-US" sz="1800" b="1" cap="all" dirty="0" err="1">
                <a:solidFill>
                  <a:srgbClr val="FFFFFF">
                    <a:alpha val="75000"/>
                  </a:srgbClr>
                </a:solidFill>
              </a:rPr>
              <a:t>ascendente</a:t>
            </a:r>
            <a:r>
              <a:rPr lang="en-US" sz="1800" b="1" cap="all" dirty="0">
                <a:solidFill>
                  <a:srgbClr val="FFFFFF">
                    <a:alpha val="75000"/>
                  </a:srgbClr>
                </a:solidFill>
              </a:rPr>
              <a:t>.</a:t>
            </a:r>
          </a:p>
        </p:txBody>
      </p:sp>
      <p:pic>
        <p:nvPicPr>
          <p:cNvPr id="4" name="Marcador de contenido 3" descr="Captura de pantalla de un celular&#10;&#10;Descripción generada automáticamente">
            <a:extLst>
              <a:ext uri="{FF2B5EF4-FFF2-40B4-BE49-F238E27FC236}">
                <a16:creationId xmlns:a16="http://schemas.microsoft.com/office/drawing/2014/main" id="{EE6E3322-03B4-4E13-8143-A973C0929F54}"/>
              </a:ext>
            </a:extLst>
          </p:cNvPr>
          <p:cNvPicPr>
            <a:picLocks noChangeAspect="1"/>
          </p:cNvPicPr>
          <p:nvPr/>
        </p:nvPicPr>
        <p:blipFill rotWithShape="1">
          <a:blip r:embed="rId2"/>
          <a:srcRect l="1702" r="14348" b="3"/>
          <a:stretch/>
        </p:blipFill>
        <p:spPr>
          <a:xfrm>
            <a:off x="6074228" y="342900"/>
            <a:ext cx="2731106" cy="4424737"/>
          </a:xfrm>
          <a:prstGeom prst="rect">
            <a:avLst/>
          </a:prstGeom>
        </p:spPr>
      </p:pic>
      <p:sp>
        <p:nvSpPr>
          <p:cNvPr id="6" name="Marcador de número de diapositiva 5">
            <a:extLst>
              <a:ext uri="{FF2B5EF4-FFF2-40B4-BE49-F238E27FC236}">
                <a16:creationId xmlns:a16="http://schemas.microsoft.com/office/drawing/2014/main" id="{7FAE9CD3-8DBA-4D3F-B0EB-B81C08AB36CD}"/>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95292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7DA95-C0FC-4DC6-BFF0-C166BA614534}"/>
              </a:ext>
            </a:extLst>
          </p:cNvPr>
          <p:cNvSpPr>
            <a:spLocks noGrp="1"/>
          </p:cNvSpPr>
          <p:nvPr>
            <p:ph type="title"/>
          </p:nvPr>
        </p:nvSpPr>
        <p:spPr>
          <a:xfrm>
            <a:off x="729450" y="864300"/>
            <a:ext cx="7021200" cy="2985000"/>
          </a:xfrm>
          <a:prstGeom prst="rect">
            <a:avLst/>
          </a:prstGeom>
          <a:noFill/>
          <a:ln>
            <a:noFill/>
          </a:ln>
        </p:spPr>
        <p:txBody>
          <a:bodyPr wrap="square" anchor="ctr">
            <a:normAutofit/>
          </a:bodyPr>
          <a:lstStyle/>
          <a:p>
            <a:pPr>
              <a:lnSpc>
                <a:spcPct val="90000"/>
              </a:lnSpc>
            </a:pPr>
            <a:r>
              <a:rPr lang="es-ES" sz="3300" dirty="0"/>
              <a:t>Introducción</a:t>
            </a:r>
            <a:br>
              <a:rPr lang="es-ES" sz="3300" dirty="0"/>
            </a:br>
            <a:r>
              <a:rPr lang="es-ES" sz="3300" dirty="0"/>
              <a:t>Fundamentos teóricos</a:t>
            </a:r>
            <a:br>
              <a:rPr lang="es-ES" sz="3300" dirty="0"/>
            </a:br>
            <a:r>
              <a:rPr lang="es-ES" sz="3300" dirty="0"/>
              <a:t>Descripción modular del código</a:t>
            </a:r>
            <a:br>
              <a:rPr lang="es-ES" sz="3300" dirty="0"/>
            </a:br>
            <a:r>
              <a:rPr lang="es-ES" sz="3300" dirty="0"/>
              <a:t>Resultados</a:t>
            </a:r>
            <a:br>
              <a:rPr lang="es-ES" sz="3300" dirty="0"/>
            </a:br>
            <a:r>
              <a:rPr lang="es-ES" sz="3300" dirty="0"/>
              <a:t>Conclusiones</a:t>
            </a:r>
            <a:br>
              <a:rPr lang="es-ES" sz="3300" dirty="0"/>
            </a:br>
            <a:r>
              <a:rPr lang="es-ES" sz="3300" dirty="0"/>
              <a:t>Recursos bibliográficos </a:t>
            </a:r>
          </a:p>
        </p:txBody>
      </p:sp>
      <p:sp>
        <p:nvSpPr>
          <p:cNvPr id="3" name="Marcador de número de diapositiva 2">
            <a:extLst>
              <a:ext uri="{FF2B5EF4-FFF2-40B4-BE49-F238E27FC236}">
                <a16:creationId xmlns:a16="http://schemas.microsoft.com/office/drawing/2014/main" id="{AAAF841B-5C51-4418-9034-D7718701C1C9}"/>
              </a:ext>
            </a:extLst>
          </p:cNvPr>
          <p:cNvSpPr>
            <a:spLocks noGrp="1"/>
          </p:cNvSpPr>
          <p:nvPr>
            <p:ph type="sldNum" idx="12"/>
          </p:nvPr>
        </p:nvSpPr>
        <p:spPr>
          <a:xfrm>
            <a:off x="8536302" y="4749851"/>
            <a:ext cx="548700" cy="393600"/>
          </a:xfrm>
          <a:prstGeom prst="rect">
            <a:avLst/>
          </a:prstGeom>
          <a:noFill/>
          <a:ln>
            <a:noFill/>
          </a:ln>
        </p:spPr>
        <p:txBody>
          <a:bodyPr wrap="square" anchor="ctr">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a:t>
            </a:fld>
            <a:endParaRPr lang="es-ES" sz="900"/>
          </a:p>
        </p:txBody>
      </p:sp>
    </p:spTree>
    <p:extLst>
      <p:ext uri="{BB962C8B-B14F-4D97-AF65-F5344CB8AC3E}">
        <p14:creationId xmlns:p14="http://schemas.microsoft.com/office/powerpoint/2010/main" val="2642217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7B34D440-E359-4CB9-B8E8-81977A860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66467" cy="5143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Imagen 2" descr="Captura de pantalla de un celular&#10;&#10;Descripción generada automáticamente">
            <a:extLst>
              <a:ext uri="{FF2B5EF4-FFF2-40B4-BE49-F238E27FC236}">
                <a16:creationId xmlns:a16="http://schemas.microsoft.com/office/drawing/2014/main" id="{CFCF14E3-1B4F-4446-B5FC-F55F1EA7F5A7}"/>
              </a:ext>
            </a:extLst>
          </p:cNvPr>
          <p:cNvPicPr>
            <a:picLocks noChangeAspect="1"/>
          </p:cNvPicPr>
          <p:nvPr/>
        </p:nvPicPr>
        <p:blipFill>
          <a:blip r:embed="rId2"/>
          <a:stretch>
            <a:fillRect/>
          </a:stretch>
        </p:blipFill>
        <p:spPr>
          <a:xfrm>
            <a:off x="1132107" y="2641683"/>
            <a:ext cx="1201163" cy="1054680"/>
          </a:xfrm>
          <a:prstGeom prst="rect">
            <a:avLst/>
          </a:prstGeom>
        </p:spPr>
      </p:pic>
      <p:pic>
        <p:nvPicPr>
          <p:cNvPr id="7" name="Imagen 6" descr="Captura de pantalla de un celular&#10;&#10;Descripción generada automáticamente">
            <a:extLst>
              <a:ext uri="{FF2B5EF4-FFF2-40B4-BE49-F238E27FC236}">
                <a16:creationId xmlns:a16="http://schemas.microsoft.com/office/drawing/2014/main" id="{656EFD30-46D2-4010-B92D-CD3761D583D8}"/>
              </a:ext>
            </a:extLst>
          </p:cNvPr>
          <p:cNvPicPr>
            <a:picLocks noChangeAspect="1"/>
          </p:cNvPicPr>
          <p:nvPr/>
        </p:nvPicPr>
        <p:blipFill>
          <a:blip r:embed="rId3"/>
          <a:stretch>
            <a:fillRect/>
          </a:stretch>
        </p:blipFill>
        <p:spPr>
          <a:xfrm>
            <a:off x="157120" y="269098"/>
            <a:ext cx="3151138" cy="1570750"/>
          </a:xfrm>
          <a:prstGeom prst="rect">
            <a:avLst/>
          </a:prstGeom>
        </p:spPr>
      </p:pic>
      <p:sp>
        <p:nvSpPr>
          <p:cNvPr id="19" name="Rectangle 13">
            <a:extLst>
              <a:ext uri="{FF2B5EF4-FFF2-40B4-BE49-F238E27FC236}">
                <a16:creationId xmlns:a16="http://schemas.microsoft.com/office/drawing/2014/main" id="{D288FC14-B788-4FBC-9C5E-BC4892F5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379" y="0"/>
            <a:ext cx="5678284" cy="5143500"/>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6FE9864-C313-48CF-A2F7-C48BE965BC37}"/>
              </a:ext>
            </a:extLst>
          </p:cNvPr>
          <p:cNvSpPr>
            <a:spLocks noGrp="1"/>
          </p:cNvSpPr>
          <p:nvPr>
            <p:ph type="title"/>
          </p:nvPr>
        </p:nvSpPr>
        <p:spPr>
          <a:xfrm>
            <a:off x="3903530" y="433949"/>
            <a:ext cx="4800275" cy="982560"/>
          </a:xfrm>
        </p:spPr>
        <p:txBody>
          <a:bodyPr anchor="ctr">
            <a:normAutofit/>
          </a:bodyPr>
          <a:lstStyle/>
          <a:p>
            <a:r>
              <a:rPr lang="es-ES" dirty="0">
                <a:solidFill>
                  <a:srgbClr val="FFFFFF"/>
                </a:solidFill>
              </a:rPr>
              <a:t>Burbuja ascendente</a:t>
            </a:r>
          </a:p>
        </p:txBody>
      </p:sp>
      <p:sp>
        <p:nvSpPr>
          <p:cNvPr id="6" name="Marcador de contenido 5">
            <a:extLst>
              <a:ext uri="{FF2B5EF4-FFF2-40B4-BE49-F238E27FC236}">
                <a16:creationId xmlns:a16="http://schemas.microsoft.com/office/drawing/2014/main" id="{234F387D-C843-4203-BA07-39B624D25A44}"/>
              </a:ext>
            </a:extLst>
          </p:cNvPr>
          <p:cNvSpPr>
            <a:spLocks noGrp="1"/>
          </p:cNvSpPr>
          <p:nvPr>
            <p:ph idx="1"/>
          </p:nvPr>
        </p:nvSpPr>
        <p:spPr>
          <a:xfrm>
            <a:off x="3905692" y="1645895"/>
            <a:ext cx="4798159" cy="3046257"/>
          </a:xfrm>
        </p:spPr>
        <p:txBody>
          <a:bodyPr>
            <a:normAutofit/>
          </a:bodyPr>
          <a:lstStyle/>
          <a:p>
            <a:r>
              <a:rPr lang="es-ES" dirty="0">
                <a:solidFill>
                  <a:srgbClr val="FFFFFF"/>
                </a:solidFill>
              </a:rPr>
              <a:t>Dentro del submenú, seleccionaremos la forma de </a:t>
            </a:r>
            <a:r>
              <a:rPr lang="es-ES" b="1" dirty="0">
                <a:solidFill>
                  <a:srgbClr val="FFFFFF"/>
                </a:solidFill>
              </a:rPr>
              <a:t>rellenar el vector </a:t>
            </a:r>
            <a:r>
              <a:rPr lang="es-ES" dirty="0">
                <a:solidFill>
                  <a:srgbClr val="FFFFFF"/>
                </a:solidFill>
              </a:rPr>
              <a:t>a ordenar.</a:t>
            </a:r>
          </a:p>
          <a:p>
            <a:pPr algn="just"/>
            <a:r>
              <a:rPr lang="es-ES" dirty="0">
                <a:solidFill>
                  <a:srgbClr val="FFFFFF"/>
                </a:solidFill>
              </a:rPr>
              <a:t>En primer lugar, seleccionaremos la primera opción para rellenar el vector a mano.</a:t>
            </a:r>
          </a:p>
          <a:p>
            <a:r>
              <a:rPr lang="es-ES" dirty="0">
                <a:solidFill>
                  <a:srgbClr val="FFFFFF"/>
                </a:solidFill>
              </a:rPr>
              <a:t>A continuación introduciremos el </a:t>
            </a:r>
            <a:r>
              <a:rPr lang="es-ES" b="1" dirty="0">
                <a:solidFill>
                  <a:srgbClr val="FFFFFF"/>
                </a:solidFill>
              </a:rPr>
              <a:t>número de elementos </a:t>
            </a:r>
            <a:r>
              <a:rPr lang="es-ES" dirty="0">
                <a:solidFill>
                  <a:srgbClr val="FFFFFF"/>
                </a:solidFill>
              </a:rPr>
              <a:t>deseado del vector y los elementos uno a uno. </a:t>
            </a:r>
          </a:p>
          <a:p>
            <a:r>
              <a:rPr lang="es-ES" dirty="0">
                <a:solidFill>
                  <a:srgbClr val="FFFFFF"/>
                </a:solidFill>
              </a:rPr>
              <a:t>Se proporcionan </a:t>
            </a:r>
            <a:r>
              <a:rPr lang="es-ES" b="1" dirty="0">
                <a:solidFill>
                  <a:srgbClr val="FFFFFF"/>
                </a:solidFill>
              </a:rPr>
              <a:t>mensajes al usuario </a:t>
            </a:r>
            <a:r>
              <a:rPr lang="es-ES" dirty="0">
                <a:solidFill>
                  <a:srgbClr val="FFFFFF"/>
                </a:solidFill>
              </a:rPr>
              <a:t>para guiar sus pasos.</a:t>
            </a:r>
          </a:p>
        </p:txBody>
      </p:sp>
      <p:sp>
        <p:nvSpPr>
          <p:cNvPr id="8" name="Marcador de número de diapositiva 7">
            <a:extLst>
              <a:ext uri="{FF2B5EF4-FFF2-40B4-BE49-F238E27FC236}">
                <a16:creationId xmlns:a16="http://schemas.microsoft.com/office/drawing/2014/main" id="{8E397B8E-1BD4-4EB5-8D14-3EE26F1CA28A}"/>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6883924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37BF6-6784-49EE-A8B8-872B9B925A97}"/>
              </a:ext>
            </a:extLst>
          </p:cNvPr>
          <p:cNvSpPr>
            <a:spLocks noGrp="1"/>
          </p:cNvSpPr>
          <p:nvPr>
            <p:ph type="title"/>
          </p:nvPr>
        </p:nvSpPr>
        <p:spPr>
          <a:xfrm>
            <a:off x="3181372" y="526617"/>
            <a:ext cx="5526734" cy="891540"/>
          </a:xfrm>
        </p:spPr>
        <p:txBody>
          <a:bodyPr>
            <a:normAutofit/>
          </a:bodyPr>
          <a:lstStyle/>
          <a:p>
            <a:r>
              <a:rPr lang="es-ES" dirty="0"/>
              <a:t>Burbuja ascendente</a:t>
            </a:r>
          </a:p>
        </p:txBody>
      </p:sp>
      <p:pic>
        <p:nvPicPr>
          <p:cNvPr id="5" name="Imagen 4">
            <a:extLst>
              <a:ext uri="{FF2B5EF4-FFF2-40B4-BE49-F238E27FC236}">
                <a16:creationId xmlns:a16="http://schemas.microsoft.com/office/drawing/2014/main" id="{8E484297-F9E9-4121-BF70-6CBF44E6ED68}"/>
              </a:ext>
            </a:extLst>
          </p:cNvPr>
          <p:cNvPicPr>
            <a:picLocks noChangeAspect="1"/>
          </p:cNvPicPr>
          <p:nvPr/>
        </p:nvPicPr>
        <p:blipFill>
          <a:blip r:embed="rId2"/>
          <a:stretch>
            <a:fillRect/>
          </a:stretch>
        </p:blipFill>
        <p:spPr>
          <a:xfrm>
            <a:off x="881527" y="759941"/>
            <a:ext cx="1504682" cy="3669957"/>
          </a:xfrm>
          <a:prstGeom prst="rect">
            <a:avLst/>
          </a:prstGeom>
        </p:spPr>
      </p:pic>
      <p:sp>
        <p:nvSpPr>
          <p:cNvPr id="3" name="Marcador de contenido 2">
            <a:extLst>
              <a:ext uri="{FF2B5EF4-FFF2-40B4-BE49-F238E27FC236}">
                <a16:creationId xmlns:a16="http://schemas.microsoft.com/office/drawing/2014/main" id="{D1420C38-68D5-4BAE-9AB8-156910BD6BBF}"/>
              </a:ext>
            </a:extLst>
          </p:cNvPr>
          <p:cNvSpPr>
            <a:spLocks noGrp="1"/>
          </p:cNvSpPr>
          <p:nvPr>
            <p:ph idx="1"/>
          </p:nvPr>
        </p:nvSpPr>
        <p:spPr>
          <a:xfrm>
            <a:off x="3181372" y="1755648"/>
            <a:ext cx="5526734" cy="2725865"/>
          </a:xfrm>
        </p:spPr>
        <p:txBody>
          <a:bodyPr>
            <a:normAutofit/>
          </a:bodyPr>
          <a:lstStyle/>
          <a:p>
            <a:r>
              <a:rPr lang="es-ES"/>
              <a:t>Cuando el usuario termine de introducir los valores, se </a:t>
            </a:r>
            <a:r>
              <a:rPr lang="es-ES" b="1"/>
              <a:t>mostrará el vector</a:t>
            </a:r>
            <a:r>
              <a:rPr lang="es-ES"/>
              <a:t> por pantalla, no se procederá hasta que el usuario no lo acepte en el cuadro de diálogo.</a:t>
            </a:r>
          </a:p>
        </p:txBody>
      </p:sp>
      <p:sp>
        <p:nvSpPr>
          <p:cNvPr id="7" name="Marcador de número de diapositiva 6">
            <a:extLst>
              <a:ext uri="{FF2B5EF4-FFF2-40B4-BE49-F238E27FC236}">
                <a16:creationId xmlns:a16="http://schemas.microsoft.com/office/drawing/2014/main" id="{50E64968-1E3F-4F6F-9351-6FBA01B5511E}"/>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12163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FBC75CB-7D0F-4FA6-8CF0-B4D3F6B60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84">
            <a:extLst>
              <a:ext uri="{FF2B5EF4-FFF2-40B4-BE49-F238E27FC236}">
                <a16:creationId xmlns:a16="http://schemas.microsoft.com/office/drawing/2014/main" id="{BB2B7FE1-7C65-43D0-B408-6986D65BA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342900"/>
            <a:ext cx="2777491" cy="4451349"/>
            <a:chOff x="438068" y="457200"/>
            <a:chExt cx="3703320" cy="5935132"/>
          </a:xfrm>
        </p:grpSpPr>
        <p:sp>
          <p:nvSpPr>
            <p:cNvPr id="86" name="Rectangle 85">
              <a:extLst>
                <a:ext uri="{FF2B5EF4-FFF2-40B4-BE49-F238E27FC236}">
                  <a16:creationId xmlns:a16="http://schemas.microsoft.com/office/drawing/2014/main" id="{A7E90FFC-D91A-4F4A-88DC-42BF266F8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6" name="Rectangle 86">
              <a:extLst>
                <a:ext uri="{FF2B5EF4-FFF2-40B4-BE49-F238E27FC236}">
                  <a16:creationId xmlns:a16="http://schemas.microsoft.com/office/drawing/2014/main" id="{8038FB0B-EBC4-4A9F-9698-4C81FC8CA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A37BF6-6784-49EE-A8B8-872B9B925A97}"/>
              </a:ext>
            </a:extLst>
          </p:cNvPr>
          <p:cNvSpPr>
            <a:spLocks noGrp="1"/>
          </p:cNvSpPr>
          <p:nvPr>
            <p:ph type="title"/>
          </p:nvPr>
        </p:nvSpPr>
        <p:spPr>
          <a:xfrm>
            <a:off x="438150" y="755217"/>
            <a:ext cx="2559050" cy="1029132"/>
          </a:xfrm>
        </p:spPr>
        <p:txBody>
          <a:bodyPr anchor="ctr">
            <a:normAutofit/>
          </a:bodyPr>
          <a:lstStyle/>
          <a:p>
            <a:r>
              <a:rPr lang="es-ES" dirty="0">
                <a:solidFill>
                  <a:srgbClr val="FFFFFF"/>
                </a:solidFill>
              </a:rPr>
              <a:t>Burbuja ascendente</a:t>
            </a:r>
          </a:p>
        </p:txBody>
      </p:sp>
      <p:sp>
        <p:nvSpPr>
          <p:cNvPr id="65" name="Marcador de contenido 2">
            <a:extLst>
              <a:ext uri="{FF2B5EF4-FFF2-40B4-BE49-F238E27FC236}">
                <a16:creationId xmlns:a16="http://schemas.microsoft.com/office/drawing/2014/main" id="{D1420C38-68D5-4BAE-9AB8-156910BD6BBF}"/>
              </a:ext>
            </a:extLst>
          </p:cNvPr>
          <p:cNvSpPr>
            <a:spLocks noGrp="1"/>
          </p:cNvSpPr>
          <p:nvPr>
            <p:ph idx="1"/>
          </p:nvPr>
        </p:nvSpPr>
        <p:spPr>
          <a:xfrm>
            <a:off x="435894" y="1828799"/>
            <a:ext cx="2561306" cy="2673350"/>
          </a:xfrm>
        </p:spPr>
        <p:txBody>
          <a:bodyPr>
            <a:normAutofit/>
          </a:bodyPr>
          <a:lstStyle/>
          <a:p>
            <a:r>
              <a:rPr lang="es-ES" sz="1100">
                <a:solidFill>
                  <a:srgbClr val="FFFFFF"/>
                </a:solidFill>
              </a:rPr>
              <a:t>Entonces se procede a ejecutar el algoritmo de ordenación.</a:t>
            </a:r>
          </a:p>
          <a:p>
            <a:r>
              <a:rPr lang="es-ES" sz="1100">
                <a:solidFill>
                  <a:srgbClr val="FFFFFF"/>
                </a:solidFill>
              </a:rPr>
              <a:t>Para cada algoritmo, la información mostrada al usuario es distinta, en este caso, </a:t>
            </a:r>
            <a:r>
              <a:rPr lang="es-ES" sz="1100" b="1">
                <a:solidFill>
                  <a:srgbClr val="FFFFFF"/>
                </a:solidFill>
              </a:rPr>
              <a:t>se muestran en rojo los valores del vector a comparar.</a:t>
            </a:r>
          </a:p>
          <a:p>
            <a:r>
              <a:rPr lang="es-ES" sz="1100">
                <a:solidFill>
                  <a:srgbClr val="FFFFFF"/>
                </a:solidFill>
              </a:rPr>
              <a:t>A continuación muestra el cambio realizado.</a:t>
            </a:r>
          </a:p>
          <a:p>
            <a:r>
              <a:rPr lang="es-ES" sz="1100">
                <a:solidFill>
                  <a:srgbClr val="FFFFFF"/>
                </a:solidFill>
              </a:rPr>
              <a:t>Por su naturaleza didáctica, el programa no continúa su ejecución hasta que el usuario lo indica.</a:t>
            </a:r>
          </a:p>
        </p:txBody>
      </p:sp>
      <p:pic>
        <p:nvPicPr>
          <p:cNvPr id="3" name="Imagen 2">
            <a:extLst>
              <a:ext uri="{FF2B5EF4-FFF2-40B4-BE49-F238E27FC236}">
                <a16:creationId xmlns:a16="http://schemas.microsoft.com/office/drawing/2014/main" id="{3B65921C-257D-4BED-B217-D995D54356EE}"/>
              </a:ext>
            </a:extLst>
          </p:cNvPr>
          <p:cNvPicPr>
            <a:picLocks noChangeAspect="1"/>
          </p:cNvPicPr>
          <p:nvPr/>
        </p:nvPicPr>
        <p:blipFill>
          <a:blip r:embed="rId2"/>
          <a:stretch>
            <a:fillRect/>
          </a:stretch>
        </p:blipFill>
        <p:spPr>
          <a:xfrm>
            <a:off x="3773536" y="463550"/>
            <a:ext cx="1756504" cy="4337050"/>
          </a:xfrm>
          <a:prstGeom prst="rect">
            <a:avLst/>
          </a:prstGeom>
        </p:spPr>
      </p:pic>
      <p:pic>
        <p:nvPicPr>
          <p:cNvPr id="6" name="Imagen 5">
            <a:extLst>
              <a:ext uri="{FF2B5EF4-FFF2-40B4-BE49-F238E27FC236}">
                <a16:creationId xmlns:a16="http://schemas.microsoft.com/office/drawing/2014/main" id="{3BA650A9-FEA3-48CA-B913-1D9A707460DD}"/>
              </a:ext>
            </a:extLst>
          </p:cNvPr>
          <p:cNvPicPr>
            <a:picLocks noChangeAspect="1"/>
          </p:cNvPicPr>
          <p:nvPr/>
        </p:nvPicPr>
        <p:blipFill>
          <a:blip r:embed="rId3"/>
          <a:stretch>
            <a:fillRect/>
          </a:stretch>
        </p:blipFill>
        <p:spPr>
          <a:xfrm>
            <a:off x="6598402" y="463550"/>
            <a:ext cx="1810718" cy="4337050"/>
          </a:xfrm>
          <a:prstGeom prst="rect">
            <a:avLst/>
          </a:prstGeom>
        </p:spPr>
      </p:pic>
      <p:sp>
        <p:nvSpPr>
          <p:cNvPr id="7" name="Marcador de número de diapositiva 6">
            <a:extLst>
              <a:ext uri="{FF2B5EF4-FFF2-40B4-BE49-F238E27FC236}">
                <a16:creationId xmlns:a16="http://schemas.microsoft.com/office/drawing/2014/main" id="{18B01D41-4F9A-4A2E-9263-9C30FDA659B8}"/>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64097921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0271" y="342900"/>
            <a:ext cx="3758184" cy="6858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3" name="Imagen 2" descr="Imagen que contiene tabla&#10;&#10;Descripción generada automáticamente">
            <a:extLst>
              <a:ext uri="{FF2B5EF4-FFF2-40B4-BE49-F238E27FC236}">
                <a16:creationId xmlns:a16="http://schemas.microsoft.com/office/drawing/2014/main" id="{64CF2D19-A0C4-4CCB-A108-591B3C4F4E6F}"/>
              </a:ext>
            </a:extLst>
          </p:cNvPr>
          <p:cNvPicPr>
            <a:picLocks noChangeAspect="1"/>
          </p:cNvPicPr>
          <p:nvPr/>
        </p:nvPicPr>
        <p:blipFill>
          <a:blip r:embed="rId2"/>
          <a:stretch>
            <a:fillRect/>
          </a:stretch>
        </p:blipFill>
        <p:spPr>
          <a:xfrm>
            <a:off x="1693147" y="475912"/>
            <a:ext cx="1801940" cy="4342024"/>
          </a:xfrm>
          <a:prstGeom prst="rect">
            <a:avLst/>
          </a:prstGeom>
        </p:spPr>
      </p:pic>
      <p:sp>
        <p:nvSpPr>
          <p:cNvPr id="106" name="Rectangle 10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0843" y="450900"/>
            <a:ext cx="3757041" cy="434202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FA37BF6-6784-49EE-A8B8-872B9B925A97}"/>
              </a:ext>
            </a:extLst>
          </p:cNvPr>
          <p:cNvSpPr>
            <a:spLocks noGrp="1"/>
          </p:cNvSpPr>
          <p:nvPr>
            <p:ph type="title"/>
          </p:nvPr>
        </p:nvSpPr>
        <p:spPr>
          <a:xfrm>
            <a:off x="5155204" y="703516"/>
            <a:ext cx="3448319" cy="891540"/>
          </a:xfrm>
        </p:spPr>
        <p:txBody>
          <a:bodyPr vert="horz" lIns="68580" tIns="34290" rIns="68580" bIns="34290" rtlCol="0">
            <a:normAutofit/>
          </a:bodyPr>
          <a:lstStyle/>
          <a:p>
            <a:r>
              <a:rPr lang="en-US" dirty="0" err="1">
                <a:solidFill>
                  <a:srgbClr val="FFFFFF"/>
                </a:solidFill>
              </a:rPr>
              <a:t>Burbuja</a:t>
            </a:r>
            <a:r>
              <a:rPr lang="en-US" dirty="0">
                <a:solidFill>
                  <a:srgbClr val="FFFFFF"/>
                </a:solidFill>
              </a:rPr>
              <a:t> </a:t>
            </a:r>
            <a:r>
              <a:rPr lang="en-US" dirty="0" err="1">
                <a:solidFill>
                  <a:srgbClr val="FFFFFF"/>
                </a:solidFill>
              </a:rPr>
              <a:t>ascendente</a:t>
            </a:r>
            <a:endParaRPr lang="en-US" dirty="0">
              <a:solidFill>
                <a:srgbClr val="FFFFFF"/>
              </a:solidFill>
            </a:endParaRPr>
          </a:p>
        </p:txBody>
      </p:sp>
      <p:sp>
        <p:nvSpPr>
          <p:cNvPr id="65" name="Marcador de contenido 2">
            <a:extLst>
              <a:ext uri="{FF2B5EF4-FFF2-40B4-BE49-F238E27FC236}">
                <a16:creationId xmlns:a16="http://schemas.microsoft.com/office/drawing/2014/main" id="{D1420C38-68D5-4BAE-9AB8-156910BD6BBF}"/>
              </a:ext>
            </a:extLst>
          </p:cNvPr>
          <p:cNvSpPr>
            <a:spLocks noGrp="1"/>
          </p:cNvSpPr>
          <p:nvPr>
            <p:ph idx="1"/>
          </p:nvPr>
        </p:nvSpPr>
        <p:spPr>
          <a:xfrm>
            <a:off x="5155204" y="1755648"/>
            <a:ext cx="3448319" cy="2844927"/>
          </a:xfrm>
        </p:spPr>
        <p:txBody>
          <a:bodyPr vert="horz" lIns="68580" tIns="34290" rIns="68580" bIns="34290" rtlCol="0">
            <a:normAutofit/>
          </a:bodyPr>
          <a:lstStyle/>
          <a:p>
            <a:pPr marL="0" indent="0" algn="just">
              <a:buNone/>
            </a:pPr>
            <a:r>
              <a:rPr lang="en-US" cap="all" dirty="0" err="1">
                <a:solidFill>
                  <a:srgbClr val="FFFFFF"/>
                </a:solidFill>
              </a:rPr>
              <a:t>Tras</a:t>
            </a:r>
            <a:r>
              <a:rPr lang="en-US" cap="all" dirty="0">
                <a:solidFill>
                  <a:srgbClr val="FFFFFF"/>
                </a:solidFill>
              </a:rPr>
              <a:t> </a:t>
            </a:r>
            <a:r>
              <a:rPr lang="en-US" cap="all" dirty="0" err="1">
                <a:solidFill>
                  <a:srgbClr val="FFFFFF"/>
                </a:solidFill>
              </a:rPr>
              <a:t>ejecutarse</a:t>
            </a:r>
            <a:r>
              <a:rPr lang="en-US" cap="all" dirty="0">
                <a:solidFill>
                  <a:srgbClr val="FFFFFF"/>
                </a:solidFill>
              </a:rPr>
              <a:t> el </a:t>
            </a:r>
            <a:r>
              <a:rPr lang="en-US" cap="all" dirty="0" err="1">
                <a:solidFill>
                  <a:srgbClr val="FFFFFF"/>
                </a:solidFill>
              </a:rPr>
              <a:t>algoritmo</a:t>
            </a:r>
            <a:r>
              <a:rPr lang="en-US" cap="all" dirty="0">
                <a:solidFill>
                  <a:srgbClr val="FFFFFF"/>
                </a:solidFill>
              </a:rPr>
              <a:t>, se </a:t>
            </a:r>
            <a:r>
              <a:rPr lang="en-US" cap="all" dirty="0" err="1">
                <a:solidFill>
                  <a:srgbClr val="FFFFFF"/>
                </a:solidFill>
              </a:rPr>
              <a:t>muestran</a:t>
            </a:r>
            <a:r>
              <a:rPr lang="en-US" cap="all" dirty="0">
                <a:solidFill>
                  <a:srgbClr val="FFFFFF"/>
                </a:solidFill>
              </a:rPr>
              <a:t> los </a:t>
            </a:r>
            <a:r>
              <a:rPr lang="en-US" b="1" cap="all" dirty="0" err="1">
                <a:solidFill>
                  <a:srgbClr val="FFFFFF"/>
                </a:solidFill>
              </a:rPr>
              <a:t>resultados</a:t>
            </a:r>
            <a:r>
              <a:rPr lang="en-US" cap="all" dirty="0">
                <a:solidFill>
                  <a:srgbClr val="FFFFFF"/>
                </a:solidFill>
              </a:rPr>
              <a:t> de la </a:t>
            </a:r>
            <a:r>
              <a:rPr lang="en-US" cap="all" dirty="0" err="1">
                <a:solidFill>
                  <a:srgbClr val="FFFFFF"/>
                </a:solidFill>
              </a:rPr>
              <a:t>ordenación</a:t>
            </a:r>
            <a:r>
              <a:rPr lang="en-US" cap="all" dirty="0">
                <a:solidFill>
                  <a:srgbClr val="FFFFFF"/>
                </a:solidFill>
              </a:rPr>
              <a:t> </a:t>
            </a:r>
            <a:r>
              <a:rPr lang="en-US" cap="all" dirty="0" err="1">
                <a:solidFill>
                  <a:srgbClr val="FFFFFF"/>
                </a:solidFill>
              </a:rPr>
              <a:t>en</a:t>
            </a:r>
            <a:r>
              <a:rPr lang="en-US" cap="all" dirty="0">
                <a:solidFill>
                  <a:srgbClr val="FFFFFF"/>
                </a:solidFill>
              </a:rPr>
              <a:t> el vector.</a:t>
            </a:r>
          </a:p>
          <a:p>
            <a:pPr marL="0" indent="0" algn="just">
              <a:buNone/>
            </a:pPr>
            <a:r>
              <a:rPr lang="en-US" cap="all" dirty="0" err="1">
                <a:solidFill>
                  <a:srgbClr val="FFFFFF"/>
                </a:solidFill>
              </a:rPr>
              <a:t>Cuando</a:t>
            </a:r>
            <a:r>
              <a:rPr lang="en-US" cap="all" dirty="0">
                <a:solidFill>
                  <a:srgbClr val="FFFFFF"/>
                </a:solidFill>
              </a:rPr>
              <a:t> el </a:t>
            </a:r>
            <a:r>
              <a:rPr lang="en-US" cap="all" dirty="0" err="1">
                <a:solidFill>
                  <a:srgbClr val="FFFFFF"/>
                </a:solidFill>
              </a:rPr>
              <a:t>usuario</a:t>
            </a:r>
            <a:r>
              <a:rPr lang="en-US" cap="all" dirty="0">
                <a:solidFill>
                  <a:srgbClr val="FFFFFF"/>
                </a:solidFill>
              </a:rPr>
              <a:t> </a:t>
            </a:r>
            <a:r>
              <a:rPr lang="en-US" cap="all" dirty="0" err="1">
                <a:solidFill>
                  <a:srgbClr val="FFFFFF"/>
                </a:solidFill>
              </a:rPr>
              <a:t>confirma</a:t>
            </a:r>
            <a:r>
              <a:rPr lang="en-US" cap="all" dirty="0">
                <a:solidFill>
                  <a:srgbClr val="FFFFFF"/>
                </a:solidFill>
              </a:rPr>
              <a:t>, se Vuelve a </a:t>
            </a:r>
            <a:r>
              <a:rPr lang="en-US" cap="all" dirty="0" err="1">
                <a:solidFill>
                  <a:srgbClr val="FFFFFF"/>
                </a:solidFill>
              </a:rPr>
              <a:t>mostrar</a:t>
            </a:r>
            <a:r>
              <a:rPr lang="en-US" cap="all" dirty="0">
                <a:solidFill>
                  <a:srgbClr val="FFFFFF"/>
                </a:solidFill>
              </a:rPr>
              <a:t> el menu principal.</a:t>
            </a:r>
          </a:p>
          <a:p>
            <a:pPr marL="0" indent="0" algn="just">
              <a:buNone/>
            </a:pPr>
            <a:r>
              <a:rPr lang="en-US" cap="all" dirty="0" err="1">
                <a:solidFill>
                  <a:srgbClr val="FFFFFF"/>
                </a:solidFill>
              </a:rPr>
              <a:t>Así</a:t>
            </a:r>
            <a:r>
              <a:rPr lang="en-US" cap="all" dirty="0">
                <a:solidFill>
                  <a:srgbClr val="FFFFFF"/>
                </a:solidFill>
              </a:rPr>
              <a:t>, se </a:t>
            </a:r>
            <a:r>
              <a:rPr lang="en-US" cap="all" dirty="0" err="1">
                <a:solidFill>
                  <a:srgbClr val="FFFFFF"/>
                </a:solidFill>
              </a:rPr>
              <a:t>procede</a:t>
            </a:r>
            <a:r>
              <a:rPr lang="en-US" cap="all" dirty="0">
                <a:solidFill>
                  <a:srgbClr val="FFFFFF"/>
                </a:solidFill>
              </a:rPr>
              <a:t> de </a:t>
            </a:r>
            <a:r>
              <a:rPr lang="en-US" b="1" cap="all" dirty="0">
                <a:solidFill>
                  <a:srgbClr val="FFFFFF"/>
                </a:solidFill>
              </a:rPr>
              <a:t>similar modo </a:t>
            </a:r>
            <a:r>
              <a:rPr lang="en-US" cap="all" dirty="0">
                <a:solidFill>
                  <a:srgbClr val="FFFFFF"/>
                </a:solidFill>
              </a:rPr>
              <a:t>para los </a:t>
            </a:r>
            <a:r>
              <a:rPr lang="en-US" cap="all" dirty="0" err="1">
                <a:solidFill>
                  <a:srgbClr val="FFFFFF"/>
                </a:solidFill>
              </a:rPr>
              <a:t>diferentes</a:t>
            </a:r>
            <a:r>
              <a:rPr lang="en-US" cap="all" dirty="0">
                <a:solidFill>
                  <a:srgbClr val="FFFFFF"/>
                </a:solidFill>
              </a:rPr>
              <a:t> </a:t>
            </a:r>
            <a:r>
              <a:rPr lang="en-US" cap="all" dirty="0" err="1">
                <a:solidFill>
                  <a:srgbClr val="FFFFFF"/>
                </a:solidFill>
              </a:rPr>
              <a:t>algoritmos</a:t>
            </a:r>
            <a:r>
              <a:rPr lang="en-US" cap="all" dirty="0">
                <a:solidFill>
                  <a:srgbClr val="FFFFFF"/>
                </a:solidFill>
              </a:rPr>
              <a:t>.</a:t>
            </a:r>
          </a:p>
          <a:p>
            <a:pPr marL="0" indent="0">
              <a:buNone/>
            </a:pPr>
            <a:endParaRPr lang="en-US" cap="all" dirty="0">
              <a:solidFill>
                <a:srgbClr val="FFFFFF"/>
              </a:solidFill>
            </a:endParaRPr>
          </a:p>
        </p:txBody>
      </p:sp>
      <p:sp>
        <p:nvSpPr>
          <p:cNvPr id="6" name="Marcador de número de diapositiva 5">
            <a:extLst>
              <a:ext uri="{FF2B5EF4-FFF2-40B4-BE49-F238E27FC236}">
                <a16:creationId xmlns:a16="http://schemas.microsoft.com/office/drawing/2014/main" id="{A2F195A6-9502-49C5-B7A8-58339B02970E}"/>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65878975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A553A-FD0B-4721-8DCE-4C77AAAACED6}"/>
              </a:ext>
            </a:extLst>
          </p:cNvPr>
          <p:cNvSpPr>
            <a:spLocks noGrp="1"/>
          </p:cNvSpPr>
          <p:nvPr>
            <p:ph type="title"/>
          </p:nvPr>
        </p:nvSpPr>
        <p:spPr/>
        <p:txBody>
          <a:bodyPr/>
          <a:lstStyle/>
          <a:p>
            <a:r>
              <a:rPr lang="es-ES" dirty="0"/>
              <a:t>5. Conclusiones.</a:t>
            </a:r>
          </a:p>
        </p:txBody>
      </p:sp>
      <p:sp>
        <p:nvSpPr>
          <p:cNvPr id="3" name="Marcador de número de diapositiva 2">
            <a:extLst>
              <a:ext uri="{FF2B5EF4-FFF2-40B4-BE49-F238E27FC236}">
                <a16:creationId xmlns:a16="http://schemas.microsoft.com/office/drawing/2014/main" id="{10812BD9-C4D7-4D13-9418-8FE898BF0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24</a:t>
            </a:fld>
            <a:endParaRPr lang="es-ES"/>
          </a:p>
        </p:txBody>
      </p:sp>
    </p:spTree>
    <p:extLst>
      <p:ext uri="{BB962C8B-B14F-4D97-AF65-F5344CB8AC3E}">
        <p14:creationId xmlns:p14="http://schemas.microsoft.com/office/powerpoint/2010/main" val="17978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CD0BF-BA02-4829-89E2-E2329B9888AE}"/>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0E298700-2516-4185-AF97-A814918E5C27}"/>
              </a:ext>
            </a:extLst>
          </p:cNvPr>
          <p:cNvSpPr>
            <a:spLocks noGrp="1"/>
          </p:cNvSpPr>
          <p:nvPr>
            <p:ph idx="1"/>
          </p:nvPr>
        </p:nvSpPr>
        <p:spPr/>
        <p:txBody>
          <a:bodyPr/>
          <a:lstStyle/>
          <a:p>
            <a:r>
              <a:rPr lang="es-ES" dirty="0"/>
              <a:t>El </a:t>
            </a:r>
            <a:r>
              <a:rPr lang="es-ES" b="1" dirty="0"/>
              <a:t>propósito didáctico </a:t>
            </a:r>
            <a:r>
              <a:rPr lang="es-ES" dirty="0"/>
              <a:t>con el que se ha desarrollado el software se ve ampliamente reflejado en su ejecución, mostrando paso a paso la ejecución de los diferentes algoritmos de ordenación.</a:t>
            </a:r>
          </a:p>
          <a:p>
            <a:r>
              <a:rPr lang="es-ES" dirty="0"/>
              <a:t>Con este software se pretende ayudar a </a:t>
            </a:r>
            <a:r>
              <a:rPr lang="es-ES" b="1" dirty="0"/>
              <a:t>entender el funcionamiento de diferentes algoritmos de ordenación.</a:t>
            </a:r>
          </a:p>
          <a:p>
            <a:r>
              <a:rPr lang="es-ES" dirty="0"/>
              <a:t>En cuanto a su codificación, se ha aprendido de primera mano las peculiaridades de trabajar con interfaces gráficas.</a:t>
            </a:r>
          </a:p>
          <a:p>
            <a:endParaRPr lang="es-ES" dirty="0"/>
          </a:p>
        </p:txBody>
      </p:sp>
      <p:sp>
        <p:nvSpPr>
          <p:cNvPr id="6" name="Marcador de número de diapositiva 5">
            <a:extLst>
              <a:ext uri="{FF2B5EF4-FFF2-40B4-BE49-F238E27FC236}">
                <a16:creationId xmlns:a16="http://schemas.microsoft.com/office/drawing/2014/main" id="{9463E0A3-30C7-468F-9253-E8C8CD13E18F}"/>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60726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CD0BF-BA02-4829-89E2-E2329B9888AE}"/>
              </a:ext>
            </a:extLst>
          </p:cNvPr>
          <p:cNvSpPr>
            <a:spLocks noGrp="1"/>
          </p:cNvSpPr>
          <p:nvPr>
            <p:ph type="title"/>
          </p:nvPr>
        </p:nvSpPr>
        <p:spPr/>
        <p:txBody>
          <a:bodyPr/>
          <a:lstStyle/>
          <a:p>
            <a:r>
              <a:rPr lang="es-ES" dirty="0"/>
              <a:t>5. Conclusiones. Mejoras futuras</a:t>
            </a:r>
          </a:p>
        </p:txBody>
      </p:sp>
      <p:sp>
        <p:nvSpPr>
          <p:cNvPr id="3" name="Marcador de contenido 2">
            <a:extLst>
              <a:ext uri="{FF2B5EF4-FFF2-40B4-BE49-F238E27FC236}">
                <a16:creationId xmlns:a16="http://schemas.microsoft.com/office/drawing/2014/main" id="{0E298700-2516-4185-AF97-A814918E5C27}"/>
              </a:ext>
            </a:extLst>
          </p:cNvPr>
          <p:cNvSpPr>
            <a:spLocks noGrp="1"/>
          </p:cNvSpPr>
          <p:nvPr>
            <p:ph idx="1"/>
          </p:nvPr>
        </p:nvSpPr>
        <p:spPr/>
        <p:txBody>
          <a:bodyPr/>
          <a:lstStyle/>
          <a:p>
            <a:r>
              <a:rPr lang="es-ES" dirty="0"/>
              <a:t>Para posibles nuevas versiones del software, se conocen una serie de fallos que habría que corregir y mejoras que implementar, entre ellos:</a:t>
            </a:r>
          </a:p>
          <a:p>
            <a:pPr>
              <a:buFont typeface="+mj-lt"/>
              <a:buAutoNum type="arabicPeriod"/>
            </a:pPr>
            <a:r>
              <a:rPr lang="es-ES" dirty="0"/>
              <a:t>Emplear otra biblioteca gráfica, debido a que la actual a veces tiene fallos inexplicados.</a:t>
            </a:r>
          </a:p>
          <a:p>
            <a:pPr>
              <a:buFont typeface="+mj-lt"/>
              <a:buAutoNum type="arabicPeriod"/>
            </a:pPr>
            <a:r>
              <a:rPr lang="es-ES" dirty="0"/>
              <a:t>Añadir más algoritmos de ordenación.</a:t>
            </a:r>
          </a:p>
          <a:p>
            <a:pPr>
              <a:buFont typeface="+mj-lt"/>
              <a:buAutoNum type="arabicPeriod"/>
            </a:pPr>
            <a:r>
              <a:rPr lang="es-ES" dirty="0"/>
              <a:t>Arreglar fallos de la interfaz</a:t>
            </a:r>
          </a:p>
          <a:p>
            <a:pPr>
              <a:buFont typeface="+mj-lt"/>
              <a:buAutoNum type="arabicPeriod"/>
            </a:pPr>
            <a:r>
              <a:rPr lang="es-ES" dirty="0"/>
              <a:t>Otorgar más control al usuario mediante la interacción con el ratón.</a:t>
            </a:r>
          </a:p>
        </p:txBody>
      </p:sp>
      <p:sp>
        <p:nvSpPr>
          <p:cNvPr id="6" name="Marcador de número de diapositiva 5">
            <a:extLst>
              <a:ext uri="{FF2B5EF4-FFF2-40B4-BE49-F238E27FC236}">
                <a16:creationId xmlns:a16="http://schemas.microsoft.com/office/drawing/2014/main" id="{CEF04FCE-E9B3-4B6B-8792-A82CBBD17211}"/>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75489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0EEEB-D509-4A36-B646-E64F6E729C7A}"/>
              </a:ext>
            </a:extLst>
          </p:cNvPr>
          <p:cNvSpPr>
            <a:spLocks noGrp="1"/>
          </p:cNvSpPr>
          <p:nvPr>
            <p:ph type="title"/>
          </p:nvPr>
        </p:nvSpPr>
        <p:spPr/>
        <p:txBody>
          <a:bodyPr/>
          <a:lstStyle/>
          <a:p>
            <a:r>
              <a:rPr lang="es-ES" dirty="0"/>
              <a:t>6. Recursos bibliográficos.</a:t>
            </a:r>
          </a:p>
        </p:txBody>
      </p:sp>
      <p:sp>
        <p:nvSpPr>
          <p:cNvPr id="3" name="Marcador de número de diapositiva 2">
            <a:extLst>
              <a:ext uri="{FF2B5EF4-FFF2-40B4-BE49-F238E27FC236}">
                <a16:creationId xmlns:a16="http://schemas.microsoft.com/office/drawing/2014/main" id="{92A0DD7D-A029-46E6-8B04-B6D4F4A3A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27</a:t>
            </a:fld>
            <a:endParaRPr lang="es-ES"/>
          </a:p>
        </p:txBody>
      </p:sp>
    </p:spTree>
    <p:extLst>
      <p:ext uri="{BB962C8B-B14F-4D97-AF65-F5344CB8AC3E}">
        <p14:creationId xmlns:p14="http://schemas.microsoft.com/office/powerpoint/2010/main" val="314159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CD0BF-BA02-4829-89E2-E2329B9888AE}"/>
              </a:ext>
            </a:extLst>
          </p:cNvPr>
          <p:cNvSpPr>
            <a:spLocks noGrp="1"/>
          </p:cNvSpPr>
          <p:nvPr>
            <p:ph type="title"/>
          </p:nvPr>
        </p:nvSpPr>
        <p:spPr/>
        <p:txBody>
          <a:bodyPr/>
          <a:lstStyle/>
          <a:p>
            <a:r>
              <a:rPr lang="es-ES" dirty="0"/>
              <a:t>6. Recursos bibliográficos.</a:t>
            </a:r>
          </a:p>
        </p:txBody>
      </p:sp>
      <p:sp>
        <p:nvSpPr>
          <p:cNvPr id="3" name="Marcador de contenido 2">
            <a:extLst>
              <a:ext uri="{FF2B5EF4-FFF2-40B4-BE49-F238E27FC236}">
                <a16:creationId xmlns:a16="http://schemas.microsoft.com/office/drawing/2014/main" id="{0E298700-2516-4185-AF97-A814918E5C27}"/>
              </a:ext>
            </a:extLst>
          </p:cNvPr>
          <p:cNvSpPr>
            <a:spLocks noGrp="1"/>
          </p:cNvSpPr>
          <p:nvPr>
            <p:ph idx="1"/>
          </p:nvPr>
        </p:nvSpPr>
        <p:spPr/>
        <p:txBody>
          <a:bodyPr/>
          <a:lstStyle/>
          <a:p>
            <a:r>
              <a:rPr lang="es-ES" dirty="0"/>
              <a:t>Fernández García, N. L. </a:t>
            </a:r>
            <a:r>
              <a:rPr lang="es-ES" i="1" dirty="0"/>
              <a:t>Programación Declarativa </a:t>
            </a:r>
            <a:r>
              <a:rPr lang="es-ES" dirty="0"/>
              <a:t>. Universidad de Córdoba. Córdoba. 2019.</a:t>
            </a:r>
          </a:p>
          <a:p>
            <a:r>
              <a:rPr lang="es-ES" dirty="0"/>
              <a:t>Rodríguez, L. (2013). </a:t>
            </a:r>
            <a:r>
              <a:rPr lang="es-ES" i="1" dirty="0"/>
              <a:t>Representación Gráfica en </a:t>
            </a:r>
            <a:r>
              <a:rPr lang="es-ES" i="1" dirty="0" err="1"/>
              <a:t>Scheme</a:t>
            </a:r>
            <a:r>
              <a:rPr lang="es-ES" i="1" dirty="0"/>
              <a:t>. </a:t>
            </a:r>
            <a:r>
              <a:rPr lang="es-ES" dirty="0"/>
              <a:t>Universidad de Córdoba.</a:t>
            </a:r>
          </a:p>
          <a:p>
            <a:r>
              <a:rPr lang="es-ES" i="1" dirty="0"/>
              <a:t>PLT </a:t>
            </a:r>
            <a:r>
              <a:rPr lang="es-ES" i="1" dirty="0" err="1"/>
              <a:t>Miscellaneous</a:t>
            </a:r>
            <a:r>
              <a:rPr lang="es-ES" i="1" dirty="0"/>
              <a:t> </a:t>
            </a:r>
            <a:r>
              <a:rPr lang="es-ES" i="1" dirty="0" err="1"/>
              <a:t>Libraries</a:t>
            </a:r>
            <a:r>
              <a:rPr lang="es-ES" i="1" dirty="0"/>
              <a:t>: Reference Manual. </a:t>
            </a:r>
            <a:r>
              <a:rPr lang="es-ES" i="1" dirty="0" err="1"/>
              <a:t>Verion</a:t>
            </a:r>
            <a:r>
              <a:rPr lang="es-ES" i="1" dirty="0"/>
              <a:t> 200. 2002.</a:t>
            </a:r>
          </a:p>
          <a:p>
            <a:r>
              <a:rPr lang="es-ES" dirty="0" err="1"/>
              <a:t>Gurín</a:t>
            </a:r>
            <a:r>
              <a:rPr lang="es-ES" dirty="0"/>
              <a:t> S. </a:t>
            </a:r>
            <a:r>
              <a:rPr lang="es-ES" i="1" dirty="0"/>
              <a:t>Algoritmos de ordenación. </a:t>
            </a:r>
            <a:r>
              <a:rPr lang="es-ES" dirty="0"/>
              <a:t>2004, recuperado de: http://es.tldp.org/Tutoriales/doc-programacion-algoritmos-ordenacion/alg_orden.pdf</a:t>
            </a:r>
          </a:p>
          <a:p>
            <a:r>
              <a:rPr lang="es-ES" i="1" dirty="0"/>
              <a:t>Algoritmos de ordenación y búsqueda. </a:t>
            </a:r>
            <a:r>
              <a:rPr lang="es-ES" dirty="0"/>
              <a:t>Fundación universitaria San Pablo CEU. Recuperado de: http://biolab.uspceu.com/aotero/recursos/docencia/TEMA%208.pdf</a:t>
            </a:r>
          </a:p>
          <a:p>
            <a:r>
              <a:rPr lang="es-ES" i="1" dirty="0"/>
              <a:t>Análisis de la complejidad de los algoritmos. </a:t>
            </a:r>
            <a:r>
              <a:rPr lang="es-ES" dirty="0"/>
              <a:t>Universidad de Sevilla. Recuperado de: http://www.cs.us.es/~jalonso/cursos/i1m-19/temas/tema-28.html</a:t>
            </a:r>
          </a:p>
          <a:p>
            <a:r>
              <a:rPr lang="es-ES" dirty="0"/>
              <a:t>Owen, A. </a:t>
            </a:r>
            <a:r>
              <a:rPr lang="en-US" i="1" dirty="0"/>
              <a:t>Bubble Sort: An Archaeological Algorithmic Analysis. </a:t>
            </a:r>
            <a:r>
              <a:rPr lang="en-US" dirty="0"/>
              <a:t>Duke University.</a:t>
            </a:r>
            <a:endParaRPr lang="es-ES" dirty="0"/>
          </a:p>
          <a:p>
            <a:endParaRPr lang="es-ES" dirty="0"/>
          </a:p>
        </p:txBody>
      </p:sp>
      <p:sp>
        <p:nvSpPr>
          <p:cNvPr id="7" name="Marcador de número de diapositiva 6">
            <a:extLst>
              <a:ext uri="{FF2B5EF4-FFF2-40B4-BE49-F238E27FC236}">
                <a16:creationId xmlns:a16="http://schemas.microsoft.com/office/drawing/2014/main" id="{233890D9-D7C9-4C2D-B413-B09EAE417544}"/>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197027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CD0BF-BA02-4829-89E2-E2329B9888AE}"/>
              </a:ext>
            </a:extLst>
          </p:cNvPr>
          <p:cNvSpPr>
            <a:spLocks noGrp="1"/>
          </p:cNvSpPr>
          <p:nvPr>
            <p:ph type="title"/>
          </p:nvPr>
        </p:nvSpPr>
        <p:spPr/>
        <p:txBody>
          <a:bodyPr/>
          <a:lstStyle/>
          <a:p>
            <a:r>
              <a:rPr lang="es-ES" dirty="0"/>
              <a:t>6. Recursos bibliográficos.</a:t>
            </a:r>
          </a:p>
        </p:txBody>
      </p:sp>
      <p:sp>
        <p:nvSpPr>
          <p:cNvPr id="3" name="Marcador de contenido 2">
            <a:extLst>
              <a:ext uri="{FF2B5EF4-FFF2-40B4-BE49-F238E27FC236}">
                <a16:creationId xmlns:a16="http://schemas.microsoft.com/office/drawing/2014/main" id="{0E298700-2516-4185-AF97-A814918E5C27}"/>
              </a:ext>
            </a:extLst>
          </p:cNvPr>
          <p:cNvSpPr>
            <a:spLocks noGrp="1"/>
          </p:cNvSpPr>
          <p:nvPr>
            <p:ph idx="1"/>
          </p:nvPr>
        </p:nvSpPr>
        <p:spPr>
          <a:xfrm>
            <a:off x="435895" y="1755648"/>
            <a:ext cx="8272211" cy="2861235"/>
          </a:xfrm>
        </p:spPr>
        <p:txBody>
          <a:bodyPr/>
          <a:lstStyle/>
          <a:p>
            <a:r>
              <a:rPr lang="es-ES" dirty="0"/>
              <a:t>Algoritmo de ordenamiento (s. f.). En Wikipedia. Recuperado el 10 de diciembre de 2019 de https://es.wikipedia.org/wiki/Algoritmo_de_ordenamiento</a:t>
            </a:r>
          </a:p>
          <a:p>
            <a:r>
              <a:rPr lang="es-ES" dirty="0"/>
              <a:t>Ordenamiento de burbuja (s. f.). En Wikipedia. Recuperado el 10 de diciembre de 2019 de https://es.wikipedia.org/wiki/Ordenamiento_de_burbuja</a:t>
            </a:r>
          </a:p>
          <a:p>
            <a:r>
              <a:rPr lang="es-ES" dirty="0"/>
              <a:t>Ordenamiento por selección (s. f.). En Wikipedia. Recuperado el 10 de diciembre de 2019 de https://es.wikipedia.org/wiki/Ordenamiento_por_selecci%C3%B3n</a:t>
            </a:r>
          </a:p>
          <a:p>
            <a:r>
              <a:rPr lang="es-ES" dirty="0"/>
              <a:t>Ordenamiento por mezcla (s. f.). En Wikipedia. Recuperado el 10 de diciembre de 2019 de https://es.wikipedia.org/wiki/Ordenamiento_por_mezcla</a:t>
            </a:r>
          </a:p>
          <a:p>
            <a:r>
              <a:rPr lang="es-ES" dirty="0"/>
              <a:t>Quicksort (s. f.). En Wikipedia. Recuperado el 10 de diciembre de 2019 de https://es.wikipedia.org/wiki/Quicksort</a:t>
            </a:r>
          </a:p>
          <a:p>
            <a:r>
              <a:rPr lang="es-ES" dirty="0"/>
              <a:t>Ordenamiento por inserción (s. f.). En Wikipedia. Recuperado el 10 de diciembre de 2019 de https://es.wikipedia.org/wiki/Ordenamiento_por_inserci%C3%B3n</a:t>
            </a:r>
          </a:p>
          <a:p>
            <a:endParaRPr lang="es-ES" dirty="0"/>
          </a:p>
          <a:p>
            <a:endParaRPr lang="es-ES" dirty="0"/>
          </a:p>
          <a:p>
            <a:endParaRPr lang="es-ES" dirty="0"/>
          </a:p>
        </p:txBody>
      </p:sp>
      <p:sp>
        <p:nvSpPr>
          <p:cNvPr id="6" name="Marcador de número de diapositiva 5">
            <a:extLst>
              <a:ext uri="{FF2B5EF4-FFF2-40B4-BE49-F238E27FC236}">
                <a16:creationId xmlns:a16="http://schemas.microsoft.com/office/drawing/2014/main" id="{8D8A7325-AE8F-450A-9463-B80EA3C2B58C}"/>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1891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893AC-0FC1-4BB7-BEFF-4F16D71941C8}"/>
              </a:ext>
            </a:extLst>
          </p:cNvPr>
          <p:cNvSpPr>
            <a:spLocks noGrp="1"/>
          </p:cNvSpPr>
          <p:nvPr>
            <p:ph type="title"/>
          </p:nvPr>
        </p:nvSpPr>
        <p:spPr/>
        <p:txBody>
          <a:bodyPr/>
          <a:lstStyle/>
          <a:p>
            <a:r>
              <a:rPr lang="es-ES" dirty="0"/>
              <a:t>1. Introducción. </a:t>
            </a:r>
          </a:p>
        </p:txBody>
      </p:sp>
      <p:sp>
        <p:nvSpPr>
          <p:cNvPr id="3" name="Marcador de número de diapositiva 2">
            <a:extLst>
              <a:ext uri="{FF2B5EF4-FFF2-40B4-BE49-F238E27FC236}">
                <a16:creationId xmlns:a16="http://schemas.microsoft.com/office/drawing/2014/main" id="{78BB4A5C-4B83-4E6D-BF2D-4FB415CEC5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a:t>
            </a:fld>
            <a:endParaRPr lang="es-ES"/>
          </a:p>
        </p:txBody>
      </p:sp>
    </p:spTree>
    <p:extLst>
      <p:ext uri="{BB962C8B-B14F-4D97-AF65-F5344CB8AC3E}">
        <p14:creationId xmlns:p14="http://schemas.microsoft.com/office/powerpoint/2010/main" val="215966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1. Introducción.</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        ¿Qué son los algoritmos de ordenación?</a:t>
            </a:r>
            <a:endParaRPr lang="en-U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5174224" y="1352625"/>
            <a:ext cx="3398275" cy="3205928"/>
          </a:xfrm>
          <a:prstGeom prst="rect">
            <a:avLst/>
          </a:prstGeom>
          <a:noFill/>
          <a:ln>
            <a:noFill/>
          </a:ln>
        </p:spPr>
        <p:txBody>
          <a:bodyPr wrap="square" anchor="t">
            <a:normAutofit/>
          </a:bodyPr>
          <a:lstStyle/>
          <a:p>
            <a:pPr algn="just">
              <a:spcAft>
                <a:spcPts val="600"/>
              </a:spcAft>
            </a:pPr>
            <a:r>
              <a:rPr lang="es-ES" dirty="0"/>
              <a:t>Algoritmos que dada una entrada de datos (como un vector), su salida consiste en una </a:t>
            </a:r>
            <a:r>
              <a:rPr lang="es-ES" b="1" dirty="0"/>
              <a:t>reordenación</a:t>
            </a:r>
            <a:r>
              <a:rPr lang="es-ES" dirty="0"/>
              <a:t> de éstos según un criterio.</a:t>
            </a:r>
          </a:p>
          <a:p>
            <a:pPr algn="just">
              <a:spcAft>
                <a:spcPts val="600"/>
              </a:spcAft>
            </a:pPr>
            <a:r>
              <a:rPr lang="es-ES" b="1" dirty="0"/>
              <a:t>Son útiles para facilitar la tarea a algoritmos de búsqueda y la lectura de los datos por humanos.</a:t>
            </a:r>
          </a:p>
          <a:p>
            <a:pPr algn="just">
              <a:spcAft>
                <a:spcPts val="600"/>
              </a:spcAft>
            </a:pPr>
            <a:r>
              <a:rPr lang="es-ES" dirty="0"/>
              <a:t>Se llevan investigando décadas, en </a:t>
            </a:r>
            <a:r>
              <a:rPr lang="es-ES" dirty="0" err="1"/>
              <a:t>pos</a:t>
            </a:r>
            <a:r>
              <a:rPr lang="es-ES" dirty="0"/>
              <a:t> de la </a:t>
            </a:r>
            <a:r>
              <a:rPr lang="es-ES" b="1" dirty="0"/>
              <a:t>eficiencia</a:t>
            </a:r>
            <a:r>
              <a:rPr lang="es-ES" dirty="0"/>
              <a:t>.</a:t>
            </a:r>
          </a:p>
          <a:p>
            <a:pPr lvl="1" algn="just">
              <a:spcAft>
                <a:spcPts val="600"/>
              </a:spcAft>
            </a:pPr>
            <a:r>
              <a:rPr lang="es-ES" dirty="0"/>
              <a:t>Hay menciones del algoritmo burbuja desde 1956.</a:t>
            </a:r>
          </a:p>
        </p:txBody>
      </p:sp>
      <p:sp>
        <p:nvSpPr>
          <p:cNvPr id="4" name="Marcador de número de diapositiva 3">
            <a:extLst>
              <a:ext uri="{FF2B5EF4-FFF2-40B4-BE49-F238E27FC236}">
                <a16:creationId xmlns:a16="http://schemas.microsoft.com/office/drawing/2014/main" id="{C1E6899C-0E31-4D7B-AE36-462B530556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4</a:t>
            </a:fld>
            <a:endParaRPr lang="es-ES"/>
          </a:p>
        </p:txBody>
      </p:sp>
    </p:spTree>
    <p:extLst>
      <p:ext uri="{BB962C8B-B14F-4D97-AF65-F5344CB8AC3E}">
        <p14:creationId xmlns:p14="http://schemas.microsoft.com/office/powerpoint/2010/main" val="93784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1. Introducción.</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        Clasificación de los algoritmos de ordenación.</a:t>
            </a:r>
            <a:endParaRPr lang="en-U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5113102" y="874060"/>
            <a:ext cx="3519910" cy="3778622"/>
          </a:xfrm>
          <a:prstGeom prst="rect">
            <a:avLst/>
          </a:prstGeom>
          <a:noFill/>
          <a:ln>
            <a:noFill/>
          </a:ln>
        </p:spPr>
        <p:txBody>
          <a:bodyPr wrap="square" anchor="t">
            <a:normAutofit/>
          </a:bodyPr>
          <a:lstStyle/>
          <a:p>
            <a:pPr algn="just">
              <a:spcAft>
                <a:spcPts val="600"/>
              </a:spcAft>
            </a:pPr>
            <a:r>
              <a:rPr lang="es-ES" dirty="0"/>
              <a:t>Existen varios criterios de clasificación:</a:t>
            </a:r>
          </a:p>
          <a:p>
            <a:pPr marL="146050" indent="0" algn="just">
              <a:spcAft>
                <a:spcPts val="600"/>
              </a:spcAft>
              <a:buNone/>
            </a:pPr>
            <a:endParaRPr lang="es-ES" dirty="0"/>
          </a:p>
          <a:p>
            <a:pPr algn="just">
              <a:spcAft>
                <a:spcPts val="600"/>
              </a:spcAft>
            </a:pPr>
            <a:r>
              <a:rPr lang="es-ES" dirty="0"/>
              <a:t>Según el </a:t>
            </a:r>
            <a:r>
              <a:rPr lang="es-ES" b="1" dirty="0"/>
              <a:t>lugar</a:t>
            </a:r>
            <a:r>
              <a:rPr lang="es-ES" dirty="0"/>
              <a:t> donde se realice la ordenación</a:t>
            </a:r>
          </a:p>
          <a:p>
            <a:pPr lvl="1" algn="just">
              <a:spcAft>
                <a:spcPts val="600"/>
              </a:spcAft>
            </a:pPr>
            <a:r>
              <a:rPr lang="es-ES" dirty="0"/>
              <a:t>Algoritmos de ordenamiento interno o externo.</a:t>
            </a:r>
          </a:p>
          <a:p>
            <a:pPr marL="444500" indent="-285750" algn="just">
              <a:spcAft>
                <a:spcPts val="600"/>
              </a:spcAft>
            </a:pPr>
            <a:r>
              <a:rPr lang="es-ES" dirty="0"/>
              <a:t>Según el </a:t>
            </a:r>
            <a:r>
              <a:rPr lang="es-ES" b="1" dirty="0"/>
              <a:t>tiempo</a:t>
            </a:r>
            <a:r>
              <a:rPr lang="es-ES" dirty="0"/>
              <a:t> que tardan en ordenar según la entrada ordenada:</a:t>
            </a:r>
          </a:p>
          <a:p>
            <a:pPr marL="901700" lvl="1" indent="-285750" algn="just">
              <a:spcAft>
                <a:spcPts val="600"/>
              </a:spcAft>
            </a:pPr>
            <a:r>
              <a:rPr lang="es-ES" dirty="0"/>
              <a:t>Algoritmos de ordenación natural o no natural.</a:t>
            </a:r>
          </a:p>
          <a:p>
            <a:pPr marL="615950" lvl="1" indent="0" algn="just">
              <a:spcAft>
                <a:spcPts val="600"/>
              </a:spcAft>
              <a:buNone/>
            </a:pPr>
            <a:endParaRPr lang="es-ES" dirty="0"/>
          </a:p>
          <a:p>
            <a:pPr marL="615950" lvl="1" indent="0" algn="just">
              <a:spcAft>
                <a:spcPts val="600"/>
              </a:spcAft>
              <a:buNone/>
            </a:pPr>
            <a:endParaRPr lang="es-ES" dirty="0"/>
          </a:p>
        </p:txBody>
      </p:sp>
      <p:sp>
        <p:nvSpPr>
          <p:cNvPr id="4" name="Marcador de número de diapositiva 3">
            <a:extLst>
              <a:ext uri="{FF2B5EF4-FFF2-40B4-BE49-F238E27FC236}">
                <a16:creationId xmlns:a16="http://schemas.microsoft.com/office/drawing/2014/main" id="{3246C9D2-2314-411F-B0E6-9F25989D21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5</a:t>
            </a:fld>
            <a:endParaRPr lang="es-ES"/>
          </a:p>
        </p:txBody>
      </p:sp>
    </p:spTree>
    <p:extLst>
      <p:ext uri="{BB962C8B-B14F-4D97-AF65-F5344CB8AC3E}">
        <p14:creationId xmlns:p14="http://schemas.microsoft.com/office/powerpoint/2010/main" val="157190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1. Introducción.</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        Clasificación de los algoritmos de ordenación. Complejidad computacional.</a:t>
            </a:r>
            <a:endParaRPr lang="en-U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5113102" y="874060"/>
            <a:ext cx="3519910" cy="3778622"/>
          </a:xfrm>
          <a:prstGeom prst="rect">
            <a:avLst/>
          </a:prstGeom>
          <a:noFill/>
          <a:ln>
            <a:noFill/>
          </a:ln>
        </p:spPr>
        <p:txBody>
          <a:bodyPr wrap="square" anchor="t">
            <a:normAutofit fontScale="92500"/>
          </a:bodyPr>
          <a:lstStyle/>
          <a:p>
            <a:pPr algn="just">
              <a:spcAft>
                <a:spcPts val="600"/>
              </a:spcAft>
            </a:pPr>
            <a:r>
              <a:rPr lang="es-ES" dirty="0"/>
              <a:t>Esta es la clasificación más extendida y tiene que ver con el </a:t>
            </a:r>
            <a:r>
              <a:rPr lang="es-ES" b="1" dirty="0"/>
              <a:t>número de elementos y la eficiencia en su ordenación</a:t>
            </a:r>
            <a:r>
              <a:rPr lang="es-ES" dirty="0"/>
              <a:t>.</a:t>
            </a:r>
          </a:p>
          <a:p>
            <a:pPr algn="just">
              <a:spcAft>
                <a:spcPts val="600"/>
              </a:spcAft>
            </a:pPr>
            <a:r>
              <a:rPr lang="es-ES" dirty="0"/>
              <a:t>Para estudiar la complejidad computacional se toma por cierto el </a:t>
            </a:r>
            <a:r>
              <a:rPr lang="es-ES" b="1" dirty="0"/>
              <a:t>principio de la invarianza.</a:t>
            </a:r>
          </a:p>
          <a:p>
            <a:pPr lvl="1" algn="just">
              <a:spcAft>
                <a:spcPts val="600"/>
              </a:spcAft>
            </a:pPr>
            <a:r>
              <a:rPr lang="es-ES" dirty="0"/>
              <a:t>t1 (n) &lt; c*t2 (n)</a:t>
            </a:r>
          </a:p>
          <a:p>
            <a:pPr lvl="1" algn="just">
              <a:spcAft>
                <a:spcPts val="600"/>
              </a:spcAft>
            </a:pPr>
            <a:r>
              <a:rPr lang="es-ES" dirty="0"/>
              <a:t>Siendo c mayor que 0.</a:t>
            </a:r>
          </a:p>
          <a:p>
            <a:pPr lvl="1" algn="just">
              <a:spcAft>
                <a:spcPts val="600"/>
              </a:spcAft>
            </a:pPr>
            <a:r>
              <a:rPr lang="es-ES" dirty="0"/>
              <a:t>Siendo t el tiempo que tarda cada implementación en ejecutarse.</a:t>
            </a:r>
          </a:p>
          <a:p>
            <a:pPr lvl="1" algn="just">
              <a:spcAft>
                <a:spcPts val="600"/>
              </a:spcAft>
            </a:pPr>
            <a:r>
              <a:rPr lang="es-ES" dirty="0"/>
              <a:t>Siendo n el tamaño de la entrada.</a:t>
            </a:r>
          </a:p>
          <a:p>
            <a:pPr marL="615950" lvl="1" indent="0" algn="just">
              <a:spcAft>
                <a:spcPts val="600"/>
              </a:spcAft>
              <a:buNone/>
            </a:pPr>
            <a:endParaRPr lang="es-ES" dirty="0"/>
          </a:p>
        </p:txBody>
      </p:sp>
      <p:sp>
        <p:nvSpPr>
          <p:cNvPr id="4" name="Marcador de número de diapositiva 3">
            <a:extLst>
              <a:ext uri="{FF2B5EF4-FFF2-40B4-BE49-F238E27FC236}">
                <a16:creationId xmlns:a16="http://schemas.microsoft.com/office/drawing/2014/main" id="{70028939-51B0-4BCB-99D1-1B91857E9B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6</a:t>
            </a:fld>
            <a:endParaRPr lang="es-ES"/>
          </a:p>
        </p:txBody>
      </p:sp>
    </p:spTree>
    <p:extLst>
      <p:ext uri="{BB962C8B-B14F-4D97-AF65-F5344CB8AC3E}">
        <p14:creationId xmlns:p14="http://schemas.microsoft.com/office/powerpoint/2010/main" val="79404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69C1-9279-41D8-A739-1CF8061B5F27}"/>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1. Introducción.</a:t>
            </a:r>
          </a:p>
        </p:txBody>
      </p:sp>
      <p:sp>
        <p:nvSpPr>
          <p:cNvPr id="10" name="Subtitle 2">
            <a:extLst>
              <a:ext uri="{FF2B5EF4-FFF2-40B4-BE49-F238E27FC236}">
                <a16:creationId xmlns:a16="http://schemas.microsoft.com/office/drawing/2014/main" id="{0D99C892-D204-4EF2-A72E-229B3A1A982A}"/>
              </a:ext>
            </a:extLst>
          </p:cNvPr>
          <p:cNvSpPr>
            <a:spLocks noGrp="1"/>
          </p:cNvSpPr>
          <p:nvPr>
            <p:ph type="subTitle" idx="1"/>
          </p:nvPr>
        </p:nvSpPr>
        <p:spPr>
          <a:xfrm>
            <a:off x="724950" y="3161525"/>
            <a:ext cx="3300900" cy="759000"/>
          </a:xfrm>
        </p:spPr>
        <p:txBody>
          <a:bodyPr/>
          <a:lstStyle/>
          <a:p>
            <a:r>
              <a:rPr lang="es-ES" dirty="0"/>
              <a:t>        Clasificación de los algoritmos de ordenación. Complejidad computacional.</a:t>
            </a:r>
            <a:endParaRPr lang="en-US" dirty="0"/>
          </a:p>
        </p:txBody>
      </p:sp>
      <p:sp>
        <p:nvSpPr>
          <p:cNvPr id="3" name="Marcador de texto 2">
            <a:extLst>
              <a:ext uri="{FF2B5EF4-FFF2-40B4-BE49-F238E27FC236}">
                <a16:creationId xmlns:a16="http://schemas.microsoft.com/office/drawing/2014/main" id="{055C0FBD-84BC-4BC2-8E00-16BF2B3148F9}"/>
              </a:ext>
            </a:extLst>
          </p:cNvPr>
          <p:cNvSpPr>
            <a:spLocks noGrp="1"/>
          </p:cNvSpPr>
          <p:nvPr>
            <p:ph type="body" idx="2"/>
          </p:nvPr>
        </p:nvSpPr>
        <p:spPr>
          <a:xfrm>
            <a:off x="5113102" y="272939"/>
            <a:ext cx="3519910" cy="3778622"/>
          </a:xfrm>
          <a:prstGeom prst="rect">
            <a:avLst/>
          </a:prstGeom>
          <a:noFill/>
          <a:ln>
            <a:noFill/>
          </a:ln>
        </p:spPr>
        <p:txBody>
          <a:bodyPr wrap="square" anchor="t">
            <a:normAutofit/>
          </a:bodyPr>
          <a:lstStyle/>
          <a:p>
            <a:pPr algn="just">
              <a:spcAft>
                <a:spcPts val="600"/>
              </a:spcAft>
            </a:pPr>
            <a:r>
              <a:rPr lang="es-ES" dirty="0"/>
              <a:t>El cálculo de la eficiencia de un algoritmo se basa en contar el número de </a:t>
            </a:r>
            <a:r>
              <a:rPr lang="es-ES" b="1" dirty="0"/>
              <a:t>operaciones elementales </a:t>
            </a:r>
            <a:r>
              <a:rPr lang="es-ES" dirty="0"/>
              <a:t>que realiza.</a:t>
            </a:r>
          </a:p>
          <a:p>
            <a:pPr algn="just">
              <a:spcAft>
                <a:spcPts val="600"/>
              </a:spcAft>
            </a:pPr>
            <a:r>
              <a:rPr lang="es-ES" dirty="0"/>
              <a:t>Una operación elemental es aquella cuyo </a:t>
            </a:r>
            <a:r>
              <a:rPr lang="es-ES" b="1" dirty="0"/>
              <a:t>tiempo de ejecución es constante y solo depende de su implementación</a:t>
            </a:r>
            <a:r>
              <a:rPr lang="es-ES" dirty="0"/>
              <a:t>.</a:t>
            </a:r>
          </a:p>
          <a:p>
            <a:pPr algn="just">
              <a:spcAft>
                <a:spcPts val="600"/>
              </a:spcAft>
            </a:pPr>
            <a:r>
              <a:rPr lang="es-ES" dirty="0"/>
              <a:t>Así, para representar la eficiencia de un algoritmo se usa la notación “del orden de” .</a:t>
            </a:r>
          </a:p>
        </p:txBody>
      </p:sp>
      <p:pic>
        <p:nvPicPr>
          <p:cNvPr id="7" name="Imagen 6">
            <a:extLst>
              <a:ext uri="{FF2B5EF4-FFF2-40B4-BE49-F238E27FC236}">
                <a16:creationId xmlns:a16="http://schemas.microsoft.com/office/drawing/2014/main" id="{7EE9E147-DDF0-4984-8C8E-3105F2E98635}"/>
              </a:ext>
            </a:extLst>
          </p:cNvPr>
          <p:cNvPicPr>
            <a:picLocks noChangeAspect="1"/>
          </p:cNvPicPr>
          <p:nvPr/>
        </p:nvPicPr>
        <p:blipFill>
          <a:blip r:embed="rId3"/>
          <a:stretch>
            <a:fillRect/>
          </a:stretch>
        </p:blipFill>
        <p:spPr>
          <a:xfrm>
            <a:off x="5821650" y="2851161"/>
            <a:ext cx="2989002" cy="2241751"/>
          </a:xfrm>
          <a:prstGeom prst="rect">
            <a:avLst/>
          </a:prstGeom>
        </p:spPr>
      </p:pic>
      <p:sp>
        <p:nvSpPr>
          <p:cNvPr id="8" name="Marcador de número de diapositiva 7">
            <a:extLst>
              <a:ext uri="{FF2B5EF4-FFF2-40B4-BE49-F238E27FC236}">
                <a16:creationId xmlns:a16="http://schemas.microsoft.com/office/drawing/2014/main" id="{E8FFFD11-0776-45EB-B756-F91393FFEB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7</a:t>
            </a:fld>
            <a:endParaRPr lang="es-ES"/>
          </a:p>
        </p:txBody>
      </p:sp>
    </p:spTree>
    <p:extLst>
      <p:ext uri="{BB962C8B-B14F-4D97-AF65-F5344CB8AC3E}">
        <p14:creationId xmlns:p14="http://schemas.microsoft.com/office/powerpoint/2010/main" val="109268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8637E-2B65-4EC8-9B4E-DECCB4AA1764}"/>
              </a:ext>
            </a:extLst>
          </p:cNvPr>
          <p:cNvSpPr>
            <a:spLocks noGrp="1"/>
          </p:cNvSpPr>
          <p:nvPr>
            <p:ph type="title"/>
          </p:nvPr>
        </p:nvSpPr>
        <p:spPr/>
        <p:txBody>
          <a:bodyPr/>
          <a:lstStyle/>
          <a:p>
            <a:r>
              <a:rPr lang="es-ES" dirty="0"/>
              <a:t>2. Fundamentos teóricos.</a:t>
            </a:r>
          </a:p>
        </p:txBody>
      </p:sp>
      <p:sp>
        <p:nvSpPr>
          <p:cNvPr id="3" name="Marcador de número de diapositiva 2">
            <a:extLst>
              <a:ext uri="{FF2B5EF4-FFF2-40B4-BE49-F238E27FC236}">
                <a16:creationId xmlns:a16="http://schemas.microsoft.com/office/drawing/2014/main" id="{0516F176-DA61-4637-A8B6-1E1393327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8</a:t>
            </a:fld>
            <a:endParaRPr lang="es-ES"/>
          </a:p>
        </p:txBody>
      </p:sp>
    </p:spTree>
    <p:extLst>
      <p:ext uri="{BB962C8B-B14F-4D97-AF65-F5344CB8AC3E}">
        <p14:creationId xmlns:p14="http://schemas.microsoft.com/office/powerpoint/2010/main" val="391853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E096C-10BA-4F8B-8F10-8B404DFFFB32}"/>
              </a:ext>
            </a:extLst>
          </p:cNvPr>
          <p:cNvSpPr>
            <a:spLocks noGrp="1"/>
          </p:cNvSpPr>
          <p:nvPr>
            <p:ph type="title"/>
          </p:nvPr>
        </p:nvSpPr>
        <p:spPr>
          <a:xfrm>
            <a:off x="730000" y="1318650"/>
            <a:ext cx="3300900" cy="1687200"/>
          </a:xfrm>
          <a:prstGeom prst="rect">
            <a:avLst/>
          </a:prstGeom>
          <a:noFill/>
          <a:ln>
            <a:noFill/>
          </a:ln>
        </p:spPr>
        <p:txBody>
          <a:bodyPr wrap="square" anchor="t">
            <a:normAutofit/>
          </a:bodyPr>
          <a:lstStyle/>
          <a:p>
            <a:r>
              <a:rPr lang="es-ES" dirty="0"/>
              <a:t>2. Fundamentos teóricos.</a:t>
            </a:r>
          </a:p>
        </p:txBody>
      </p:sp>
      <p:sp>
        <p:nvSpPr>
          <p:cNvPr id="3" name="Subtítulo 2">
            <a:extLst>
              <a:ext uri="{FF2B5EF4-FFF2-40B4-BE49-F238E27FC236}">
                <a16:creationId xmlns:a16="http://schemas.microsoft.com/office/drawing/2014/main" id="{8BD72E35-3AE6-4A27-933A-9B9C2F0F0318}"/>
              </a:ext>
            </a:extLst>
          </p:cNvPr>
          <p:cNvSpPr>
            <a:spLocks noGrp="1"/>
          </p:cNvSpPr>
          <p:nvPr>
            <p:ph type="subTitle" idx="1"/>
          </p:nvPr>
        </p:nvSpPr>
        <p:spPr>
          <a:xfrm>
            <a:off x="724950" y="3161525"/>
            <a:ext cx="3300900" cy="759000"/>
          </a:xfrm>
          <a:prstGeom prst="rect">
            <a:avLst/>
          </a:prstGeom>
          <a:noFill/>
          <a:ln>
            <a:noFill/>
          </a:ln>
        </p:spPr>
        <p:txBody>
          <a:bodyPr wrap="square" anchor="t">
            <a:normAutofit/>
          </a:bodyPr>
          <a:lstStyle/>
          <a:p>
            <a:pPr>
              <a:spcAft>
                <a:spcPts val="600"/>
              </a:spcAft>
            </a:pPr>
            <a:r>
              <a:rPr lang="es-ES" dirty="0"/>
              <a:t>Algoritmo de ordenación burbuja</a:t>
            </a:r>
          </a:p>
          <a:p>
            <a:pPr>
              <a:spcAft>
                <a:spcPts val="600"/>
              </a:spcAft>
            </a:pPr>
            <a:endParaRPr lang="es-ES" dirty="0"/>
          </a:p>
        </p:txBody>
      </p:sp>
      <p:sp>
        <p:nvSpPr>
          <p:cNvPr id="8" name="Text Placeholder 3">
            <a:extLst>
              <a:ext uri="{FF2B5EF4-FFF2-40B4-BE49-F238E27FC236}">
                <a16:creationId xmlns:a16="http://schemas.microsoft.com/office/drawing/2014/main" id="{B87D7217-1E58-471A-816A-4465F6C6A60B}"/>
              </a:ext>
            </a:extLst>
          </p:cNvPr>
          <p:cNvSpPr>
            <a:spLocks noGrp="1"/>
          </p:cNvSpPr>
          <p:nvPr>
            <p:ph type="body" idx="2"/>
          </p:nvPr>
        </p:nvSpPr>
        <p:spPr>
          <a:xfrm>
            <a:off x="5254703" y="772179"/>
            <a:ext cx="3380414" cy="3791869"/>
          </a:xfrm>
        </p:spPr>
        <p:txBody>
          <a:bodyPr/>
          <a:lstStyle/>
          <a:p>
            <a:pPr algn="just"/>
            <a:r>
              <a:rPr lang="en-US" dirty="0" err="1"/>
              <a:t>Funciona</a:t>
            </a:r>
            <a:r>
              <a:rPr lang="en-US" dirty="0"/>
              <a:t> </a:t>
            </a:r>
            <a:r>
              <a:rPr lang="en-US" dirty="0" err="1"/>
              <a:t>revisando</a:t>
            </a:r>
            <a:r>
              <a:rPr lang="en-US" dirty="0"/>
              <a:t> </a:t>
            </a:r>
            <a:r>
              <a:rPr lang="en-US" dirty="0" err="1"/>
              <a:t>cada</a:t>
            </a:r>
            <a:r>
              <a:rPr lang="en-US" dirty="0"/>
              <a:t> </a:t>
            </a:r>
            <a:r>
              <a:rPr lang="en-US" dirty="0" err="1"/>
              <a:t>elemento</a:t>
            </a:r>
            <a:r>
              <a:rPr lang="en-US" dirty="0"/>
              <a:t> de la </a:t>
            </a:r>
            <a:r>
              <a:rPr lang="en-US" dirty="0" err="1"/>
              <a:t>lista</a:t>
            </a:r>
            <a:r>
              <a:rPr lang="en-US" dirty="0"/>
              <a:t> con el </a:t>
            </a:r>
            <a:r>
              <a:rPr lang="en-US" dirty="0" err="1"/>
              <a:t>siguiente</a:t>
            </a:r>
            <a:r>
              <a:rPr lang="en-US" dirty="0"/>
              <a:t>, </a:t>
            </a:r>
            <a:r>
              <a:rPr lang="en-US" b="1" dirty="0" err="1"/>
              <a:t>intercambiándolos</a:t>
            </a:r>
            <a:r>
              <a:rPr lang="en-US" dirty="0"/>
              <a:t> de </a:t>
            </a:r>
            <a:r>
              <a:rPr lang="en-US" dirty="0" err="1"/>
              <a:t>posición</a:t>
            </a:r>
            <a:r>
              <a:rPr lang="en-US" dirty="0"/>
              <a:t> </a:t>
            </a:r>
            <a:r>
              <a:rPr lang="en-US" dirty="0" err="1"/>
              <a:t>si</a:t>
            </a:r>
            <a:r>
              <a:rPr lang="en-US" dirty="0"/>
              <a:t> </a:t>
            </a:r>
            <a:r>
              <a:rPr lang="en-US" dirty="0" err="1"/>
              <a:t>están</a:t>
            </a:r>
            <a:r>
              <a:rPr lang="en-US" dirty="0"/>
              <a:t> </a:t>
            </a:r>
            <a:r>
              <a:rPr lang="en-US" dirty="0" err="1"/>
              <a:t>desordenados</a:t>
            </a:r>
            <a:r>
              <a:rPr lang="en-US" dirty="0"/>
              <a:t>.</a:t>
            </a:r>
          </a:p>
          <a:p>
            <a:pPr algn="just"/>
            <a:endParaRPr lang="en-US" dirty="0"/>
          </a:p>
          <a:p>
            <a:pPr algn="just"/>
            <a:r>
              <a:rPr lang="en-US" dirty="0"/>
              <a:t>Son </a:t>
            </a:r>
            <a:r>
              <a:rPr lang="en-US" dirty="0" err="1"/>
              <a:t>necesarias</a:t>
            </a:r>
            <a:r>
              <a:rPr lang="en-US" dirty="0"/>
              <a:t> </a:t>
            </a:r>
            <a:r>
              <a:rPr lang="en-US" b="1" dirty="0" err="1"/>
              <a:t>varias</a:t>
            </a:r>
            <a:r>
              <a:rPr lang="en-US" b="1" dirty="0"/>
              <a:t> </a:t>
            </a:r>
            <a:r>
              <a:rPr lang="en-US" b="1" dirty="0" err="1"/>
              <a:t>iteraciones</a:t>
            </a:r>
            <a:r>
              <a:rPr lang="en-US" b="1" dirty="0"/>
              <a:t> </a:t>
            </a:r>
            <a:r>
              <a:rPr lang="en-US" dirty="0" err="1"/>
              <a:t>más</a:t>
            </a:r>
            <a:r>
              <a:rPr lang="en-US" dirty="0"/>
              <a:t> la </a:t>
            </a:r>
            <a:r>
              <a:rPr lang="en-US" dirty="0" err="1"/>
              <a:t>última</a:t>
            </a:r>
            <a:r>
              <a:rPr lang="en-US" dirty="0"/>
              <a:t> que </a:t>
            </a:r>
            <a:r>
              <a:rPr lang="en-US" dirty="0" err="1"/>
              <a:t>comprueba</a:t>
            </a:r>
            <a:r>
              <a:rPr lang="en-US" dirty="0"/>
              <a:t> </a:t>
            </a:r>
            <a:r>
              <a:rPr lang="en-US" dirty="0" err="1"/>
              <a:t>si</a:t>
            </a:r>
            <a:r>
              <a:rPr lang="en-US" dirty="0"/>
              <a:t> </a:t>
            </a:r>
            <a:r>
              <a:rPr lang="en-US" dirty="0" err="1"/>
              <a:t>está</a:t>
            </a:r>
            <a:r>
              <a:rPr lang="en-US" dirty="0"/>
              <a:t> </a:t>
            </a:r>
            <a:r>
              <a:rPr lang="en-US" dirty="0" err="1"/>
              <a:t>ordenado</a:t>
            </a:r>
            <a:r>
              <a:rPr lang="en-US" dirty="0"/>
              <a:t>.</a:t>
            </a:r>
          </a:p>
          <a:p>
            <a:pPr algn="just"/>
            <a:endParaRPr lang="en-US" dirty="0"/>
          </a:p>
          <a:p>
            <a:pPr algn="just"/>
            <a:r>
              <a:rPr lang="en-US" dirty="0" err="1"/>
              <a:t>Siempre</a:t>
            </a:r>
            <a:r>
              <a:rPr lang="en-US" dirty="0"/>
              <a:t> </a:t>
            </a:r>
            <a:r>
              <a:rPr lang="en-US" dirty="0" err="1"/>
              <a:t>tiene</a:t>
            </a:r>
            <a:r>
              <a:rPr lang="en-US" dirty="0"/>
              <a:t> una </a:t>
            </a:r>
            <a:r>
              <a:rPr lang="en-US" dirty="0" err="1"/>
              <a:t>complejidad</a:t>
            </a:r>
            <a:r>
              <a:rPr lang="en-US" dirty="0"/>
              <a:t> </a:t>
            </a:r>
            <a:r>
              <a:rPr lang="en-US" b="1" dirty="0"/>
              <a:t>O(</a:t>
            </a:r>
            <a:r>
              <a:rPr lang="es-ES" b="1" dirty="0"/>
              <a:t>n²).</a:t>
            </a:r>
          </a:p>
          <a:p>
            <a:pPr algn="just"/>
            <a:endParaRPr lang="es-ES" dirty="0"/>
          </a:p>
          <a:p>
            <a:pPr algn="just"/>
            <a:r>
              <a:rPr lang="es-ES" dirty="0"/>
              <a:t>Debido a la necesidad de la última pasada, es un algoritmo muy </a:t>
            </a:r>
            <a:r>
              <a:rPr lang="es-ES" b="1" dirty="0"/>
              <a:t>ineficiente</a:t>
            </a:r>
            <a:r>
              <a:rPr lang="es-ES" dirty="0"/>
              <a:t>.</a:t>
            </a:r>
            <a:endParaRPr lang="en-US" dirty="0"/>
          </a:p>
        </p:txBody>
      </p:sp>
      <p:pic>
        <p:nvPicPr>
          <p:cNvPr id="10" name="Imagen 9">
            <a:extLst>
              <a:ext uri="{FF2B5EF4-FFF2-40B4-BE49-F238E27FC236}">
                <a16:creationId xmlns:a16="http://schemas.microsoft.com/office/drawing/2014/main" id="{4DD2C5AD-E69D-428A-93D7-2E8BB9CC2175}"/>
              </a:ext>
            </a:extLst>
          </p:cNvPr>
          <p:cNvPicPr>
            <a:picLocks noChangeAspect="1"/>
          </p:cNvPicPr>
          <p:nvPr/>
        </p:nvPicPr>
        <p:blipFill>
          <a:blip r:embed="rId2"/>
          <a:stretch>
            <a:fillRect/>
          </a:stretch>
        </p:blipFill>
        <p:spPr>
          <a:xfrm>
            <a:off x="1184775" y="3663750"/>
            <a:ext cx="2381250" cy="1428750"/>
          </a:xfrm>
          <a:prstGeom prst="rect">
            <a:avLst/>
          </a:prstGeom>
        </p:spPr>
      </p:pic>
      <p:sp>
        <p:nvSpPr>
          <p:cNvPr id="11" name="Marcador de número de diapositiva 10">
            <a:extLst>
              <a:ext uri="{FF2B5EF4-FFF2-40B4-BE49-F238E27FC236}">
                <a16:creationId xmlns:a16="http://schemas.microsoft.com/office/drawing/2014/main" id="{EC06B405-4383-4213-A223-B7FC4C37CF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9</a:t>
            </a:fld>
            <a:endParaRPr lang="es-ES"/>
          </a:p>
        </p:txBody>
      </p:sp>
    </p:spTree>
    <p:extLst>
      <p:ext uri="{BB962C8B-B14F-4D97-AF65-F5344CB8AC3E}">
        <p14:creationId xmlns:p14="http://schemas.microsoft.com/office/powerpoint/2010/main" val="262112492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1811</Words>
  <Application>Microsoft Office PowerPoint</Application>
  <PresentationFormat>Presentación en pantalla (16:9)</PresentationFormat>
  <Paragraphs>187</Paragraphs>
  <Slides>29</Slides>
  <Notes>8</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29</vt:i4>
      </vt:variant>
    </vt:vector>
  </HeadingPairs>
  <TitlesOfParts>
    <vt:vector size="37" baseType="lpstr">
      <vt:lpstr>Raleway</vt:lpstr>
      <vt:lpstr>Gill Sans MT</vt:lpstr>
      <vt:lpstr>Wingdings 2</vt:lpstr>
      <vt:lpstr>Arial Nova Light</vt:lpstr>
      <vt:lpstr>Lato</vt:lpstr>
      <vt:lpstr>Arial</vt:lpstr>
      <vt:lpstr>Streamline</vt:lpstr>
      <vt:lpstr>DividendVTI</vt:lpstr>
      <vt:lpstr>Algoritmos de ordenacion. Representación gráfica en Scheme.</vt:lpstr>
      <vt:lpstr>Introducción Fundamentos teóricos Descripción modular del código Resultados Conclusiones Recursos bibliográficos </vt:lpstr>
      <vt:lpstr>1. Introducción. </vt:lpstr>
      <vt:lpstr>1. Introducción.</vt:lpstr>
      <vt:lpstr>1. Introducción.</vt:lpstr>
      <vt:lpstr>1. Introducción.</vt:lpstr>
      <vt:lpstr>1. Introducción.</vt:lpstr>
      <vt:lpstr>2. Fundamentos teóricos.</vt:lpstr>
      <vt:lpstr>2. Fundamentos teóricos.</vt:lpstr>
      <vt:lpstr>2. Fundamentos teóricos.</vt:lpstr>
      <vt:lpstr>2. Fundamentos teóricos.</vt:lpstr>
      <vt:lpstr>2. Fundamentos teóricos.</vt:lpstr>
      <vt:lpstr>2. Fundamentos teóricos.</vt:lpstr>
      <vt:lpstr>2. Fundamentos teóricos.</vt:lpstr>
      <vt:lpstr>3. Descripción modular del código.</vt:lpstr>
      <vt:lpstr>3. Descripción modular del código.</vt:lpstr>
      <vt:lpstr>4. Resultados.</vt:lpstr>
      <vt:lpstr>Se muestra un ejemplo de ejecución del algoritmo de ordenación burbuja.</vt:lpstr>
      <vt:lpstr>Menú principal</vt:lpstr>
      <vt:lpstr>Burbuja ascendente</vt:lpstr>
      <vt:lpstr>Burbuja ascendente</vt:lpstr>
      <vt:lpstr>Burbuja ascendente</vt:lpstr>
      <vt:lpstr>Burbuja ascendente</vt:lpstr>
      <vt:lpstr>5. Conclusiones.</vt:lpstr>
      <vt:lpstr>5. Conclusiones</vt:lpstr>
      <vt:lpstr>5. Conclusiones. Mejoras futuras</vt:lpstr>
      <vt:lpstr>6. Recursos bibliográficos.</vt:lpstr>
      <vt:lpstr>6. Recursos bibliográficos.</vt:lpstr>
      <vt:lpstr>6. Recursos bibliográficos.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ordenacion. Representación gráfica en Scheme.</dc:title>
  <dc:creator>carlos romeo muñoz</dc:creator>
  <cp:lastModifiedBy>carlos romeo muñoz</cp:lastModifiedBy>
  <cp:revision>1</cp:revision>
  <dcterms:created xsi:type="dcterms:W3CDTF">2019-12-10T17:44:52Z</dcterms:created>
  <dcterms:modified xsi:type="dcterms:W3CDTF">2019-12-10T17:46:45Z</dcterms:modified>
</cp:coreProperties>
</file>