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7" r:id="rId34"/>
    <p:sldId id="286" r:id="rId3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560D7-3058-4805-AE11-ADD685E5467D}" v="5" dt="2023-04-26T21:58:40.571"/>
    <p1510:client id="{3A54431A-CBC6-43F4-9C72-8F73464DED96}" v="3" dt="2023-04-26T22:58:59.570"/>
    <p1510:client id="{494ABC17-9AC4-46F2-A55C-9178D2B202CD}" v="2" dt="2023-04-26T23:44:13.004"/>
    <p1510:client id="{F11CFB58-9BED-40FC-BF5E-EB3364DE9DD0}" v="1" dt="2023-04-26T22:14:45.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ANTONIO NAVARRO TEJEDA" userId="S::vanavarro@unimagdalena.edu.co::f360bfb0-af19-4888-a921-a3edb0347990" providerId="AD" clId="Web-{3A54431A-CBC6-43F4-9C72-8F73464DED96}"/>
    <pc:docChg chg="modSld">
      <pc:chgData name="VLADIMIR ANTONIO NAVARRO TEJEDA" userId="S::vanavarro@unimagdalena.edu.co::f360bfb0-af19-4888-a921-a3edb0347990" providerId="AD" clId="Web-{3A54431A-CBC6-43F4-9C72-8F73464DED96}" dt="2023-04-26T22:58:58.570" v="1" actId="20577"/>
      <pc:docMkLst>
        <pc:docMk/>
      </pc:docMkLst>
      <pc:sldChg chg="modSp">
        <pc:chgData name="VLADIMIR ANTONIO NAVARRO TEJEDA" userId="S::vanavarro@unimagdalena.edu.co::f360bfb0-af19-4888-a921-a3edb0347990" providerId="AD" clId="Web-{3A54431A-CBC6-43F4-9C72-8F73464DED96}" dt="2023-04-26T22:58:58.570" v="1" actId="20577"/>
        <pc:sldMkLst>
          <pc:docMk/>
          <pc:sldMk cId="3663862516" sldId="275"/>
        </pc:sldMkLst>
        <pc:spChg chg="mod">
          <ac:chgData name="VLADIMIR ANTONIO NAVARRO TEJEDA" userId="S::vanavarro@unimagdalena.edu.co::f360bfb0-af19-4888-a921-a3edb0347990" providerId="AD" clId="Web-{3A54431A-CBC6-43F4-9C72-8F73464DED96}" dt="2023-04-26T22:58:58.570" v="1" actId="20577"/>
          <ac:spMkLst>
            <pc:docMk/>
            <pc:sldMk cId="3663862516" sldId="275"/>
            <ac:spMk id="3" creationId="{00000000-0000-0000-0000-000000000000}"/>
          </ac:spMkLst>
        </pc:spChg>
      </pc:sldChg>
    </pc:docChg>
  </pc:docChgLst>
  <pc:docChgLst>
    <pc:chgData name="SEBASTIAN DAVID CASTRO ARRIETA" userId="S::sdcastroa@unimagdalena.edu.co::56380ab1-bebd-46c8-8f8e-d33d84c67b45" providerId="AD" clId="Web-{494ABC17-9AC4-46F2-A55C-9178D2B202CD}"/>
    <pc:docChg chg="modSld">
      <pc:chgData name="SEBASTIAN DAVID CASTRO ARRIETA" userId="S::sdcastroa@unimagdalena.edu.co::56380ab1-bebd-46c8-8f8e-d33d84c67b45" providerId="AD" clId="Web-{494ABC17-9AC4-46F2-A55C-9178D2B202CD}" dt="2023-04-26T23:44:13.004" v="1"/>
      <pc:docMkLst>
        <pc:docMk/>
      </pc:docMkLst>
      <pc:sldChg chg="delSp">
        <pc:chgData name="SEBASTIAN DAVID CASTRO ARRIETA" userId="S::sdcastroa@unimagdalena.edu.co::56380ab1-bebd-46c8-8f8e-d33d84c67b45" providerId="AD" clId="Web-{494ABC17-9AC4-46F2-A55C-9178D2B202CD}" dt="2023-04-26T22:53:43.918" v="0"/>
        <pc:sldMkLst>
          <pc:docMk/>
          <pc:sldMk cId="3197632225" sldId="265"/>
        </pc:sldMkLst>
        <pc:spChg chg="del">
          <ac:chgData name="SEBASTIAN DAVID CASTRO ARRIETA" userId="S::sdcastroa@unimagdalena.edu.co::56380ab1-bebd-46c8-8f8e-d33d84c67b45" providerId="AD" clId="Web-{494ABC17-9AC4-46F2-A55C-9178D2B202CD}" dt="2023-04-26T22:53:43.918" v="0"/>
          <ac:spMkLst>
            <pc:docMk/>
            <pc:sldMk cId="3197632225" sldId="265"/>
            <ac:spMk id="4" creationId="{00000000-0000-0000-0000-000000000000}"/>
          </ac:spMkLst>
        </pc:spChg>
      </pc:sldChg>
      <pc:sldChg chg="delSp">
        <pc:chgData name="SEBASTIAN DAVID CASTRO ARRIETA" userId="S::sdcastroa@unimagdalena.edu.co::56380ab1-bebd-46c8-8f8e-d33d84c67b45" providerId="AD" clId="Web-{494ABC17-9AC4-46F2-A55C-9178D2B202CD}" dt="2023-04-26T23:44:13.004" v="1"/>
        <pc:sldMkLst>
          <pc:docMk/>
          <pc:sldMk cId="1116305263" sldId="283"/>
        </pc:sldMkLst>
        <pc:spChg chg="del">
          <ac:chgData name="SEBASTIAN DAVID CASTRO ARRIETA" userId="S::sdcastroa@unimagdalena.edu.co::56380ab1-bebd-46c8-8f8e-d33d84c67b45" providerId="AD" clId="Web-{494ABC17-9AC4-46F2-A55C-9178D2B202CD}" dt="2023-04-26T23:44:13.004" v="1"/>
          <ac:spMkLst>
            <pc:docMk/>
            <pc:sldMk cId="1116305263" sldId="283"/>
            <ac:spMk id="3" creationId="{00000000-0000-0000-0000-000000000000}"/>
          </ac:spMkLst>
        </pc:spChg>
      </pc:sldChg>
    </pc:docChg>
  </pc:docChgLst>
  <pc:docChgLst>
    <pc:chgData name="VLADIMIR ANTONIO NAVARRO TEJEDA" userId="S::vanavarro@unimagdalena.edu.co::f360bfb0-af19-4888-a921-a3edb0347990" providerId="AD" clId="Web-{F11CFB58-9BED-40FC-BF5E-EB3364DE9DD0}"/>
    <pc:docChg chg="modSld">
      <pc:chgData name="VLADIMIR ANTONIO NAVARRO TEJEDA" userId="S::vanavarro@unimagdalena.edu.co::f360bfb0-af19-4888-a921-a3edb0347990" providerId="AD" clId="Web-{F11CFB58-9BED-40FC-BF5E-EB3364DE9DD0}" dt="2023-04-26T22:14:45.042" v="0" actId="14100"/>
      <pc:docMkLst>
        <pc:docMk/>
      </pc:docMkLst>
      <pc:sldChg chg="modSp">
        <pc:chgData name="VLADIMIR ANTONIO NAVARRO TEJEDA" userId="S::vanavarro@unimagdalena.edu.co::f360bfb0-af19-4888-a921-a3edb0347990" providerId="AD" clId="Web-{F11CFB58-9BED-40FC-BF5E-EB3364DE9DD0}" dt="2023-04-26T22:14:45.042" v="0" actId="14100"/>
        <pc:sldMkLst>
          <pc:docMk/>
          <pc:sldMk cId="1116305263" sldId="283"/>
        </pc:sldMkLst>
        <pc:picChg chg="mod">
          <ac:chgData name="VLADIMIR ANTONIO NAVARRO TEJEDA" userId="S::vanavarro@unimagdalena.edu.co::f360bfb0-af19-4888-a921-a3edb0347990" providerId="AD" clId="Web-{F11CFB58-9BED-40FC-BF5E-EB3364DE9DD0}" dt="2023-04-26T22:14:45.042" v="0" actId="14100"/>
          <ac:picMkLst>
            <pc:docMk/>
            <pc:sldMk cId="1116305263" sldId="283"/>
            <ac:picMk id="3074" creationId="{00000000-0000-0000-0000-000000000000}"/>
          </ac:picMkLst>
        </pc:picChg>
      </pc:sldChg>
    </pc:docChg>
  </pc:docChgLst>
  <pc:docChgLst>
    <pc:chgData name="DAVID JOSE MEJIA MEJIAX" userId="S::djmmejia@unimagdalena.edu.co::b585e22c-661c-4957-bf9d-e982588568a0" providerId="AD" clId="Web-{2F3560D7-3058-4805-AE11-ADD685E5467D}"/>
    <pc:docChg chg="modSld sldOrd">
      <pc:chgData name="DAVID JOSE MEJIA MEJIAX" userId="S::djmmejia@unimagdalena.edu.co::b585e22c-661c-4957-bf9d-e982588568a0" providerId="AD" clId="Web-{2F3560D7-3058-4805-AE11-ADD685E5467D}" dt="2023-04-26T21:58:40.571" v="4"/>
      <pc:docMkLst>
        <pc:docMk/>
      </pc:docMkLst>
      <pc:sldChg chg="modSp">
        <pc:chgData name="DAVID JOSE MEJIA MEJIAX" userId="S::djmmejia@unimagdalena.edu.co::b585e22c-661c-4957-bf9d-e982588568a0" providerId="AD" clId="Web-{2F3560D7-3058-4805-AE11-ADD685E5467D}" dt="2023-04-26T17:07:44.322" v="1" actId="1076"/>
        <pc:sldMkLst>
          <pc:docMk/>
          <pc:sldMk cId="3197632225" sldId="265"/>
        </pc:sldMkLst>
        <pc:picChg chg="mod">
          <ac:chgData name="DAVID JOSE MEJIA MEJIAX" userId="S::djmmejia@unimagdalena.edu.co::b585e22c-661c-4957-bf9d-e982588568a0" providerId="AD" clId="Web-{2F3560D7-3058-4805-AE11-ADD685E5467D}" dt="2023-04-26T17:07:44.322" v="1" actId="1076"/>
          <ac:picMkLst>
            <pc:docMk/>
            <pc:sldMk cId="3197632225" sldId="265"/>
            <ac:picMk id="1026" creationId="{00000000-0000-0000-0000-000000000000}"/>
          </ac:picMkLst>
        </pc:picChg>
      </pc:sldChg>
      <pc:sldChg chg="modSp">
        <pc:chgData name="DAVID JOSE MEJIA MEJIAX" userId="S::djmmejia@unimagdalena.edu.co::b585e22c-661c-4957-bf9d-e982588568a0" providerId="AD" clId="Web-{2F3560D7-3058-4805-AE11-ADD685E5467D}" dt="2023-04-26T17:08:08.823" v="2" actId="1076"/>
        <pc:sldMkLst>
          <pc:docMk/>
          <pc:sldMk cId="1396028963" sldId="267"/>
        </pc:sldMkLst>
        <pc:picChg chg="mod">
          <ac:chgData name="DAVID JOSE MEJIA MEJIAX" userId="S::djmmejia@unimagdalena.edu.co::b585e22c-661c-4957-bf9d-e982588568a0" providerId="AD" clId="Web-{2F3560D7-3058-4805-AE11-ADD685E5467D}" dt="2023-04-26T17:08:08.823" v="2" actId="1076"/>
          <ac:picMkLst>
            <pc:docMk/>
            <pc:sldMk cId="1396028963" sldId="267"/>
            <ac:picMk id="3076" creationId="{00000000-0000-0000-0000-000000000000}"/>
          </ac:picMkLst>
        </pc:picChg>
      </pc:sldChg>
      <pc:sldChg chg="modSp">
        <pc:chgData name="DAVID JOSE MEJIA MEJIAX" userId="S::djmmejia@unimagdalena.edu.co::b585e22c-661c-4957-bf9d-e982588568a0" providerId="AD" clId="Web-{2F3560D7-3058-4805-AE11-ADD685E5467D}" dt="2023-04-26T21:58:34.633" v="3" actId="1076"/>
        <pc:sldMkLst>
          <pc:docMk/>
          <pc:sldMk cId="1068450576" sldId="286"/>
        </pc:sldMkLst>
        <pc:picChg chg="mod">
          <ac:chgData name="DAVID JOSE MEJIA MEJIAX" userId="S::djmmejia@unimagdalena.edu.co::b585e22c-661c-4957-bf9d-e982588568a0" providerId="AD" clId="Web-{2F3560D7-3058-4805-AE11-ADD685E5467D}" dt="2023-04-26T21:58:34.633" v="3" actId="1076"/>
          <ac:picMkLst>
            <pc:docMk/>
            <pc:sldMk cId="1068450576" sldId="286"/>
            <ac:picMk id="4" creationId="{00000000-0000-0000-0000-000000000000}"/>
          </ac:picMkLst>
        </pc:picChg>
      </pc:sldChg>
      <pc:sldChg chg="ord">
        <pc:chgData name="DAVID JOSE MEJIA MEJIAX" userId="S::djmmejia@unimagdalena.edu.co::b585e22c-661c-4957-bf9d-e982588568a0" providerId="AD" clId="Web-{2F3560D7-3058-4805-AE11-ADD685E5467D}" dt="2023-04-26T21:58:40.571" v="4"/>
        <pc:sldMkLst>
          <pc:docMk/>
          <pc:sldMk cId="1858266817" sldId="287"/>
        </pc:sldMkLst>
      </pc:sldChg>
    </pc:docChg>
  </pc:docChgLst>
</pc:chgInfo>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7-02-22T21:48:18.795"/>
    </inkml:context>
    <inkml:brush xml:id="br0">
      <inkml:brushProperty name="width" value="0.05292" units="cm"/>
      <inkml:brushProperty name="height" value="0.05292" units="cm"/>
      <inkml:brushProperty name="color" value="#FF0000"/>
    </inkml:brush>
  </inkml:definitions>
  <inkml:trace contextRef="#ctx0" brushRef="#br0">2815 8509 0,'0'0'31,"0"0"-16,21 0 1,-21 0-16,42 0 16,-20 0-16,-1 0 15,42 0-15,1 21 16,20-21-16,22 0 15,-21 0-15,0 0 16,-22 0-16,1 0 16,-22 0-16,-21 0 15,0 0-15,0 0 16,-21 0 15,43 21-31,41-21 16,43 0-16,-21 0 15,21 0-15,-42 0 16,0 0-1,-1 0-15,-20 0 16,-22 0-16,-21 0 16,22 0-16,-1 0 15,21 0-15,1 0 16,-1 0-16,22 22 15,0-22-15,-1 0 16,-20 0-16,21 0 16,-43 0-16,21 0 15,-41 0-15,41 0 16,-42 0-16,22 0 15,-1 0-15,0 0 16,1 0-16,20 0 16,-21 0-16,1 0 15,-1 0-15,0 0 16,1 0-16,-22 0 15,0 0-15,21 0 16,-42 0-16,22 0 62,20 0 16,21 0-62,1 0-16,-1 0 16,-20 0-16,-1 0 15,-21 0-15,-21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788718-CC24-4808-AD3A-04616923CA51}" type="datetimeFigureOut">
              <a:rPr lang="es-CO" smtClean="0"/>
              <a:t>26/04/2023</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93A1A3-55BD-4318-9ECB-9E88BFC4F195}" type="slidenum">
              <a:rPr lang="es-CO" smtClean="0"/>
              <a:t>‹Nº›</a:t>
            </a:fld>
            <a:endParaRPr lang="es-CO"/>
          </a:p>
        </p:txBody>
      </p:sp>
    </p:spTree>
    <p:extLst>
      <p:ext uri="{BB962C8B-B14F-4D97-AF65-F5344CB8AC3E}">
        <p14:creationId xmlns:p14="http://schemas.microsoft.com/office/powerpoint/2010/main" val="314217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4493A1A3-55BD-4318-9ECB-9E88BFC4F195}" type="slidenum">
              <a:rPr lang="es-CO" smtClean="0"/>
              <a:t>3</a:t>
            </a:fld>
            <a:endParaRPr lang="es-CO"/>
          </a:p>
        </p:txBody>
      </p:sp>
    </p:spTree>
    <p:extLst>
      <p:ext uri="{BB962C8B-B14F-4D97-AF65-F5344CB8AC3E}">
        <p14:creationId xmlns:p14="http://schemas.microsoft.com/office/powerpoint/2010/main" val="391425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172176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184201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39715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162692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398478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1004529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234058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230886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225113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305998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6193189-BCD3-449B-830E-14581489C25B}" type="datetimeFigureOut">
              <a:rPr lang="es-CO" smtClean="0"/>
              <a:t>26/04/2023</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D362A04-0F47-4DAB-BF05-106DC8E47474}" type="slidenum">
              <a:rPr lang="es-CO" smtClean="0"/>
              <a:t>‹Nº›</a:t>
            </a:fld>
            <a:endParaRPr lang="es-CO"/>
          </a:p>
        </p:txBody>
      </p:sp>
    </p:spTree>
    <p:extLst>
      <p:ext uri="{BB962C8B-B14F-4D97-AF65-F5344CB8AC3E}">
        <p14:creationId xmlns:p14="http://schemas.microsoft.com/office/powerpoint/2010/main" val="121184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93189-BCD3-449B-830E-14581489C25B}" type="datetimeFigureOut">
              <a:rPr lang="es-CO" smtClean="0"/>
              <a:t>26/04/2023</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62A04-0F47-4DAB-BF05-106DC8E47474}" type="slidenum">
              <a:rPr lang="es-CO" smtClean="0"/>
              <a:t>‹Nº›</a:t>
            </a:fld>
            <a:endParaRPr lang="es-CO"/>
          </a:p>
        </p:txBody>
      </p:sp>
    </p:spTree>
    <p:extLst>
      <p:ext uri="{BB962C8B-B14F-4D97-AF65-F5344CB8AC3E}">
        <p14:creationId xmlns:p14="http://schemas.microsoft.com/office/powerpoint/2010/main" val="355392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a:t>ANALISIS DE ALGORITMOS</a:t>
            </a:r>
          </a:p>
        </p:txBody>
      </p:sp>
      <p:sp>
        <p:nvSpPr>
          <p:cNvPr id="3" name="2 Subtítulo"/>
          <p:cNvSpPr>
            <a:spLocks noGrp="1"/>
          </p:cNvSpPr>
          <p:nvPr>
            <p:ph type="subTitle" idx="1"/>
          </p:nvPr>
        </p:nvSpPr>
        <p:spPr/>
        <p:txBody>
          <a:bodyPr/>
          <a:lstStyle/>
          <a:p>
            <a:endParaRPr lang="es-CO"/>
          </a:p>
        </p:txBody>
      </p:sp>
    </p:spTree>
    <p:extLst>
      <p:ext uri="{BB962C8B-B14F-4D97-AF65-F5344CB8AC3E}">
        <p14:creationId xmlns:p14="http://schemas.microsoft.com/office/powerpoint/2010/main" val="289974244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380312" y="6475422"/>
            <a:ext cx="1584176" cy="276999"/>
          </a:xfrm>
          <a:prstGeom prst="rect">
            <a:avLst/>
          </a:prstGeom>
          <a:noFill/>
        </p:spPr>
        <p:txBody>
          <a:bodyPr wrap="square" rtlCol="0">
            <a:spAutoFit/>
          </a:bodyPr>
          <a:lstStyle/>
          <a:p>
            <a:r>
              <a:rPr lang="es-CO" sz="1200" i="1"/>
              <a:t>Punteros3.cpp</a:t>
            </a:r>
          </a:p>
        </p:txBody>
      </p:sp>
      <p:sp>
        <p:nvSpPr>
          <p:cNvPr id="2" name="1 Marcador de contenido"/>
          <p:cNvSpPr>
            <a:spLocks noGrp="1"/>
          </p:cNvSpPr>
          <p:nvPr>
            <p:ph idx="1"/>
          </p:nvPr>
        </p:nvSpPr>
        <p:spPr/>
        <p:txBody>
          <a:bodyPr/>
          <a:lstStyle/>
          <a:p>
            <a:endParaRPr lang="es-CO"/>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206718" cy="427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37427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916832"/>
            <a:ext cx="58102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595" y="3208871"/>
            <a:ext cx="5090436" cy="1188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02896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6"/>
                                        </p:tgtEl>
                                        <p:attrNameLst>
                                          <p:attrName>style.visibility</p:attrName>
                                        </p:attrNameLst>
                                      </p:cBhvr>
                                      <p:to>
                                        <p:strVal val="visible"/>
                                      </p:to>
                                    </p:set>
                                    <p:animEffect transition="in" filter="fade">
                                      <p:cBhvr>
                                        <p:cTn id="14" dur="1000"/>
                                        <p:tgtEl>
                                          <p:spTgt spid="3076"/>
                                        </p:tgtEl>
                                      </p:cBhvr>
                                    </p:animEffect>
                                    <p:anim calcmode="lin" valueType="num">
                                      <p:cBhvr>
                                        <p:cTn id="15" dur="1000" fill="hold"/>
                                        <p:tgtEl>
                                          <p:spTgt spid="3076"/>
                                        </p:tgtEl>
                                        <p:attrNameLst>
                                          <p:attrName>ppt_x</p:attrName>
                                        </p:attrNameLst>
                                      </p:cBhvr>
                                      <p:tavLst>
                                        <p:tav tm="0">
                                          <p:val>
                                            <p:strVal val="#ppt_x"/>
                                          </p:val>
                                        </p:tav>
                                        <p:tav tm="100000">
                                          <p:val>
                                            <p:strVal val="#ppt_x"/>
                                          </p:val>
                                        </p:tav>
                                      </p:tavLst>
                                    </p:anim>
                                    <p:anim calcmode="lin" valueType="num">
                                      <p:cBhvr>
                                        <p:cTn id="16"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9392"/>
            <a:ext cx="8229600" cy="1143000"/>
          </a:xfrm>
        </p:spPr>
        <p:txBody>
          <a:bodyPr>
            <a:normAutofit/>
          </a:bodyPr>
          <a:lstStyle/>
          <a:p>
            <a:r>
              <a:rPr lang="es-CO" b="1">
                <a:solidFill>
                  <a:schemeClr val="bg1"/>
                </a:solidFill>
              </a:rPr>
              <a:t>Bucles anidados</a:t>
            </a:r>
            <a:endParaRPr lang="es-CO">
              <a:solidFill>
                <a:schemeClr val="bg1"/>
              </a:solidFill>
            </a:endParaRPr>
          </a:p>
        </p:txBody>
      </p:sp>
      <p:sp>
        <p:nvSpPr>
          <p:cNvPr id="4" name="3 Marcador de contenido"/>
          <p:cNvSpPr>
            <a:spLocks noGrp="1"/>
          </p:cNvSpPr>
          <p:nvPr>
            <p:ph idx="1"/>
          </p:nvPr>
        </p:nvSpPr>
        <p:spPr>
          <a:xfrm>
            <a:off x="251520" y="1600200"/>
            <a:ext cx="8435280" cy="4709120"/>
          </a:xfrm>
        </p:spPr>
        <p:txBody>
          <a:bodyPr>
            <a:normAutofit fontScale="92500" lnSpcReduction="10000"/>
          </a:bodyPr>
          <a:lstStyle/>
          <a:p>
            <a:pPr algn="just"/>
            <a:r>
              <a:rPr lang="es-CO"/>
              <a:t>El total de iteraciones de bucles anidados (bucles que contienen a otros bucles) se determina multiplicando el número de iteraciones del bucle interno por el número de iteraciones del bucle externo.</a:t>
            </a:r>
          </a:p>
          <a:p>
            <a:pPr algn="just"/>
            <a:r>
              <a:rPr lang="es-CO" sz="3000"/>
              <a:t>iteraciones = iteraciones del bucle externo x iteraciones bucle interno</a:t>
            </a:r>
          </a:p>
          <a:p>
            <a:pPr algn="just"/>
            <a:r>
              <a:rPr lang="es-CO"/>
              <a:t>Existen tres tipos de bucles anidados: lineal logarítmico, cuadráticos dependientes y cuadráticos</a:t>
            </a:r>
          </a:p>
        </p:txBody>
      </p:sp>
    </p:spTree>
    <p:extLst>
      <p:ext uri="{BB962C8B-B14F-4D97-AF65-F5344CB8AC3E}">
        <p14:creationId xmlns:p14="http://schemas.microsoft.com/office/powerpoint/2010/main" val="702763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endParaRPr lang="es-CO"/>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19350"/>
            <a:ext cx="7731989" cy="252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35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8531"/>
            <a:ext cx="8229600" cy="1143000"/>
          </a:xfrm>
        </p:spPr>
        <p:txBody>
          <a:bodyPr/>
          <a:lstStyle/>
          <a:p>
            <a:r>
              <a:rPr lang="es-CO" b="1">
                <a:solidFill>
                  <a:schemeClr val="bg1"/>
                </a:solidFill>
              </a:rPr>
              <a:t>Análisis de rendimiento</a:t>
            </a:r>
            <a:endParaRPr lang="es-CO">
              <a:solidFill>
                <a:schemeClr val="bg1"/>
              </a:solidFill>
            </a:endParaRPr>
          </a:p>
        </p:txBody>
      </p:sp>
      <p:sp>
        <p:nvSpPr>
          <p:cNvPr id="3" name="2 Marcador de contenido"/>
          <p:cNvSpPr>
            <a:spLocks noGrp="1"/>
          </p:cNvSpPr>
          <p:nvPr>
            <p:ph idx="1"/>
          </p:nvPr>
        </p:nvSpPr>
        <p:spPr>
          <a:xfrm>
            <a:off x="323528" y="1484784"/>
            <a:ext cx="8424936" cy="5184576"/>
          </a:xfrm>
        </p:spPr>
        <p:txBody>
          <a:bodyPr>
            <a:normAutofit fontScale="85000" lnSpcReduction="10000"/>
          </a:bodyPr>
          <a:lstStyle/>
          <a:p>
            <a:pPr algn="just"/>
            <a:r>
              <a:rPr lang="es-CO"/>
              <a:t>La medida del rendimiento de un programa se consigue mediante la complejidad del espacio y del tiempo y de un programa.</a:t>
            </a:r>
          </a:p>
          <a:p>
            <a:pPr algn="just"/>
            <a:r>
              <a:rPr lang="es-CO"/>
              <a:t>La complejidad del espacio de un programa es la cantidad de memoria que se necesita para ejecutar hasta la compleción (terminación). El avance tecnológico proporciona hoy en día memoria abundante, por esa razón el análisis de algoritmos se centra, fundamentalmente, en el tiempo de ejecución, si bien puede estudiarse de forma análoga a la del tiempo.</a:t>
            </a:r>
          </a:p>
          <a:p>
            <a:pPr algn="just"/>
            <a:r>
              <a:rPr lang="es-CO"/>
              <a:t>La complejidad del tiempo de un programa es la cantidad de tiempo de computadora que se necesita para ejecutarse.</a:t>
            </a:r>
          </a:p>
        </p:txBody>
      </p:sp>
    </p:spTree>
    <p:extLst>
      <p:ext uri="{BB962C8B-B14F-4D97-AF65-F5344CB8AC3E}">
        <p14:creationId xmlns:p14="http://schemas.microsoft.com/office/powerpoint/2010/main" val="3536664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a:xfrm>
            <a:off x="251520" y="1600200"/>
            <a:ext cx="8435280" cy="4781128"/>
          </a:xfrm>
        </p:spPr>
        <p:txBody>
          <a:bodyPr>
            <a:normAutofit/>
          </a:bodyPr>
          <a:lstStyle/>
          <a:p>
            <a:pPr algn="just"/>
            <a:r>
              <a:rPr lang="es-CO"/>
              <a:t>Se utiliza una función, T(n), para representar el número de unidades de tiempo tomadas por un programa o algoritmo para cualquier entrada de tamaño n. Si la función T(n) de un programa es T(n) = c * n entonces el tiempo de ejecución es linealmente proporcional al tamaño de la entrada sobre la que se ejecuta. Tal programa se dice que es de tiempo lineal o simplemente lineal.</a:t>
            </a:r>
          </a:p>
        </p:txBody>
      </p:sp>
    </p:spTree>
    <p:extLst>
      <p:ext uri="{BB962C8B-B14F-4D97-AF65-F5344CB8AC3E}">
        <p14:creationId xmlns:p14="http://schemas.microsoft.com/office/powerpoint/2010/main" val="353352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endParaRPr lang="es-CO"/>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63817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43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a:xfrm>
            <a:off x="179512" y="1484784"/>
            <a:ext cx="8568952" cy="5184576"/>
          </a:xfrm>
        </p:spPr>
        <p:txBody>
          <a:bodyPr>
            <a:normAutofit fontScale="85000" lnSpcReduction="10000"/>
          </a:bodyPr>
          <a:lstStyle/>
          <a:p>
            <a:pPr algn="just"/>
            <a:r>
              <a:rPr lang="es-CO" b="1"/>
              <a:t>Peor caso</a:t>
            </a:r>
            <a:r>
              <a:rPr lang="es-CO"/>
              <a:t>. Indica el tiempo peor que se puede tener. Este análisis es perfectamente adecuado para algoritmos cuyo tiempo de respuesta sea crítico, por ejemplo, para el caso del programa de control de una central nuclear. Es el que se emplea en este libro.</a:t>
            </a:r>
          </a:p>
          <a:p>
            <a:pPr algn="just"/>
            <a:r>
              <a:rPr lang="es-CO" b="1"/>
              <a:t>Mejor caso</a:t>
            </a:r>
            <a:r>
              <a:rPr lang="es-CO"/>
              <a:t>. Indica el tiempo mejor que podemos tener. </a:t>
            </a:r>
          </a:p>
          <a:p>
            <a:pPr algn="just"/>
            <a:r>
              <a:rPr lang="es-CO" b="1"/>
              <a:t>Caso medio</a:t>
            </a:r>
            <a:r>
              <a:rPr lang="es-CO"/>
              <a:t>. Se puede computar T(n) como el tiempo medio de ejecución del programa sobre todas las posibles ejecuciones de entradas de tamaño n. El tiempo de ejecución medio es a veces una medida más realista de lo que el rendimiento será en la práctica, pero es, normalmente, mucho más difícil de calcular que el tiempo de ejecución en el caso peor.</a:t>
            </a:r>
          </a:p>
        </p:txBody>
      </p:sp>
    </p:spTree>
    <p:extLst>
      <p:ext uri="{BB962C8B-B14F-4D97-AF65-F5344CB8AC3E}">
        <p14:creationId xmlns:p14="http://schemas.microsoft.com/office/powerpoint/2010/main" val="300639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0"/>
            <a:ext cx="8229600" cy="980728"/>
          </a:xfrm>
        </p:spPr>
        <p:txBody>
          <a:bodyPr>
            <a:normAutofit fontScale="90000"/>
          </a:bodyPr>
          <a:lstStyle/>
          <a:p>
            <a:r>
              <a:rPr lang="es-CO">
                <a:solidFill>
                  <a:schemeClr val="bg1"/>
                </a:solidFill>
              </a:rPr>
              <a:t>NOTACIÓN O-GRANDE</a:t>
            </a:r>
            <a:br>
              <a:rPr lang="es-CO">
                <a:solidFill>
                  <a:schemeClr val="bg1"/>
                </a:solidFill>
              </a:rPr>
            </a:br>
            <a:r>
              <a:rPr lang="es-CO">
                <a:solidFill>
                  <a:schemeClr val="bg1"/>
                </a:solidFill>
              </a:rPr>
              <a:t>Complejidad </a:t>
            </a:r>
            <a:r>
              <a:rPr lang="es-CO" err="1">
                <a:solidFill>
                  <a:schemeClr val="bg1"/>
                </a:solidFill>
              </a:rPr>
              <a:t>Asintonica</a:t>
            </a:r>
            <a:endParaRPr lang="es-CO">
              <a:solidFill>
                <a:schemeClr val="bg1"/>
              </a:solidFill>
            </a:endParaRPr>
          </a:p>
        </p:txBody>
      </p:sp>
      <p:sp>
        <p:nvSpPr>
          <p:cNvPr id="3" name="2 Marcador de contenido"/>
          <p:cNvSpPr>
            <a:spLocks noGrp="1"/>
          </p:cNvSpPr>
          <p:nvPr>
            <p:ph idx="1"/>
          </p:nvPr>
        </p:nvSpPr>
        <p:spPr/>
        <p:txBody>
          <a:bodyPr>
            <a:normAutofit lnSpcReduction="10000"/>
          </a:bodyPr>
          <a:lstStyle/>
          <a:p>
            <a:pPr algn="just"/>
            <a:r>
              <a:rPr lang="es-CO"/>
              <a:t>La notación O indica la cota superior del tiempo de ejecución de un algoritmo o programa.</a:t>
            </a:r>
          </a:p>
          <a:p>
            <a:pPr algn="just"/>
            <a:r>
              <a:rPr lang="es-CO"/>
              <a:t>Así, en lugar de decir que un algoritmo emplea un tiempo de 4n-1 en procesar un </a:t>
            </a:r>
            <a:r>
              <a:rPr lang="es-CO" err="1"/>
              <a:t>array</a:t>
            </a:r>
            <a:r>
              <a:rPr lang="es-CO"/>
              <a:t> de longitud n, se dirá que emplea un tiempo O(n) que se lee “O grande de n”, o bien “O de n” y que informalmente significa “algunos tiempos constantes n”.</a:t>
            </a:r>
          </a:p>
        </p:txBody>
      </p:sp>
    </p:spTree>
    <p:extLst>
      <p:ext uri="{BB962C8B-B14F-4D97-AF65-F5344CB8AC3E}">
        <p14:creationId xmlns:p14="http://schemas.microsoft.com/office/powerpoint/2010/main" val="415101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vert="horz" lIns="91440" tIns="45720" rIns="91440" bIns="45720" rtlCol="0" anchor="t">
            <a:normAutofit/>
          </a:bodyPr>
          <a:lstStyle/>
          <a:p>
            <a:r>
              <a:rPr lang="es-CO"/>
              <a:t>Con la notacion O se expresa una </a:t>
            </a:r>
            <a:r>
              <a:rPr lang="es-CO" err="1"/>
              <a:t>aproximacion</a:t>
            </a:r>
            <a:r>
              <a:rPr lang="es-CO"/>
              <a:t> de la </a:t>
            </a:r>
            <a:r>
              <a:rPr lang="es-CO" err="1"/>
              <a:t>relacion</a:t>
            </a:r>
            <a:r>
              <a:rPr lang="es-CO"/>
              <a:t> entre el tamaño de un problema y la cantidad de proceso necesario para hacerlo. Por ejemplo si:</a:t>
            </a:r>
          </a:p>
          <a:p>
            <a:r>
              <a:rPr lang="es-CO"/>
              <a:t>f(n) = n2 + 3n + 3 entonces f(n)  es O(n2)</a:t>
            </a:r>
            <a:endParaRPr lang="es-CO">
              <a:ea typeface="Calibri"/>
              <a:cs typeface="Calibri"/>
            </a:endParaRPr>
          </a:p>
        </p:txBody>
      </p:sp>
    </p:spTree>
    <p:extLst>
      <p:ext uri="{BB962C8B-B14F-4D97-AF65-F5344CB8AC3E}">
        <p14:creationId xmlns:p14="http://schemas.microsoft.com/office/powerpoint/2010/main" val="366386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5656" y="-171400"/>
            <a:ext cx="6260295" cy="1143000"/>
          </a:xfrm>
        </p:spPr>
        <p:txBody>
          <a:bodyPr>
            <a:normAutofit/>
          </a:bodyPr>
          <a:lstStyle/>
          <a:p>
            <a:r>
              <a:rPr lang="es-CO" sz="3200" b="1">
                <a:solidFill>
                  <a:schemeClr val="bg1"/>
                </a:solidFill>
              </a:rPr>
              <a:t>Propiedades de los algoritmos</a:t>
            </a:r>
            <a:endParaRPr lang="es-CO" sz="3200">
              <a:solidFill>
                <a:schemeClr val="bg1"/>
              </a:solidFill>
            </a:endParaRPr>
          </a:p>
        </p:txBody>
      </p:sp>
      <p:sp>
        <p:nvSpPr>
          <p:cNvPr id="3" name="2 Marcador de contenido"/>
          <p:cNvSpPr>
            <a:spLocks noGrp="1"/>
          </p:cNvSpPr>
          <p:nvPr>
            <p:ph idx="1"/>
          </p:nvPr>
        </p:nvSpPr>
        <p:spPr>
          <a:xfrm>
            <a:off x="179512" y="1412776"/>
            <a:ext cx="8640960" cy="5256584"/>
          </a:xfrm>
        </p:spPr>
        <p:txBody>
          <a:bodyPr>
            <a:normAutofit/>
          </a:bodyPr>
          <a:lstStyle/>
          <a:p>
            <a:pPr marL="514350" indent="-514350" algn="just">
              <a:buFont typeface="+mj-lt"/>
              <a:buAutoNum type="arabicPeriod"/>
            </a:pPr>
            <a:r>
              <a:rPr lang="es-CO" i="1"/>
              <a:t>Especificación precisa de la entrada</a:t>
            </a:r>
            <a:r>
              <a:rPr lang="es-CO"/>
              <a:t>. </a:t>
            </a:r>
          </a:p>
          <a:p>
            <a:pPr marL="514350" indent="-514350" algn="just">
              <a:buFont typeface="+mj-lt"/>
              <a:buAutoNum type="arabicPeriod"/>
            </a:pPr>
            <a:r>
              <a:rPr lang="es-CO" i="1"/>
              <a:t>Especificación precisa de cada instrucción.</a:t>
            </a:r>
          </a:p>
          <a:p>
            <a:pPr marL="514350" indent="-514350" algn="just">
              <a:buFont typeface="+mj-lt"/>
              <a:buAutoNum type="arabicPeriod"/>
            </a:pPr>
            <a:r>
              <a:rPr lang="es-CO" i="1"/>
              <a:t>Exactitud, Corrección.</a:t>
            </a:r>
          </a:p>
          <a:p>
            <a:pPr marL="514350" indent="-514350" algn="just">
              <a:buFont typeface="+mj-lt"/>
              <a:buAutoNum type="arabicPeriod"/>
            </a:pPr>
            <a:r>
              <a:rPr lang="es-CO" i="1"/>
              <a:t>Etapas bien definidas y concretas.</a:t>
            </a:r>
          </a:p>
          <a:p>
            <a:pPr marL="514350" indent="-514350" algn="just">
              <a:buFont typeface="+mj-lt"/>
              <a:buAutoNum type="arabicPeriod"/>
            </a:pPr>
            <a:r>
              <a:rPr lang="es-CO" i="1"/>
              <a:t>Número finito de pasos.</a:t>
            </a:r>
          </a:p>
          <a:p>
            <a:pPr marL="514350" indent="-514350" algn="just">
              <a:buFont typeface="+mj-lt"/>
              <a:buAutoNum type="arabicPeriod"/>
            </a:pPr>
            <a:r>
              <a:rPr lang="es-CO" i="1"/>
              <a:t>Un algoritmo debe terminar.</a:t>
            </a:r>
          </a:p>
          <a:p>
            <a:pPr marL="514350" indent="-514350" algn="just">
              <a:buFont typeface="+mj-lt"/>
              <a:buAutoNum type="arabicPeriod"/>
            </a:pPr>
            <a:r>
              <a:rPr lang="es-CO" i="1"/>
              <a:t>Descripción del resultado o efecto.</a:t>
            </a:r>
          </a:p>
          <a:p>
            <a:pPr marL="514350" indent="-514350" algn="just">
              <a:buFont typeface="+mj-lt"/>
              <a:buAutoNum type="arabicPeriod"/>
            </a:pPr>
            <a:endParaRPr lang="es-CO"/>
          </a:p>
        </p:txBody>
      </p:sp>
      <p:sp>
        <p:nvSpPr>
          <p:cNvPr id="4" name="3 CuadroTexto"/>
          <p:cNvSpPr txBox="1"/>
          <p:nvPr/>
        </p:nvSpPr>
        <p:spPr>
          <a:xfrm>
            <a:off x="7524328" y="6453336"/>
            <a:ext cx="1224136" cy="276999"/>
          </a:xfrm>
          <a:prstGeom prst="rect">
            <a:avLst/>
          </a:prstGeom>
          <a:noFill/>
        </p:spPr>
        <p:txBody>
          <a:bodyPr wrap="square" rtlCol="0">
            <a:spAutoFit/>
          </a:bodyPr>
          <a:lstStyle/>
          <a:p>
            <a:r>
              <a:rPr lang="es-CO" sz="1200" i="1"/>
              <a:t>Punteros1.cpp</a:t>
            </a:r>
          </a:p>
        </p:txBody>
      </p:sp>
    </p:spTree>
    <p:extLst>
      <p:ext uri="{BB962C8B-B14F-4D97-AF65-F5344CB8AC3E}">
        <p14:creationId xmlns:p14="http://schemas.microsoft.com/office/powerpoint/2010/main" val="65773232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a:solidFill>
                  <a:schemeClr val="bg1"/>
                </a:solidFill>
              </a:rPr>
              <a:t>Descripción de tiempos de ejecución con la notación O</a:t>
            </a:r>
            <a:br>
              <a:rPr lang="es-CO">
                <a:solidFill>
                  <a:schemeClr val="bg1"/>
                </a:solidFill>
              </a:rPr>
            </a:br>
            <a:endParaRPr lang="es-CO">
              <a:solidFill>
                <a:schemeClr val="bg1"/>
              </a:solidFill>
            </a:endParaRPr>
          </a:p>
        </p:txBody>
      </p:sp>
      <p:sp>
        <p:nvSpPr>
          <p:cNvPr id="3" name="2 Marcador de contenido"/>
          <p:cNvSpPr>
            <a:spLocks noGrp="1"/>
          </p:cNvSpPr>
          <p:nvPr>
            <p:ph idx="1"/>
          </p:nvPr>
        </p:nvSpPr>
        <p:spPr/>
        <p:txBody>
          <a:bodyPr>
            <a:normAutofit/>
          </a:bodyPr>
          <a:lstStyle/>
          <a:p>
            <a:r>
              <a:rPr lang="es-CO"/>
              <a:t>Sea T(n) el tiempo de ejecución de un programa, medido como una función de la entrada de</a:t>
            </a:r>
          </a:p>
          <a:p>
            <a:r>
              <a:rPr lang="es-CO"/>
              <a:t>tamaño n. Se dice que “T(n) es O(g(n))” si g(n) acota superiormente a T(n). De modo más</a:t>
            </a:r>
          </a:p>
          <a:p>
            <a:r>
              <a:rPr lang="es-CO"/>
              <a:t>riguroso, T(n) es O(g(n)) si existe un entero no y una constante c &gt; 0 tal que para todos los</a:t>
            </a:r>
          </a:p>
          <a:p>
            <a:r>
              <a:rPr lang="es-CO"/>
              <a:t>enteros n &gt;= no se tiene que T(n) &lt;= cg(n).</a:t>
            </a:r>
          </a:p>
        </p:txBody>
      </p:sp>
    </p:spTree>
    <p:extLst>
      <p:ext uri="{BB962C8B-B14F-4D97-AF65-F5344CB8AC3E}">
        <p14:creationId xmlns:p14="http://schemas.microsoft.com/office/powerpoint/2010/main" val="1809565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normAutofit fontScale="92500"/>
          </a:bodyPr>
          <a:lstStyle/>
          <a:p>
            <a:r>
              <a:rPr lang="es-CO"/>
              <a:t>Ejemplo: dad la </a:t>
            </a:r>
            <a:r>
              <a:rPr lang="es-CO" err="1"/>
              <a:t>funcion</a:t>
            </a:r>
            <a:r>
              <a:rPr lang="es-CO"/>
              <a:t> f(n)=n3+3n+1 encontrar su O grande</a:t>
            </a:r>
          </a:p>
          <a:p>
            <a:r>
              <a:rPr lang="es-CO"/>
              <a:t>Para valores de n &gt;= 1 se puede demostrar que:</a:t>
            </a:r>
          </a:p>
          <a:p>
            <a:r>
              <a:rPr lang="pt-BR"/>
              <a:t>f(n) = n3 + 3n + 1 &lt;= n3 + 3n3 + 1n3 = 5 n3</a:t>
            </a:r>
          </a:p>
          <a:p>
            <a:r>
              <a:rPr lang="es-CO"/>
              <a:t>Escogiendo la constante c = 5 y n0 = 1 se satisface la desigualdad f(n) = 5 n3.</a:t>
            </a:r>
          </a:p>
          <a:p>
            <a:r>
              <a:rPr lang="es-CO"/>
              <a:t>Entonces se puede asegurar que:</a:t>
            </a:r>
          </a:p>
          <a:p>
            <a:r>
              <a:rPr lang="es-CO"/>
              <a:t>f(n) = O(n3)</a:t>
            </a:r>
          </a:p>
        </p:txBody>
      </p:sp>
    </p:spTree>
    <p:extLst>
      <p:ext uri="{BB962C8B-B14F-4D97-AF65-F5344CB8AC3E}">
        <p14:creationId xmlns:p14="http://schemas.microsoft.com/office/powerpoint/2010/main" val="195208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CO" b="1">
                <a:solidFill>
                  <a:schemeClr val="bg1"/>
                </a:solidFill>
              </a:rPr>
              <a:t>Determinar la notación </a:t>
            </a:r>
            <a:r>
              <a:rPr lang="es-CO" b="1" i="1">
                <a:solidFill>
                  <a:schemeClr val="bg1"/>
                </a:solidFill>
              </a:rPr>
              <a:t>O</a:t>
            </a:r>
            <a:endParaRPr lang="es-CO">
              <a:solidFill>
                <a:schemeClr val="bg1"/>
              </a:solidFill>
            </a:endParaRPr>
          </a:p>
        </p:txBody>
      </p:sp>
      <p:sp>
        <p:nvSpPr>
          <p:cNvPr id="3" name="2 Marcador de contenido"/>
          <p:cNvSpPr>
            <a:spLocks noGrp="1"/>
          </p:cNvSpPr>
          <p:nvPr>
            <p:ph idx="1"/>
          </p:nvPr>
        </p:nvSpPr>
        <p:spPr/>
        <p:txBody>
          <a:bodyPr/>
          <a:lstStyle/>
          <a:p>
            <a:r>
              <a:rPr lang="es-CO"/>
              <a:t>La notación O grande se puede obtener a partir de f(n) utilizando los siguientes pasos:</a:t>
            </a:r>
          </a:p>
          <a:p>
            <a:r>
              <a:rPr lang="es-CO"/>
              <a:t>En cada término, establecer el coeficiente del término en 1.</a:t>
            </a:r>
          </a:p>
          <a:p>
            <a:r>
              <a:rPr lang="es-CO"/>
              <a:t>Mantener el término mayor de la función y descartar los restantes. Los términos se</a:t>
            </a:r>
          </a:p>
          <a:p>
            <a:r>
              <a:rPr lang="es-CO"/>
              <a:t>ordenan de menor a mayor:</a:t>
            </a:r>
          </a:p>
          <a:p>
            <a:r>
              <a:rPr lang="es-CO"/>
              <a:t>Log2n      n        nlog2n   n2   n3 ... </a:t>
            </a:r>
            <a:r>
              <a:rPr lang="es-CO" err="1"/>
              <a:t>nk</a:t>
            </a:r>
            <a:r>
              <a:rPr lang="es-CO"/>
              <a:t> 2n n!</a:t>
            </a:r>
          </a:p>
        </p:txBody>
      </p:sp>
    </p:spTree>
    <p:extLst>
      <p:ext uri="{BB962C8B-B14F-4D97-AF65-F5344CB8AC3E}">
        <p14:creationId xmlns:p14="http://schemas.microsoft.com/office/powerpoint/2010/main" val="388167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r>
              <a:rPr lang="es-CO"/>
              <a:t>Calcular la notación O grande para:</a:t>
            </a:r>
          </a:p>
          <a:p>
            <a:endParaRPr lang="es-CO"/>
          </a:p>
          <a:p>
            <a:endParaRPr lang="es-CO"/>
          </a:p>
          <a:p>
            <a:endParaRPr lang="es-CO"/>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2431839"/>
            <a:ext cx="7983041" cy="84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68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033"/>
            <a:ext cx="8229600" cy="1143000"/>
          </a:xfrm>
        </p:spPr>
        <p:txBody>
          <a:bodyPr/>
          <a:lstStyle/>
          <a:p>
            <a:r>
              <a:rPr lang="es-CO" b="1">
                <a:solidFill>
                  <a:schemeClr val="bg1"/>
                </a:solidFill>
              </a:rPr>
              <a:t>Propiedades de la notación O</a:t>
            </a:r>
            <a:endParaRPr lang="es-CO">
              <a:solidFill>
                <a:schemeClr val="bg1"/>
              </a:solidFill>
            </a:endParaRPr>
          </a:p>
        </p:txBody>
      </p:sp>
      <p:sp>
        <p:nvSpPr>
          <p:cNvPr id="3" name="2 Marcador de contenido"/>
          <p:cNvSpPr>
            <a:spLocks noGrp="1"/>
          </p:cNvSpPr>
          <p:nvPr>
            <p:ph idx="1"/>
          </p:nvPr>
        </p:nvSpPr>
        <p:spPr/>
        <p:txBody>
          <a:bodyPr>
            <a:normAutofit fontScale="85000" lnSpcReduction="20000"/>
          </a:bodyPr>
          <a:lstStyle/>
          <a:p>
            <a:pPr marL="514350" indent="-514350">
              <a:buFont typeface="+mj-lt"/>
              <a:buAutoNum type="arabicPeriod"/>
            </a:pPr>
            <a:r>
              <a:rPr lang="pt-BR" err="1"/>
              <a:t>Siendo</a:t>
            </a:r>
            <a:r>
              <a:rPr lang="pt-BR"/>
              <a:t> </a:t>
            </a:r>
            <a:r>
              <a:rPr lang="pt-BR" i="1"/>
              <a:t>c </a:t>
            </a:r>
            <a:r>
              <a:rPr lang="pt-BR"/>
              <a:t>una constante, </a:t>
            </a:r>
            <a:r>
              <a:rPr lang="pt-BR" i="1"/>
              <a:t>c*O(f(n)) = O(f(n))</a:t>
            </a:r>
          </a:p>
          <a:p>
            <a:pPr marL="0" indent="0">
              <a:buNone/>
            </a:pPr>
            <a:r>
              <a:rPr lang="pt-BR"/>
              <a:t>Por </a:t>
            </a:r>
            <a:r>
              <a:rPr lang="es-CO"/>
              <a:t>ejemplo</a:t>
            </a:r>
            <a:r>
              <a:rPr lang="pt-BR"/>
              <a:t> si f(n) = 3n4 , </a:t>
            </a:r>
            <a:r>
              <a:rPr lang="pt-BR" err="1"/>
              <a:t>entonces</a:t>
            </a:r>
            <a:r>
              <a:rPr lang="pt-BR"/>
              <a:t> f(n) = 3*O(n4) = O(n4)</a:t>
            </a:r>
          </a:p>
          <a:p>
            <a:pPr marL="0" indent="0">
              <a:buNone/>
            </a:pPr>
            <a:endParaRPr lang="pt-BR"/>
          </a:p>
          <a:p>
            <a:pPr marL="0" indent="0">
              <a:buNone/>
            </a:pPr>
            <a:r>
              <a:rPr lang="pt-BR"/>
              <a:t>2.  </a:t>
            </a:r>
            <a:r>
              <a:rPr lang="pt-BR" i="1"/>
              <a:t>O(f(n)) + O(g(n)) = O(f(n)+g(n))</a:t>
            </a:r>
            <a:r>
              <a:rPr lang="pt-BR"/>
              <a:t>.</a:t>
            </a:r>
          </a:p>
          <a:p>
            <a:pPr marL="0" indent="0">
              <a:buNone/>
            </a:pPr>
            <a:r>
              <a:rPr lang="es-CO"/>
              <a:t>Por ejemplo, si f(n) = 2en y g(n) = 2n3:</a:t>
            </a:r>
          </a:p>
          <a:p>
            <a:pPr marL="0" indent="0">
              <a:buNone/>
            </a:pPr>
            <a:r>
              <a:rPr lang="pt-BR"/>
              <a:t>O(f(n)) + O(g(n)) = O(f(n)+g(n)) = O(2en + 2 n3) = O(</a:t>
            </a:r>
            <a:r>
              <a:rPr lang="pt-BR" err="1"/>
              <a:t>en</a:t>
            </a:r>
            <a:r>
              <a:rPr lang="pt-BR"/>
              <a:t>)</a:t>
            </a:r>
          </a:p>
          <a:p>
            <a:pPr marL="0" indent="0">
              <a:buNone/>
            </a:pPr>
            <a:endParaRPr lang="pt-BR"/>
          </a:p>
          <a:p>
            <a:pPr marL="0" indent="0">
              <a:buNone/>
            </a:pPr>
            <a:r>
              <a:rPr lang="pt-BR"/>
              <a:t>3. </a:t>
            </a:r>
            <a:r>
              <a:rPr lang="pt-BR" i="1" err="1"/>
              <a:t>Maximo</a:t>
            </a:r>
            <a:r>
              <a:rPr lang="pt-BR" i="1"/>
              <a:t>(O(f(n)),O(g(n))) = O(</a:t>
            </a:r>
            <a:r>
              <a:rPr lang="pt-BR" i="1" err="1"/>
              <a:t>Maximo</a:t>
            </a:r>
            <a:r>
              <a:rPr lang="pt-BR" i="1"/>
              <a:t>(f(n),g(n))</a:t>
            </a:r>
            <a:r>
              <a:rPr lang="pt-BR"/>
              <a:t>.</a:t>
            </a:r>
          </a:p>
          <a:p>
            <a:pPr marL="0" indent="0">
              <a:buNone/>
            </a:pPr>
            <a:r>
              <a:rPr lang="es-CO"/>
              <a:t>Por ejemplo,</a:t>
            </a:r>
          </a:p>
          <a:p>
            <a:pPr marL="0" indent="0">
              <a:buNone/>
            </a:pPr>
            <a:r>
              <a:rPr lang="pt-BR" err="1"/>
              <a:t>Maximo</a:t>
            </a:r>
            <a:r>
              <a:rPr lang="pt-BR"/>
              <a:t>(O(log(n)),O(n)) = O(</a:t>
            </a:r>
            <a:r>
              <a:rPr lang="pt-BR" err="1"/>
              <a:t>Maximo</a:t>
            </a:r>
            <a:r>
              <a:rPr lang="pt-BR"/>
              <a:t>(log(n),n)) = O(n).</a:t>
            </a:r>
            <a:endParaRPr lang="es-CO"/>
          </a:p>
        </p:txBody>
      </p:sp>
    </p:spTree>
    <p:extLst>
      <p:ext uri="{BB962C8B-B14F-4D97-AF65-F5344CB8AC3E}">
        <p14:creationId xmlns:p14="http://schemas.microsoft.com/office/powerpoint/2010/main" val="253739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pPr marL="0" indent="0">
              <a:buNone/>
            </a:pPr>
            <a:r>
              <a:rPr lang="pt-BR"/>
              <a:t>4. O(f(n)) * O(g(n)) = O(f(n)*g(n)).</a:t>
            </a:r>
          </a:p>
          <a:p>
            <a:pPr marL="0" indent="0">
              <a:buNone/>
            </a:pPr>
            <a:r>
              <a:rPr lang="pt-BR"/>
              <a:t>Por </a:t>
            </a:r>
            <a:r>
              <a:rPr lang="pt-BR" err="1"/>
              <a:t>ejemplo</a:t>
            </a:r>
            <a:r>
              <a:rPr lang="pt-BR"/>
              <a:t>, si f(n) = 2n3 y g(n) = n:</a:t>
            </a:r>
          </a:p>
          <a:p>
            <a:pPr marL="0" indent="0">
              <a:buNone/>
            </a:pPr>
            <a:r>
              <a:rPr lang="pt-BR"/>
              <a:t>O(f(n))* O(g(x)) = O(f(x)*g(x)) = O(2n3 * n) = O(n4)</a:t>
            </a:r>
          </a:p>
          <a:p>
            <a:pPr marL="0" indent="0">
              <a:buNone/>
            </a:pPr>
            <a:endParaRPr lang="pt-BR"/>
          </a:p>
          <a:p>
            <a:pPr marL="0" indent="0">
              <a:buNone/>
            </a:pPr>
            <a:r>
              <a:rPr lang="pt-BR"/>
              <a:t>5. O(</a:t>
            </a:r>
            <a:r>
              <a:rPr lang="pt-BR" err="1"/>
              <a:t>loga</a:t>
            </a:r>
            <a:r>
              <a:rPr lang="pt-BR"/>
              <a:t>(n)) = O(</a:t>
            </a:r>
            <a:r>
              <a:rPr lang="pt-BR" err="1"/>
              <a:t>logb</a:t>
            </a:r>
            <a:r>
              <a:rPr lang="pt-BR"/>
              <a:t>(n)) para </a:t>
            </a:r>
            <a:r>
              <a:rPr lang="pt-BR" err="1"/>
              <a:t>a,b</a:t>
            </a:r>
            <a:r>
              <a:rPr lang="pt-BR"/>
              <a:t> &gt; 1</a:t>
            </a:r>
            <a:endParaRPr lang="es-CO"/>
          </a:p>
        </p:txBody>
      </p:sp>
    </p:spTree>
    <p:extLst>
      <p:ext uri="{BB962C8B-B14F-4D97-AF65-F5344CB8AC3E}">
        <p14:creationId xmlns:p14="http://schemas.microsoft.com/office/powerpoint/2010/main" val="4146590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normAutofit/>
          </a:bodyPr>
          <a:lstStyle/>
          <a:p>
            <a:pPr marL="0" indent="0" algn="just">
              <a:buNone/>
            </a:pPr>
            <a:r>
              <a:rPr lang="pt-BR" err="1"/>
              <a:t>Las</a:t>
            </a:r>
            <a:r>
              <a:rPr lang="pt-BR"/>
              <a:t> funciones logarítmicas </a:t>
            </a:r>
            <a:r>
              <a:rPr lang="pt-BR" err="1"/>
              <a:t>son</a:t>
            </a:r>
            <a:r>
              <a:rPr lang="pt-BR"/>
              <a:t> de </a:t>
            </a:r>
            <a:r>
              <a:rPr lang="pt-BR" err="1"/>
              <a:t>orden</a:t>
            </a:r>
            <a:r>
              <a:rPr lang="pt-BR"/>
              <a:t> logarítmico, </a:t>
            </a:r>
            <a:r>
              <a:rPr lang="pt-BR" err="1"/>
              <a:t>independientemente</a:t>
            </a:r>
            <a:r>
              <a:rPr lang="pt-BR"/>
              <a:t> de lá base </a:t>
            </a:r>
            <a:r>
              <a:rPr lang="pt-BR" err="1"/>
              <a:t>del</a:t>
            </a:r>
            <a:r>
              <a:rPr lang="pt-BR"/>
              <a:t> logaritmo.</a:t>
            </a:r>
          </a:p>
          <a:p>
            <a:pPr marL="0" indent="0" algn="just">
              <a:buNone/>
            </a:pPr>
            <a:endParaRPr lang="pt-B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7650605" cy="302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9956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 y="2276872"/>
            <a:ext cx="9150598" cy="2781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305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pic>
        <p:nvPicPr>
          <p:cNvPr id="4" name="Marcador de contenido 3"/>
          <p:cNvPicPr>
            <a:picLocks noGrp="1" noChangeAspect="1"/>
          </p:cNvPicPr>
          <p:nvPr>
            <p:ph idx="1"/>
          </p:nvPr>
        </p:nvPicPr>
        <p:blipFill>
          <a:blip r:embed="rId2"/>
          <a:stretch>
            <a:fillRect/>
          </a:stretch>
        </p:blipFill>
        <p:spPr>
          <a:xfrm>
            <a:off x="1331640" y="2348880"/>
            <a:ext cx="5984121" cy="2224357"/>
          </a:xfrm>
          <a:prstGeom prst="rect">
            <a:avLst/>
          </a:prstGeom>
        </p:spPr>
      </p:pic>
    </p:spTree>
    <p:extLst>
      <p:ext uri="{BB962C8B-B14F-4D97-AF65-F5344CB8AC3E}">
        <p14:creationId xmlns:p14="http://schemas.microsoft.com/office/powerpoint/2010/main" val="177875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a:blip r:embed="rId2"/>
          <a:stretch>
            <a:fillRect/>
          </a:stretch>
        </p:blipFill>
        <p:spPr>
          <a:xfrm>
            <a:off x="472997" y="2132856"/>
            <a:ext cx="7333927" cy="3240360"/>
          </a:xfrm>
          <a:prstGeom prst="rect">
            <a:avLst/>
          </a:prstGeom>
        </p:spPr>
      </p:pic>
    </p:spTree>
    <p:extLst>
      <p:ext uri="{BB962C8B-B14F-4D97-AF65-F5344CB8AC3E}">
        <p14:creationId xmlns:p14="http://schemas.microsoft.com/office/powerpoint/2010/main" val="241817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Marcador de contenido"/>
          <p:cNvSpPr>
            <a:spLocks noGrp="1"/>
          </p:cNvSpPr>
          <p:nvPr>
            <p:ph idx="1"/>
          </p:nvPr>
        </p:nvSpPr>
        <p:spPr/>
        <p:txBody>
          <a:bodyPr/>
          <a:lstStyle/>
          <a:p>
            <a:pPr algn="just"/>
            <a:r>
              <a:rPr lang="es-CO"/>
              <a:t>El diseño de un algoritmo para ser implementado por un programa de computadora debe tener dos características principales:</a:t>
            </a:r>
          </a:p>
          <a:p>
            <a:pPr marL="0" indent="0">
              <a:buNone/>
            </a:pPr>
            <a:r>
              <a:rPr lang="es-CO"/>
              <a:t>1. Que sea fácil de entender, codificar y depurar.</a:t>
            </a:r>
          </a:p>
          <a:p>
            <a:pPr marL="0" indent="0">
              <a:buNone/>
            </a:pPr>
            <a:r>
              <a:rPr lang="es-CO"/>
              <a:t>2. Que consiga la mayor eficiencia a los recursos de la computadora.</a:t>
            </a:r>
          </a:p>
        </p:txBody>
      </p:sp>
      <p:sp>
        <p:nvSpPr>
          <p:cNvPr id="25" name="1 Título"/>
          <p:cNvSpPr>
            <a:spLocks noGrp="1"/>
          </p:cNvSpPr>
          <p:nvPr>
            <p:ph type="title"/>
          </p:nvPr>
        </p:nvSpPr>
        <p:spPr>
          <a:xfrm>
            <a:off x="467544" y="0"/>
            <a:ext cx="8229600" cy="1143000"/>
          </a:xfrm>
        </p:spPr>
        <p:txBody>
          <a:bodyPr/>
          <a:lstStyle/>
          <a:p>
            <a:r>
              <a:rPr lang="es-CO">
                <a:solidFill>
                  <a:schemeClr val="bg1"/>
                </a:solidFill>
              </a:rPr>
              <a:t>EFICIENCIA Y EXACTITUD</a:t>
            </a:r>
          </a:p>
        </p:txBody>
      </p:sp>
    </p:spTree>
    <p:extLst>
      <p:ext uri="{BB962C8B-B14F-4D97-AF65-F5344CB8AC3E}">
        <p14:creationId xmlns:p14="http://schemas.microsoft.com/office/powerpoint/2010/main" val="358373002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a:blip r:embed="rId2"/>
          <a:stretch>
            <a:fillRect/>
          </a:stretch>
        </p:blipFill>
        <p:spPr>
          <a:xfrm>
            <a:off x="1475656" y="1600200"/>
            <a:ext cx="6847865" cy="4967965"/>
          </a:xfrm>
          <a:prstGeom prst="rect">
            <a:avLst/>
          </a:prstGeom>
        </p:spPr>
      </p:pic>
    </p:spTree>
    <p:extLst>
      <p:ext uri="{BB962C8B-B14F-4D97-AF65-F5344CB8AC3E}">
        <p14:creationId xmlns:p14="http://schemas.microsoft.com/office/powerpoint/2010/main" val="1858266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a:blip r:embed="rId2"/>
          <a:stretch>
            <a:fillRect/>
          </a:stretch>
        </p:blipFill>
        <p:spPr>
          <a:xfrm>
            <a:off x="1786930" y="1718087"/>
            <a:ext cx="5916481" cy="1572776"/>
          </a:xfrm>
          <a:prstGeom prst="rect">
            <a:avLst/>
          </a:prstGeom>
        </p:spPr>
      </p:pic>
      <p:pic>
        <p:nvPicPr>
          <p:cNvPr id="5" name="Imagen 4"/>
          <p:cNvPicPr>
            <a:picLocks noChangeAspect="1"/>
          </p:cNvPicPr>
          <p:nvPr/>
        </p:nvPicPr>
        <p:blipFill>
          <a:blip r:embed="rId3"/>
          <a:stretch>
            <a:fillRect/>
          </a:stretch>
        </p:blipFill>
        <p:spPr>
          <a:xfrm>
            <a:off x="1619672" y="2708920"/>
            <a:ext cx="3679569" cy="3212976"/>
          </a:xfrm>
          <a:prstGeom prst="rect">
            <a:avLst/>
          </a:prstGeom>
        </p:spPr>
      </p:pic>
    </p:spTree>
    <p:extLst>
      <p:ext uri="{BB962C8B-B14F-4D97-AF65-F5344CB8AC3E}">
        <p14:creationId xmlns:p14="http://schemas.microsoft.com/office/powerpoint/2010/main" val="106845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71400"/>
            <a:ext cx="8229600" cy="1143000"/>
          </a:xfrm>
        </p:spPr>
        <p:txBody>
          <a:bodyPr/>
          <a:lstStyle/>
          <a:p>
            <a:r>
              <a:rPr lang="es-CO">
                <a:solidFill>
                  <a:schemeClr val="bg1"/>
                </a:solidFill>
              </a:rPr>
              <a:t>Eficiencia de un algoritmo</a:t>
            </a:r>
          </a:p>
        </p:txBody>
      </p:sp>
      <p:sp>
        <p:nvSpPr>
          <p:cNvPr id="7" name="6 Marcador de contenido"/>
          <p:cNvSpPr>
            <a:spLocks noGrp="1"/>
          </p:cNvSpPr>
          <p:nvPr>
            <p:ph idx="1"/>
          </p:nvPr>
        </p:nvSpPr>
        <p:spPr>
          <a:xfrm>
            <a:off x="323528" y="1412776"/>
            <a:ext cx="8363272" cy="4824536"/>
          </a:xfrm>
        </p:spPr>
        <p:txBody>
          <a:bodyPr anchor="t">
            <a:normAutofit/>
          </a:bodyPr>
          <a:lstStyle/>
          <a:p>
            <a:pPr algn="just"/>
            <a:r>
              <a:rPr lang="es-CO"/>
              <a:t>Raramente existe un único algoritmo para resolver un problema determinado. </a:t>
            </a:r>
          </a:p>
          <a:p>
            <a:pPr algn="just"/>
            <a:r>
              <a:rPr lang="es-CO"/>
              <a:t>Cuando se comparan dos algoritmos diferentes que resuelven el mismo problema, normalmente, se encontrará que un algoritmo es un orden de magnitud más eficiente que el otro. En este sentido lo importante, es que el programador sea capaz de reconocer y elegir el algoritmo más eficiente.</a:t>
            </a:r>
            <a:endParaRPr lang="es-CO" i="1"/>
          </a:p>
        </p:txBody>
      </p:sp>
    </p:spTree>
    <p:extLst>
      <p:ext uri="{BB962C8B-B14F-4D97-AF65-F5344CB8AC3E}">
        <p14:creationId xmlns:p14="http://schemas.microsoft.com/office/powerpoint/2010/main" val="410379909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71400"/>
            <a:ext cx="8229600" cy="1143000"/>
          </a:xfrm>
        </p:spPr>
        <p:txBody>
          <a:bodyPr/>
          <a:lstStyle/>
          <a:p>
            <a:r>
              <a:rPr lang="es-CO">
                <a:solidFill>
                  <a:schemeClr val="bg1"/>
                </a:solidFill>
              </a:rPr>
              <a:t>¿Entonces, qué es eficiencia? </a:t>
            </a:r>
          </a:p>
        </p:txBody>
      </p:sp>
      <p:sp>
        <p:nvSpPr>
          <p:cNvPr id="3" name="2 Marcador de contenido"/>
          <p:cNvSpPr>
            <a:spLocks noGrp="1"/>
          </p:cNvSpPr>
          <p:nvPr>
            <p:ph idx="1"/>
          </p:nvPr>
        </p:nvSpPr>
        <p:spPr>
          <a:xfrm>
            <a:off x="467544" y="1484784"/>
            <a:ext cx="8291264" cy="4929411"/>
          </a:xfrm>
        </p:spPr>
        <p:txBody>
          <a:bodyPr/>
          <a:lstStyle/>
          <a:p>
            <a:pPr algn="just"/>
            <a:r>
              <a:rPr lang="es-CO"/>
              <a:t>La </a:t>
            </a:r>
            <a:r>
              <a:rPr lang="es-CO" b="1" i="1"/>
              <a:t>eficiencia </a:t>
            </a:r>
            <a:r>
              <a:rPr lang="es-CO"/>
              <a:t>de un algoritmo es la propiedad mediante la cual un algoritmo debe alcanzar la solución al problema en el tiempo más corto posible y/o utilizando la cantidad más pequeña posible de recursos físicos, y que sea compatible con su exactitud o corrección.</a:t>
            </a:r>
            <a:endParaRPr lang="es-CO" i="1"/>
          </a:p>
        </p:txBody>
      </p:sp>
    </p:spTree>
    <p:extLst>
      <p:ext uri="{BB962C8B-B14F-4D97-AF65-F5344CB8AC3E}">
        <p14:creationId xmlns:p14="http://schemas.microsoft.com/office/powerpoint/2010/main" val="253773598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5121"/>
            <a:ext cx="8229600" cy="1143000"/>
          </a:xfrm>
        </p:spPr>
        <p:txBody>
          <a:bodyPr/>
          <a:lstStyle/>
          <a:p>
            <a:r>
              <a:rPr lang="es-CO">
                <a:solidFill>
                  <a:schemeClr val="bg1"/>
                </a:solidFill>
              </a:rPr>
              <a:t>Eficiencia de bucles</a:t>
            </a:r>
          </a:p>
        </p:txBody>
      </p:sp>
      <p:sp>
        <p:nvSpPr>
          <p:cNvPr id="3" name="2 Marcador de contenido"/>
          <p:cNvSpPr>
            <a:spLocks noGrp="1"/>
          </p:cNvSpPr>
          <p:nvPr>
            <p:ph idx="1"/>
          </p:nvPr>
        </p:nvSpPr>
        <p:spPr/>
        <p:txBody>
          <a:bodyPr>
            <a:normAutofit/>
          </a:bodyPr>
          <a:lstStyle/>
          <a:p>
            <a:pPr marL="0" indent="0">
              <a:buNone/>
            </a:pPr>
            <a:r>
              <a:rPr lang="es-CO"/>
              <a:t>En general, el formato de la eficiencia se puede expresar mediante una función:</a:t>
            </a:r>
          </a:p>
          <a:p>
            <a:pPr marL="0" indent="0">
              <a:buNone/>
            </a:pPr>
            <a:endParaRPr lang="es-CO"/>
          </a:p>
          <a:p>
            <a:pPr marL="0" indent="0" algn="ctr">
              <a:buNone/>
            </a:pPr>
            <a:r>
              <a:rPr lang="es-CO" i="1"/>
              <a:t>f (n) =</a:t>
            </a:r>
            <a:r>
              <a:rPr lang="es-CO"/>
              <a:t> </a:t>
            </a:r>
            <a:r>
              <a:rPr lang="es-CO" i="1"/>
              <a:t>eficiencia</a:t>
            </a:r>
          </a:p>
          <a:p>
            <a:pPr marL="0" indent="0" algn="ctr">
              <a:buNone/>
            </a:pPr>
            <a:endParaRPr lang="es-CO" i="1"/>
          </a:p>
          <a:p>
            <a:pPr marL="0" indent="0">
              <a:buNone/>
            </a:pPr>
            <a:r>
              <a:rPr lang="es-CO"/>
              <a:t>Es decir, la eficiencia del algoritmo se examina como una función del número de elementos a ser procesados.</a:t>
            </a:r>
            <a:endParaRPr lang="es-CO" i="1"/>
          </a:p>
        </p:txBody>
      </p:sp>
    </p:spTree>
    <p:extLst>
      <p:ext uri="{BB962C8B-B14F-4D97-AF65-F5344CB8AC3E}">
        <p14:creationId xmlns:p14="http://schemas.microsoft.com/office/powerpoint/2010/main" val="39379281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90872" y="1916833"/>
            <a:ext cx="8229600" cy="2880320"/>
          </a:xfrm>
        </p:spPr>
        <p:txBody>
          <a:bodyPr>
            <a:normAutofit/>
          </a:bodyPr>
          <a:lstStyle/>
          <a:p>
            <a:r>
              <a:rPr lang="es-CO" sz="2400" b="1"/>
              <a:t>EJEMPLO: ¿Cuántas veces se repite el cuerpo del bucle en el siguiente código? </a:t>
            </a:r>
            <a:endParaRPr lang="es-CO" sz="2400"/>
          </a:p>
          <a:p>
            <a:pPr marL="0" indent="0">
              <a:buNone/>
            </a:pPr>
            <a:r>
              <a:rPr lang="es-CO" sz="2000"/>
              <a:t>1. i = 1</a:t>
            </a:r>
          </a:p>
          <a:p>
            <a:pPr marL="0" indent="0">
              <a:buNone/>
            </a:pPr>
            <a:r>
              <a:rPr lang="es-CO" sz="2000"/>
              <a:t>2. mientras (i &lt;= n)</a:t>
            </a:r>
          </a:p>
          <a:p>
            <a:pPr marL="0" indent="0">
              <a:buNone/>
            </a:pPr>
            <a:r>
              <a:rPr lang="es-CO" sz="2000"/>
              <a:t>	código de la aplicación</a:t>
            </a:r>
          </a:p>
          <a:p>
            <a:pPr marL="0" indent="0">
              <a:buNone/>
            </a:pPr>
            <a:r>
              <a:rPr lang="es-CO" sz="2000"/>
              <a:t>	i = i + 1</a:t>
            </a:r>
          </a:p>
          <a:p>
            <a:pPr marL="0" indent="0">
              <a:buNone/>
            </a:pPr>
            <a:r>
              <a:rPr lang="es-CO" sz="2000" err="1"/>
              <a:t>fin_mientras</a:t>
            </a:r>
            <a:endParaRPr lang="es-CO" sz="2000"/>
          </a:p>
        </p:txBody>
      </p:sp>
      <p:sp>
        <p:nvSpPr>
          <p:cNvPr id="2" name="1 CuadroTexto"/>
          <p:cNvSpPr txBox="1"/>
          <p:nvPr/>
        </p:nvSpPr>
        <p:spPr>
          <a:xfrm>
            <a:off x="1331640" y="5162538"/>
            <a:ext cx="6552728" cy="523220"/>
          </a:xfrm>
          <a:prstGeom prst="rect">
            <a:avLst/>
          </a:prstGeom>
          <a:noFill/>
        </p:spPr>
        <p:txBody>
          <a:bodyPr wrap="square" rtlCol="0">
            <a:spAutoFit/>
          </a:bodyPr>
          <a:lstStyle/>
          <a:p>
            <a:pPr algn="ctr"/>
            <a:r>
              <a:rPr lang="es-CO" sz="2800"/>
              <a:t>f(n) = n</a:t>
            </a:r>
          </a:p>
        </p:txBody>
      </p:sp>
    </p:spTree>
    <p:extLst>
      <p:ext uri="{BB962C8B-B14F-4D97-AF65-F5344CB8AC3E}">
        <p14:creationId xmlns:p14="http://schemas.microsoft.com/office/powerpoint/2010/main" val="376273363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28801"/>
            <a:ext cx="8229600" cy="3456384"/>
          </a:xfrm>
        </p:spPr>
        <p:txBody>
          <a:bodyPr>
            <a:normAutofit/>
          </a:bodyPr>
          <a:lstStyle/>
          <a:p>
            <a:pPr marL="0" indent="0">
              <a:buNone/>
            </a:pPr>
            <a:r>
              <a:rPr lang="es-CO"/>
              <a:t>1. i = 1</a:t>
            </a:r>
          </a:p>
          <a:p>
            <a:pPr marL="0" indent="0">
              <a:buNone/>
            </a:pPr>
            <a:r>
              <a:rPr lang="es-CO"/>
              <a:t>2. mientras (i &lt;= n)</a:t>
            </a:r>
          </a:p>
          <a:p>
            <a:pPr marL="0" indent="0">
              <a:buNone/>
            </a:pPr>
            <a:r>
              <a:rPr lang="es-CO"/>
              <a:t>	código de la aplicación</a:t>
            </a:r>
          </a:p>
          <a:p>
            <a:pPr marL="0" indent="0">
              <a:buNone/>
            </a:pPr>
            <a:r>
              <a:rPr lang="es-CO"/>
              <a:t>	i = i + 2</a:t>
            </a:r>
          </a:p>
          <a:p>
            <a:pPr marL="0" indent="0">
              <a:buNone/>
            </a:pPr>
            <a:r>
              <a:rPr lang="es-CO"/>
              <a:t>fin_ mientras</a:t>
            </a:r>
            <a:endParaRPr lang="es-CO" i="1"/>
          </a:p>
        </p:txBody>
      </p:sp>
      <p:sp>
        <p:nvSpPr>
          <p:cNvPr id="2" name="1 CuadroTexto"/>
          <p:cNvSpPr txBox="1"/>
          <p:nvPr/>
        </p:nvSpPr>
        <p:spPr>
          <a:xfrm>
            <a:off x="2627784" y="5517232"/>
            <a:ext cx="3600400" cy="523220"/>
          </a:xfrm>
          <a:prstGeom prst="rect">
            <a:avLst/>
          </a:prstGeom>
          <a:noFill/>
        </p:spPr>
        <p:txBody>
          <a:bodyPr wrap="square" rtlCol="0">
            <a:spAutoFit/>
          </a:bodyPr>
          <a:lstStyle/>
          <a:p>
            <a:pPr algn="ctr"/>
            <a:r>
              <a:rPr lang="es-CO" sz="2800"/>
              <a:t>f(n) = n / 2</a:t>
            </a:r>
          </a:p>
        </p:txBody>
      </p:sp>
    </p:spTree>
    <p:extLst>
      <p:ext uri="{BB962C8B-B14F-4D97-AF65-F5344CB8AC3E}">
        <p14:creationId xmlns:p14="http://schemas.microsoft.com/office/powerpoint/2010/main" val="417102210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lstStyle/>
          <a:p>
            <a:endParaRPr lang="es-CO"/>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14" y="2902100"/>
            <a:ext cx="9152562" cy="163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Entrada de lápiz 1"/>
              <p14:cNvContentPartPr/>
              <p14:nvPr/>
            </p14:nvContentPartPr>
            <p14:xfrm>
              <a:off x="1013400" y="3063240"/>
              <a:ext cx="1249920" cy="23400"/>
            </p14:xfrm>
          </p:contentPart>
        </mc:Choice>
        <mc:Fallback>
          <p:pic>
            <p:nvPicPr>
              <p:cNvPr id="2" name="Entrada de lápiz 1"/>
              <p:cNvPicPr/>
              <p:nvPr/>
            </p:nvPicPr>
            <p:blipFill>
              <a:blip r:embed="rId4"/>
              <a:stretch>
                <a:fillRect/>
              </a:stretch>
            </p:blipFill>
            <p:spPr>
              <a:xfrm>
                <a:off x="1004040" y="3053880"/>
                <a:ext cx="1268640" cy="42120"/>
              </a:xfrm>
              <a:prstGeom prst="rect">
                <a:avLst/>
              </a:prstGeom>
            </p:spPr>
          </p:pic>
        </mc:Fallback>
      </mc:AlternateContent>
    </p:spTree>
    <p:extLst>
      <p:ext uri="{BB962C8B-B14F-4D97-AF65-F5344CB8AC3E}">
        <p14:creationId xmlns:p14="http://schemas.microsoft.com/office/powerpoint/2010/main" val="319763222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5f17e95-b98d-4331-9e38-b3ee1b1e988e" xsi:nil="true"/>
    <lcf76f155ced4ddcb4097134ff3c332f xmlns="68be123e-bbae-4ed1-a0e8-b0ea53204ef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BAF445F7C8F1F42A4E6783978B15917" ma:contentTypeVersion="8" ma:contentTypeDescription="Crear nuevo documento." ma:contentTypeScope="" ma:versionID="1c7fb3c293b7c869a92bda131b5348e2">
  <xsd:schema xmlns:xsd="http://www.w3.org/2001/XMLSchema" xmlns:xs="http://www.w3.org/2001/XMLSchema" xmlns:p="http://schemas.microsoft.com/office/2006/metadata/properties" xmlns:ns2="68be123e-bbae-4ed1-a0e8-b0ea53204efe" xmlns:ns3="85f17e95-b98d-4331-9e38-b3ee1b1e988e" targetNamespace="http://schemas.microsoft.com/office/2006/metadata/properties" ma:root="true" ma:fieldsID="a9b09ccb03db900475f43c6eca707cdd" ns2:_="" ns3:_="">
    <xsd:import namespace="68be123e-bbae-4ed1-a0e8-b0ea53204efe"/>
    <xsd:import namespace="85f17e95-b98d-4331-9e38-b3ee1b1e988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be123e-bbae-4ed1-a0e8-b0ea53204e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quetas de imagen" ma:readOnly="false" ma:fieldId="{5cf76f15-5ced-4ddc-b409-7134ff3c332f}" ma:taxonomyMulti="true" ma:sspId="c9715d0d-a720-4a5a-b8fd-b8fdaeb8ecea"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f17e95-b98d-4331-9e38-b3ee1b1e988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799cd3d-e4e7-420f-bf7f-b4e30b781816}" ma:internalName="TaxCatchAll" ma:showField="CatchAllData" ma:web="85f17e95-b98d-4331-9e38-b3ee1b1e98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09C20B-2D06-465B-8049-C57B440C8B17}">
  <ds:schemaRefs>
    <ds:schemaRef ds:uri="http://schemas.microsoft.com/sharepoint/v3/contenttype/forms"/>
  </ds:schemaRefs>
</ds:datastoreItem>
</file>

<file path=customXml/itemProps2.xml><?xml version="1.0" encoding="utf-8"?>
<ds:datastoreItem xmlns:ds="http://schemas.openxmlformats.org/officeDocument/2006/customXml" ds:itemID="{393F2BF6-C822-482F-A5E9-8E8020B37199}">
  <ds:schemaRefs>
    <ds:schemaRef ds:uri="68be123e-bbae-4ed1-a0e8-b0ea53204efe"/>
    <ds:schemaRef ds:uri="85f17e95-b98d-4331-9e38-b3ee1b1e988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BD8DE9-B5B0-4CA0-83FC-8EE70081C881}">
  <ds:schemaRefs>
    <ds:schemaRef ds:uri="68be123e-bbae-4ed1-a0e8-b0ea53204efe"/>
    <ds:schemaRef ds:uri="85f17e95-b98d-4331-9e38-b3ee1b1e98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Presentación en pantalla (4:3)</PresentationFormat>
  <Slides>31</Slides>
  <Notes>1</Notes>
  <HiddenSlides>0</HiddenSlide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ANALISIS DE ALGORITMOS</vt:lpstr>
      <vt:lpstr>Propiedades de los algoritmos</vt:lpstr>
      <vt:lpstr>EFICIENCIA Y EXACTITUD</vt:lpstr>
      <vt:lpstr>Eficiencia de un algoritmo</vt:lpstr>
      <vt:lpstr>¿Entonces, qué es eficiencia? </vt:lpstr>
      <vt:lpstr>Eficiencia de bucles</vt:lpstr>
      <vt:lpstr>Presentación de PowerPoint</vt:lpstr>
      <vt:lpstr>Presentación de PowerPoint</vt:lpstr>
      <vt:lpstr>Presentación de PowerPoint</vt:lpstr>
      <vt:lpstr>Presentación de PowerPoint</vt:lpstr>
      <vt:lpstr>Presentación de PowerPoint</vt:lpstr>
      <vt:lpstr>Bucles anidados</vt:lpstr>
      <vt:lpstr>Presentación de PowerPoint</vt:lpstr>
      <vt:lpstr>Análisis de rendimiento</vt:lpstr>
      <vt:lpstr>Presentación de PowerPoint</vt:lpstr>
      <vt:lpstr>Presentación de PowerPoint</vt:lpstr>
      <vt:lpstr>Presentación de PowerPoint</vt:lpstr>
      <vt:lpstr>NOTACIÓN O-GRANDE Complejidad Asintonica</vt:lpstr>
      <vt:lpstr>Presentación de PowerPoint</vt:lpstr>
      <vt:lpstr>Descripción de tiempos de ejecución con la notación O </vt:lpstr>
      <vt:lpstr>Presentación de PowerPoint</vt:lpstr>
      <vt:lpstr>Determinar la notación O</vt:lpstr>
      <vt:lpstr>Presentación de PowerPoint</vt:lpstr>
      <vt:lpstr>Propiedades de la notación 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HVG</dc:creator>
  <cp:revision>5</cp:revision>
  <dcterms:created xsi:type="dcterms:W3CDTF">2015-08-02T17:07:27Z</dcterms:created>
  <dcterms:modified xsi:type="dcterms:W3CDTF">2023-04-27T00:05:27Z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0x0101002BAF445F7C8F1F42A4E6783978B15917</vt:lpwstr>
  </property>
  <property fmtid="{D5CDD505-2E9C-101B-9397-08002B2CF9AE}" pid="3" name="MediaServiceImageTags">
    <vt:lpwstr/>
  </property>
</Properties>
</file>