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41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08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49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521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1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81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68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97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82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3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5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BF7B-688F-4328-8E6D-BED6E097D9FA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B252E-474A-45BD-930B-1037EEF13F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354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ORDENACIÓN POR MEZCLAS: </a:t>
            </a:r>
            <a:r>
              <a:rPr lang="es-CO" b="1" i="1" dirty="0"/>
              <a:t>MERGESORT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914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dirty="0"/>
              <a:t>La primera </a:t>
            </a:r>
            <a:r>
              <a:rPr lang="es-CO" dirty="0" err="1"/>
              <a:t>sublista</a:t>
            </a:r>
            <a:r>
              <a:rPr lang="es-CO" dirty="0"/>
              <a:t> comprende los elementos a0...a4; y la segunda los elementos siguientes</a:t>
            </a:r>
          </a:p>
          <a:p>
            <a:pPr marL="0" indent="0">
              <a:buNone/>
            </a:pPr>
            <a:r>
              <a:rPr lang="es-CO" dirty="0"/>
              <a:t>a4+1... a9</a:t>
            </a:r>
            <a:r>
              <a:rPr lang="es-CO" i="1" dirty="0"/>
              <a:t>. </a:t>
            </a:r>
            <a:r>
              <a:rPr lang="es-CO" dirty="0"/>
              <a:t>El algoritmo para el </a:t>
            </a:r>
            <a:r>
              <a:rPr lang="es-CO" dirty="0" err="1"/>
              <a:t>array</a:t>
            </a:r>
            <a:r>
              <a:rPr lang="es-CO" dirty="0"/>
              <a:t> a</a:t>
            </a:r>
            <a:r>
              <a:rPr lang="es-CO" dirty="0" smtClean="0"/>
              <a:t>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mergesort</a:t>
            </a:r>
            <a:r>
              <a:rPr lang="es-CO" dirty="0"/>
              <a:t>(a, primero, ultimo)</a:t>
            </a:r>
          </a:p>
          <a:p>
            <a:pPr marL="0" indent="0">
              <a:buNone/>
            </a:pPr>
            <a:r>
              <a:rPr lang="es-CO" dirty="0" smtClean="0"/>
              <a:t>	si </a:t>
            </a:r>
            <a:r>
              <a:rPr lang="es-CO" dirty="0"/>
              <a:t>(primero &lt; ultimo) Entonces</a:t>
            </a:r>
          </a:p>
          <a:p>
            <a:pPr marL="0" indent="0">
              <a:buNone/>
            </a:pPr>
            <a:r>
              <a:rPr lang="es-CO" dirty="0" smtClean="0"/>
              <a:t>		central </a:t>
            </a:r>
            <a:r>
              <a:rPr lang="es-CO" dirty="0"/>
              <a:t>= (</a:t>
            </a:r>
            <a:r>
              <a:rPr lang="es-CO" dirty="0" err="1"/>
              <a:t>primero+ultimo</a:t>
            </a:r>
            <a:r>
              <a:rPr lang="es-CO" dirty="0"/>
              <a:t>)/2</a:t>
            </a:r>
          </a:p>
          <a:p>
            <a:pPr marL="0" indent="0">
              <a:buNone/>
            </a:pPr>
            <a:r>
              <a:rPr lang="es-CO" dirty="0" smtClean="0"/>
              <a:t>		</a:t>
            </a:r>
            <a:r>
              <a:rPr lang="es-CO" dirty="0" err="1" smtClean="0"/>
              <a:t>mergesort</a:t>
            </a:r>
            <a:r>
              <a:rPr lang="es-CO" dirty="0" smtClean="0"/>
              <a:t>(a</a:t>
            </a:r>
            <a:r>
              <a:rPr lang="es-CO" dirty="0"/>
              <a:t>, primero, central</a:t>
            </a:r>
            <a:r>
              <a:rPr lang="es-CO" dirty="0" smtClean="0"/>
              <a:t>);</a:t>
            </a:r>
            <a:endParaRPr lang="es-CO" dirty="0"/>
          </a:p>
          <a:p>
            <a:pPr marL="0" indent="0">
              <a:buNone/>
            </a:pPr>
            <a:r>
              <a:rPr lang="es-CO" dirty="0" smtClean="0"/>
              <a:t>		</a:t>
            </a:r>
            <a:r>
              <a:rPr lang="es-CO" dirty="0" err="1" smtClean="0"/>
              <a:t>mergesort</a:t>
            </a:r>
            <a:r>
              <a:rPr lang="es-CO" dirty="0" smtClean="0"/>
              <a:t>(a</a:t>
            </a:r>
            <a:r>
              <a:rPr lang="es-CO" dirty="0"/>
              <a:t>, central+1, ultimo); </a:t>
            </a:r>
          </a:p>
          <a:p>
            <a:pPr marL="0" indent="0">
              <a:buNone/>
            </a:pPr>
            <a:r>
              <a:rPr lang="es-CO" dirty="0" smtClean="0"/>
              <a:t>		mezcla(a</a:t>
            </a:r>
            <a:r>
              <a:rPr lang="es-CO" dirty="0"/>
              <a:t>, primero, central, ultimo); 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err="1" smtClean="0"/>
              <a:t>fin_si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7886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mergesort</a:t>
            </a:r>
            <a:r>
              <a:rPr lang="fr-FR" dirty="0"/>
              <a:t>(double a[],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primero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ultimo)</a:t>
            </a:r>
          </a:p>
          <a:p>
            <a:pPr marL="0" indent="0">
              <a:buNone/>
            </a:pPr>
            <a:r>
              <a:rPr lang="es-CO" dirty="0"/>
              <a:t>{</a:t>
            </a:r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dirty="0" err="1" smtClean="0"/>
              <a:t>int</a:t>
            </a:r>
            <a:r>
              <a:rPr lang="es-CO" dirty="0" smtClean="0"/>
              <a:t> </a:t>
            </a:r>
            <a:r>
              <a:rPr lang="es-CO" dirty="0"/>
              <a:t>central;</a:t>
            </a:r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dirty="0" err="1" smtClean="0"/>
              <a:t>if</a:t>
            </a:r>
            <a:r>
              <a:rPr lang="es-CO" dirty="0" smtClean="0"/>
              <a:t> </a:t>
            </a:r>
            <a:r>
              <a:rPr lang="es-CO" dirty="0"/>
              <a:t>(primero &lt; ultimo</a:t>
            </a:r>
            <a:r>
              <a:rPr lang="es-CO" dirty="0" smtClean="0"/>
              <a:t>)  {</a:t>
            </a:r>
            <a:endParaRPr lang="es-CO" dirty="0"/>
          </a:p>
          <a:p>
            <a:pPr marL="0" indent="0">
              <a:buNone/>
            </a:pPr>
            <a:r>
              <a:rPr lang="es-CO" dirty="0" smtClean="0"/>
              <a:t>		central </a:t>
            </a:r>
            <a:r>
              <a:rPr lang="es-CO" dirty="0"/>
              <a:t>= (primero + ultimo) / 2;</a:t>
            </a:r>
          </a:p>
          <a:p>
            <a:pPr marL="0" indent="0">
              <a:buNone/>
            </a:pPr>
            <a:r>
              <a:rPr lang="es-CO" dirty="0" smtClean="0"/>
              <a:t>		</a:t>
            </a:r>
            <a:r>
              <a:rPr lang="es-CO" dirty="0" err="1" smtClean="0"/>
              <a:t>mergesort</a:t>
            </a:r>
            <a:r>
              <a:rPr lang="es-CO" dirty="0" smtClean="0"/>
              <a:t>(a</a:t>
            </a:r>
            <a:r>
              <a:rPr lang="es-CO" dirty="0"/>
              <a:t>, primero, central);</a:t>
            </a:r>
          </a:p>
          <a:p>
            <a:pPr marL="0" indent="0">
              <a:buNone/>
            </a:pPr>
            <a:r>
              <a:rPr lang="es-CO" dirty="0" smtClean="0"/>
              <a:t>		</a:t>
            </a:r>
            <a:r>
              <a:rPr lang="es-CO" dirty="0" err="1" smtClean="0"/>
              <a:t>mergesort</a:t>
            </a:r>
            <a:r>
              <a:rPr lang="es-CO" dirty="0" smtClean="0"/>
              <a:t>(a</a:t>
            </a:r>
            <a:r>
              <a:rPr lang="es-CO" dirty="0"/>
              <a:t>, central + 1, ultimo);</a:t>
            </a:r>
          </a:p>
          <a:p>
            <a:pPr marL="0" indent="0">
              <a:buNone/>
            </a:pPr>
            <a:r>
              <a:rPr lang="es-CO" dirty="0" smtClean="0"/>
              <a:t>		mezcla(a</a:t>
            </a:r>
            <a:r>
              <a:rPr lang="es-CO" dirty="0"/>
              <a:t>, primero, central, ultimo);</a:t>
            </a:r>
          </a:p>
          <a:p>
            <a:pPr marL="0" indent="0">
              <a:buNone/>
            </a:pPr>
            <a:r>
              <a:rPr lang="es-CO" dirty="0" smtClean="0"/>
              <a:t>	}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052736"/>
            <a:ext cx="5904656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300" dirty="0" err="1"/>
              <a:t>void</a:t>
            </a:r>
            <a:r>
              <a:rPr lang="es-CO" sz="1300" dirty="0"/>
              <a:t> mezcla(</a:t>
            </a:r>
            <a:r>
              <a:rPr lang="es-CO" sz="1300" dirty="0" err="1"/>
              <a:t>double</a:t>
            </a:r>
            <a:r>
              <a:rPr lang="es-CO" sz="1300" dirty="0"/>
              <a:t> a[], </a:t>
            </a:r>
            <a:r>
              <a:rPr lang="es-CO" sz="1300" dirty="0" err="1"/>
              <a:t>int</a:t>
            </a:r>
            <a:r>
              <a:rPr lang="es-CO" sz="1300" dirty="0"/>
              <a:t> </a:t>
            </a:r>
            <a:r>
              <a:rPr lang="es-CO" sz="1300" dirty="0" err="1"/>
              <a:t>izda</a:t>
            </a:r>
            <a:r>
              <a:rPr lang="es-CO" sz="1300" dirty="0"/>
              <a:t>, </a:t>
            </a:r>
            <a:r>
              <a:rPr lang="es-CO" sz="1300" dirty="0" err="1"/>
              <a:t>int</a:t>
            </a:r>
            <a:r>
              <a:rPr lang="es-CO" sz="1300" dirty="0"/>
              <a:t> medio, </a:t>
            </a:r>
            <a:r>
              <a:rPr lang="es-CO" sz="1300" dirty="0" err="1"/>
              <a:t>int</a:t>
            </a:r>
            <a:r>
              <a:rPr lang="es-CO" sz="1300" dirty="0"/>
              <a:t> </a:t>
            </a:r>
            <a:r>
              <a:rPr lang="es-CO" sz="1300" dirty="0" err="1"/>
              <a:t>drcha</a:t>
            </a:r>
            <a:r>
              <a:rPr lang="es-CO" sz="1300" dirty="0" smtClean="0"/>
              <a:t>) {</a:t>
            </a:r>
            <a:endParaRPr lang="es-CO" sz="1300" dirty="0"/>
          </a:p>
          <a:p>
            <a:pPr marL="0" indent="0">
              <a:buNone/>
            </a:pPr>
            <a:r>
              <a:rPr lang="es-CO" sz="1300" dirty="0" smtClean="0"/>
              <a:t>	</a:t>
            </a:r>
            <a:r>
              <a:rPr lang="es-CO" sz="1300" dirty="0" err="1" smtClean="0"/>
              <a:t>double</a:t>
            </a:r>
            <a:r>
              <a:rPr lang="es-CO" sz="1300" dirty="0"/>
              <a:t>* </a:t>
            </a:r>
            <a:r>
              <a:rPr lang="es-CO" sz="1300" dirty="0" err="1"/>
              <a:t>tmp</a:t>
            </a:r>
            <a:r>
              <a:rPr lang="es-CO" sz="1300" dirty="0"/>
              <a:t>;</a:t>
            </a:r>
          </a:p>
          <a:p>
            <a:pPr marL="0" indent="0">
              <a:buNone/>
            </a:pPr>
            <a:r>
              <a:rPr lang="es-CO" sz="1300" dirty="0" smtClean="0"/>
              <a:t>	</a:t>
            </a:r>
            <a:r>
              <a:rPr lang="es-CO" sz="1300" dirty="0" err="1" smtClean="0"/>
              <a:t>int</a:t>
            </a:r>
            <a:r>
              <a:rPr lang="es-CO" sz="1300" dirty="0" smtClean="0"/>
              <a:t> </a:t>
            </a:r>
            <a:r>
              <a:rPr lang="es-CO" sz="1300" dirty="0"/>
              <a:t>i, k, z;</a:t>
            </a:r>
          </a:p>
          <a:p>
            <a:pPr marL="0" indent="0">
              <a:buNone/>
            </a:pPr>
            <a:r>
              <a:rPr lang="es-CO" sz="1300" dirty="0" smtClean="0"/>
              <a:t>	</a:t>
            </a:r>
            <a:r>
              <a:rPr lang="es-CO" sz="1300" dirty="0" err="1" smtClean="0"/>
              <a:t>tmp</a:t>
            </a:r>
            <a:r>
              <a:rPr lang="es-CO" sz="1300" dirty="0" smtClean="0"/>
              <a:t> </a:t>
            </a:r>
            <a:r>
              <a:rPr lang="es-CO" sz="1300" dirty="0"/>
              <a:t>= new </a:t>
            </a:r>
            <a:r>
              <a:rPr lang="es-CO" sz="1300" dirty="0" err="1"/>
              <a:t>double</a:t>
            </a:r>
            <a:r>
              <a:rPr lang="es-CO" sz="1300" dirty="0"/>
              <a:t>[</a:t>
            </a:r>
            <a:r>
              <a:rPr lang="es-CO" sz="1300" dirty="0" err="1"/>
              <a:t>drcha</a:t>
            </a:r>
            <a:r>
              <a:rPr lang="es-CO" sz="1300" dirty="0"/>
              <a:t> - </a:t>
            </a:r>
            <a:r>
              <a:rPr lang="es-CO" sz="1300" dirty="0" err="1"/>
              <a:t>izda</a:t>
            </a:r>
            <a:r>
              <a:rPr lang="es-CO" sz="1300" dirty="0"/>
              <a:t> + 1];</a:t>
            </a:r>
          </a:p>
          <a:p>
            <a:pPr marL="0" indent="0">
              <a:buNone/>
            </a:pPr>
            <a:r>
              <a:rPr lang="es-CO" sz="1300" dirty="0" smtClean="0"/>
              <a:t>	i </a:t>
            </a:r>
            <a:r>
              <a:rPr lang="es-CO" sz="1300" dirty="0"/>
              <a:t>= z = </a:t>
            </a:r>
            <a:r>
              <a:rPr lang="es-CO" sz="1300" dirty="0" err="1"/>
              <a:t>izda</a:t>
            </a:r>
            <a:r>
              <a:rPr lang="es-CO" sz="1300" dirty="0"/>
              <a:t>;</a:t>
            </a:r>
          </a:p>
          <a:p>
            <a:pPr marL="0" indent="0">
              <a:buNone/>
            </a:pPr>
            <a:r>
              <a:rPr lang="es-CO" sz="1300" dirty="0" smtClean="0"/>
              <a:t>	k </a:t>
            </a:r>
            <a:r>
              <a:rPr lang="es-CO" sz="1300" dirty="0"/>
              <a:t>= medio + 1;</a:t>
            </a:r>
          </a:p>
          <a:p>
            <a:pPr marL="0" indent="0">
              <a:buNone/>
            </a:pPr>
            <a:r>
              <a:rPr lang="es-CO" sz="1300" dirty="0"/>
              <a:t>// bucle para la mezcla, utiliza </a:t>
            </a:r>
            <a:r>
              <a:rPr lang="es-CO" sz="1300" dirty="0" err="1"/>
              <a:t>tmp</a:t>
            </a:r>
            <a:r>
              <a:rPr lang="es-CO" sz="1300" dirty="0"/>
              <a:t>[] como </a:t>
            </a:r>
            <a:r>
              <a:rPr lang="es-CO" sz="1300" dirty="0" err="1"/>
              <a:t>array</a:t>
            </a:r>
            <a:r>
              <a:rPr lang="es-CO" sz="1300" dirty="0"/>
              <a:t> auxiliar</a:t>
            </a:r>
          </a:p>
          <a:p>
            <a:pPr marL="0" indent="0">
              <a:buNone/>
            </a:pPr>
            <a:r>
              <a:rPr lang="es-CO" sz="1300" dirty="0" smtClean="0"/>
              <a:t>	</a:t>
            </a:r>
            <a:r>
              <a:rPr lang="es-CO" sz="1300" dirty="0" err="1" smtClean="0"/>
              <a:t>while</a:t>
            </a:r>
            <a:r>
              <a:rPr lang="es-CO" sz="1300" dirty="0" smtClean="0"/>
              <a:t> </a:t>
            </a:r>
            <a:r>
              <a:rPr lang="es-CO" sz="1300" dirty="0"/>
              <a:t>(i &lt;= medio &amp;&amp; k &lt;= </a:t>
            </a:r>
            <a:r>
              <a:rPr lang="es-CO" sz="1300" dirty="0" err="1"/>
              <a:t>drcha</a:t>
            </a:r>
            <a:r>
              <a:rPr lang="es-CO" sz="1300" dirty="0" smtClean="0"/>
              <a:t>) {</a:t>
            </a:r>
            <a:endParaRPr lang="es-CO" sz="1300" dirty="0"/>
          </a:p>
          <a:p>
            <a:pPr marL="0" indent="0">
              <a:buNone/>
            </a:pPr>
            <a:r>
              <a:rPr lang="es-CO" sz="1300" dirty="0" smtClean="0"/>
              <a:t>		</a:t>
            </a:r>
            <a:r>
              <a:rPr lang="es-CO" sz="1300" dirty="0" err="1" smtClean="0"/>
              <a:t>if</a:t>
            </a:r>
            <a:r>
              <a:rPr lang="es-CO" sz="1300" dirty="0" smtClean="0"/>
              <a:t> </a:t>
            </a:r>
            <a:r>
              <a:rPr lang="es-CO" sz="1300" dirty="0"/>
              <a:t>(a[i] &lt;= a[k])</a:t>
            </a:r>
          </a:p>
          <a:p>
            <a:pPr marL="0" indent="0">
              <a:buNone/>
            </a:pPr>
            <a:r>
              <a:rPr lang="es-CO" sz="1300" dirty="0" smtClean="0"/>
              <a:t>		         </a:t>
            </a:r>
            <a:r>
              <a:rPr lang="es-CO" sz="1300" dirty="0" err="1" smtClean="0"/>
              <a:t>tmp</a:t>
            </a:r>
            <a:r>
              <a:rPr lang="es-CO" sz="1300" dirty="0" smtClean="0"/>
              <a:t>[z</a:t>
            </a:r>
            <a:r>
              <a:rPr lang="es-CO" sz="1300" dirty="0"/>
              <a:t>++] = a[i++];</a:t>
            </a:r>
          </a:p>
          <a:p>
            <a:pPr marL="0" indent="0">
              <a:buNone/>
            </a:pPr>
            <a:r>
              <a:rPr lang="es-CO" sz="1300" dirty="0" smtClean="0"/>
              <a:t>		</a:t>
            </a:r>
            <a:r>
              <a:rPr lang="es-CO" sz="1300" dirty="0" err="1" smtClean="0"/>
              <a:t>else</a:t>
            </a:r>
            <a:endParaRPr lang="es-CO" sz="1300" dirty="0"/>
          </a:p>
          <a:p>
            <a:pPr marL="0" indent="0">
              <a:buNone/>
            </a:pPr>
            <a:r>
              <a:rPr lang="es-CO" sz="1300" dirty="0" smtClean="0"/>
              <a:t>		          </a:t>
            </a:r>
            <a:r>
              <a:rPr lang="es-CO" sz="1300" dirty="0" err="1" smtClean="0"/>
              <a:t>tmp</a:t>
            </a:r>
            <a:r>
              <a:rPr lang="es-CO" sz="1300" dirty="0" smtClean="0"/>
              <a:t>[z</a:t>
            </a:r>
            <a:r>
              <a:rPr lang="es-CO" sz="1300" dirty="0"/>
              <a:t>++] = a[k++];</a:t>
            </a:r>
          </a:p>
          <a:p>
            <a:pPr marL="0" indent="0">
              <a:buNone/>
            </a:pPr>
            <a:r>
              <a:rPr lang="es-CO" sz="1300" dirty="0" smtClean="0"/>
              <a:t>	}</a:t>
            </a:r>
            <a:endParaRPr lang="es-CO" sz="1300" dirty="0"/>
          </a:p>
          <a:p>
            <a:pPr marL="0" indent="0">
              <a:buNone/>
            </a:pPr>
            <a:r>
              <a:rPr lang="es-CO" sz="1300" dirty="0"/>
              <a:t>// se mueven elementos no mezclados de </a:t>
            </a:r>
            <a:r>
              <a:rPr lang="es-CO" sz="1300" dirty="0" err="1"/>
              <a:t>sublistas</a:t>
            </a:r>
            <a:endParaRPr lang="es-CO" sz="1300" dirty="0"/>
          </a:p>
          <a:p>
            <a:pPr marL="0" indent="0">
              <a:buNone/>
            </a:pPr>
            <a:r>
              <a:rPr lang="es-CO" sz="1300" dirty="0" smtClean="0"/>
              <a:t>	</a:t>
            </a:r>
            <a:r>
              <a:rPr lang="es-CO" sz="1300" dirty="0" err="1" smtClean="0"/>
              <a:t>while</a:t>
            </a:r>
            <a:r>
              <a:rPr lang="es-CO" sz="1300" dirty="0" smtClean="0"/>
              <a:t> </a:t>
            </a:r>
            <a:r>
              <a:rPr lang="es-CO" sz="1300" dirty="0"/>
              <a:t>(i &lt;= medio)</a:t>
            </a:r>
          </a:p>
          <a:p>
            <a:pPr marL="0" indent="0">
              <a:buNone/>
            </a:pPr>
            <a:r>
              <a:rPr lang="es-CO" sz="1300" dirty="0" smtClean="0"/>
              <a:t>	            </a:t>
            </a:r>
            <a:r>
              <a:rPr lang="es-CO" sz="1300" dirty="0" err="1" smtClean="0"/>
              <a:t>tmp</a:t>
            </a:r>
            <a:r>
              <a:rPr lang="es-CO" sz="1300" dirty="0" smtClean="0"/>
              <a:t>[z</a:t>
            </a:r>
            <a:r>
              <a:rPr lang="es-CO" sz="1300" dirty="0"/>
              <a:t>++] = a[i++];</a:t>
            </a:r>
          </a:p>
          <a:p>
            <a:pPr marL="0" indent="0">
              <a:buNone/>
            </a:pPr>
            <a:r>
              <a:rPr lang="es-CO" sz="1300" dirty="0" smtClean="0"/>
              <a:t>	</a:t>
            </a:r>
            <a:r>
              <a:rPr lang="es-CO" sz="1300" dirty="0" err="1" smtClean="0"/>
              <a:t>while</a:t>
            </a:r>
            <a:r>
              <a:rPr lang="es-CO" sz="1300" dirty="0" smtClean="0"/>
              <a:t> </a:t>
            </a:r>
            <a:r>
              <a:rPr lang="es-CO" sz="1300" dirty="0"/>
              <a:t>(k &lt;= </a:t>
            </a:r>
            <a:r>
              <a:rPr lang="es-CO" sz="1300" dirty="0" err="1"/>
              <a:t>drcha</a:t>
            </a:r>
            <a:r>
              <a:rPr lang="es-CO" sz="1300" dirty="0"/>
              <a:t>)</a:t>
            </a:r>
          </a:p>
          <a:p>
            <a:pPr marL="0" indent="0">
              <a:buNone/>
            </a:pPr>
            <a:r>
              <a:rPr lang="es-CO" sz="1300" dirty="0" smtClean="0"/>
              <a:t>	            </a:t>
            </a:r>
            <a:r>
              <a:rPr lang="es-CO" sz="1300" dirty="0" err="1" smtClean="0"/>
              <a:t>tmp</a:t>
            </a:r>
            <a:r>
              <a:rPr lang="es-CO" sz="1300" dirty="0" smtClean="0"/>
              <a:t>[z</a:t>
            </a:r>
            <a:r>
              <a:rPr lang="es-CO" sz="1300" dirty="0"/>
              <a:t>++] = a[k++];</a:t>
            </a:r>
          </a:p>
          <a:p>
            <a:pPr marL="0" indent="0">
              <a:buNone/>
            </a:pPr>
            <a:r>
              <a:rPr lang="es-CO" sz="1300" dirty="0"/>
              <a:t>// Copia de elementos de </a:t>
            </a:r>
            <a:r>
              <a:rPr lang="es-CO" sz="1300" dirty="0" err="1"/>
              <a:t>tmp</a:t>
            </a:r>
            <a:r>
              <a:rPr lang="es-CO" sz="1300" dirty="0"/>
              <a:t>[] al </a:t>
            </a:r>
            <a:r>
              <a:rPr lang="es-CO" sz="1300" dirty="0" err="1"/>
              <a:t>array</a:t>
            </a:r>
            <a:r>
              <a:rPr lang="es-CO" sz="1300" dirty="0"/>
              <a:t> a[]</a:t>
            </a:r>
          </a:p>
          <a:p>
            <a:pPr marL="0" indent="0">
              <a:buNone/>
            </a:pPr>
            <a:r>
              <a:rPr lang="nn-NO" sz="1300" dirty="0" smtClean="0"/>
              <a:t>	for </a:t>
            </a:r>
            <a:r>
              <a:rPr lang="nn-NO" sz="1300" dirty="0"/>
              <a:t>(i = izda; i &lt;= drcha; i++)</a:t>
            </a:r>
          </a:p>
          <a:p>
            <a:pPr marL="0" indent="0">
              <a:buNone/>
            </a:pPr>
            <a:r>
              <a:rPr lang="es-CO" sz="1300" dirty="0" smtClean="0"/>
              <a:t>	           a[i</a:t>
            </a:r>
            <a:r>
              <a:rPr lang="es-CO" sz="1300" dirty="0"/>
              <a:t>] = </a:t>
            </a:r>
            <a:r>
              <a:rPr lang="es-CO" sz="1300" dirty="0" err="1"/>
              <a:t>tmp</a:t>
            </a:r>
            <a:r>
              <a:rPr lang="es-CO" sz="1300" dirty="0"/>
              <a:t>[i];</a:t>
            </a:r>
          </a:p>
          <a:p>
            <a:pPr marL="0" indent="0">
              <a:buNone/>
            </a:pPr>
            <a:r>
              <a:rPr lang="es-CO" sz="1300" dirty="0" smtClean="0"/>
              <a:t>                  </a:t>
            </a:r>
            <a:r>
              <a:rPr lang="es-CO" sz="1300" dirty="0" err="1" smtClean="0"/>
              <a:t>delete</a:t>
            </a:r>
            <a:r>
              <a:rPr lang="es-CO" sz="1300" dirty="0" smtClean="0"/>
              <a:t> </a:t>
            </a:r>
            <a:r>
              <a:rPr lang="es-CO" sz="1300" dirty="0" err="1"/>
              <a:t>tmp</a:t>
            </a:r>
            <a:r>
              <a:rPr lang="es-CO" sz="1300" dirty="0"/>
              <a:t>;</a:t>
            </a:r>
          </a:p>
          <a:p>
            <a:pPr marL="0" indent="0">
              <a:buNone/>
            </a:pPr>
            <a:r>
              <a:rPr lang="es-CO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7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CO" dirty="0"/>
              <a:t>La idea básica de este algoritmo de ordenación es la mezcla (</a:t>
            </a:r>
            <a:r>
              <a:rPr lang="es-CO" i="1" dirty="0" err="1"/>
              <a:t>merge</a:t>
            </a:r>
            <a:r>
              <a:rPr lang="es-CO" dirty="0"/>
              <a:t>) de listas ya ordenadas. </a:t>
            </a:r>
            <a:endParaRPr lang="es-CO" dirty="0" smtClean="0"/>
          </a:p>
          <a:p>
            <a:pPr algn="just"/>
            <a:r>
              <a:rPr lang="es-CO" dirty="0" smtClean="0"/>
              <a:t>El algoritmo </a:t>
            </a:r>
            <a:r>
              <a:rPr lang="es-CO" dirty="0"/>
              <a:t>sigue la típica estrategia </a:t>
            </a:r>
            <a:r>
              <a:rPr lang="es-CO" i="1" dirty="0"/>
              <a:t>divide y vence</a:t>
            </a:r>
            <a:r>
              <a:rPr lang="es-CO" dirty="0"/>
              <a:t>. Cada paso se basa en </a:t>
            </a:r>
            <a:r>
              <a:rPr lang="es-CO" i="1" dirty="0"/>
              <a:t>dividir </a:t>
            </a:r>
            <a:r>
              <a:rPr lang="es-CO" dirty="0"/>
              <a:t>el problema </a:t>
            </a:r>
            <a:r>
              <a:rPr lang="es-CO" dirty="0" smtClean="0"/>
              <a:t>de ordenar </a:t>
            </a:r>
            <a:r>
              <a:rPr lang="es-CO" dirty="0"/>
              <a:t>n elementos en dos </a:t>
            </a:r>
            <a:r>
              <a:rPr lang="es-CO" dirty="0" err="1"/>
              <a:t>subproblemas</a:t>
            </a:r>
            <a:r>
              <a:rPr lang="es-CO" dirty="0"/>
              <a:t> más pequeños, de tamaño mitad, de tal forma que </a:t>
            </a:r>
            <a:r>
              <a:rPr lang="es-CO" dirty="0" smtClean="0"/>
              <a:t>una vez </a:t>
            </a:r>
            <a:r>
              <a:rPr lang="es-CO" dirty="0"/>
              <a:t>ordenada cada mitad se mezclan para así resolver el problema original</a:t>
            </a:r>
          </a:p>
        </p:txBody>
      </p:sp>
    </p:spTree>
    <p:extLst>
      <p:ext uri="{BB962C8B-B14F-4D97-AF65-F5344CB8AC3E}">
        <p14:creationId xmlns:p14="http://schemas.microsoft.com/office/powerpoint/2010/main" val="314257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dirty="0"/>
              <a:t>Con más detalle: </a:t>
            </a:r>
            <a:endParaRPr lang="es-CO" dirty="0" smtClean="0"/>
          </a:p>
          <a:p>
            <a:pPr lvl="1" algn="just"/>
            <a:r>
              <a:rPr lang="es-CO" i="1" dirty="0" smtClean="0"/>
              <a:t>Se ordena </a:t>
            </a:r>
            <a:r>
              <a:rPr lang="es-CO" i="1" dirty="0"/>
              <a:t>la primera mitad de la lista, se ordena la segunda mitad de la lista y una vez ordenadas </a:t>
            </a:r>
            <a:r>
              <a:rPr lang="es-CO" i="1" dirty="0" smtClean="0"/>
              <a:t>su mezcla </a:t>
            </a:r>
            <a:r>
              <a:rPr lang="es-CO" i="1" dirty="0"/>
              <a:t>da lugar a una lista de elementos ordenada. </a:t>
            </a:r>
            <a:endParaRPr lang="es-CO" i="1" dirty="0" smtClean="0"/>
          </a:p>
          <a:p>
            <a:pPr lvl="1" algn="just"/>
            <a:r>
              <a:rPr lang="es-CO" i="1" dirty="0" smtClean="0"/>
              <a:t>A </a:t>
            </a:r>
            <a:r>
              <a:rPr lang="es-CO" i="1" dirty="0"/>
              <a:t>su vez, la ordenación de la </a:t>
            </a:r>
            <a:r>
              <a:rPr lang="es-CO" i="1" dirty="0" err="1"/>
              <a:t>sublista</a:t>
            </a:r>
            <a:r>
              <a:rPr lang="es-CO" i="1" dirty="0"/>
              <a:t> </a:t>
            </a:r>
            <a:r>
              <a:rPr lang="es-CO" i="1" dirty="0" smtClean="0"/>
              <a:t>mitad consiste </a:t>
            </a:r>
            <a:r>
              <a:rPr lang="es-CO" i="1" dirty="0"/>
              <a:t>en los mismos pasos, ordenar la primera mitad, ordenar la segunda mitad y mezclar.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743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La sucesiva división de la lista en dos hace que el problema (número de elementos) cada </a:t>
            </a:r>
            <a:r>
              <a:rPr lang="es-CO" dirty="0" smtClean="0"/>
              <a:t>vez sea </a:t>
            </a:r>
            <a:r>
              <a:rPr lang="es-CO" dirty="0"/>
              <a:t>más pequeño; así hasta que la lista tiene 1 elemento y, por tanto, en sí ordenada, es el </a:t>
            </a:r>
            <a:r>
              <a:rPr lang="es-CO" i="1" dirty="0" smtClean="0"/>
              <a:t>caso base</a:t>
            </a:r>
            <a:r>
              <a:rPr lang="es-CO" i="1" dirty="0"/>
              <a:t>. </a:t>
            </a:r>
            <a:endParaRPr lang="es-CO" i="1" dirty="0" smtClean="0"/>
          </a:p>
          <a:p>
            <a:pPr algn="just"/>
            <a:r>
              <a:rPr lang="es-CO" dirty="0" smtClean="0"/>
              <a:t>A </a:t>
            </a:r>
            <a:r>
              <a:rPr lang="es-CO" dirty="0"/>
              <a:t>partir de dos </a:t>
            </a:r>
            <a:r>
              <a:rPr lang="es-CO" dirty="0" err="1"/>
              <a:t>sublistas</a:t>
            </a:r>
            <a:r>
              <a:rPr lang="es-CO" dirty="0"/>
              <a:t> de un número mínimo de elementos, empiezan las mezclas </a:t>
            </a:r>
            <a:r>
              <a:rPr lang="es-CO" dirty="0" smtClean="0"/>
              <a:t>de pares </a:t>
            </a:r>
            <a:r>
              <a:rPr lang="es-CO" dirty="0"/>
              <a:t>de </a:t>
            </a:r>
            <a:r>
              <a:rPr lang="es-CO" dirty="0" err="1"/>
              <a:t>sublistas</a:t>
            </a:r>
            <a:r>
              <a:rPr lang="es-CO" dirty="0"/>
              <a:t> ordenadas, dando lugar a </a:t>
            </a:r>
            <a:r>
              <a:rPr lang="es-CO" dirty="0" err="1"/>
              <a:t>sublistas</a:t>
            </a:r>
            <a:r>
              <a:rPr lang="es-CO" dirty="0"/>
              <a:t> ordenadas del doble de elementos que </a:t>
            </a:r>
            <a:r>
              <a:rPr lang="es-CO" dirty="0" smtClean="0"/>
              <a:t>la anterior</a:t>
            </a:r>
            <a:r>
              <a:rPr lang="es-CO" dirty="0"/>
              <a:t>, hasta alcanzar la lista completa.</a:t>
            </a:r>
          </a:p>
        </p:txBody>
      </p:sp>
    </p:spTree>
    <p:extLst>
      <p:ext uri="{BB962C8B-B14F-4D97-AF65-F5344CB8AC3E}">
        <p14:creationId xmlns:p14="http://schemas.microsoft.com/office/powerpoint/2010/main" val="370746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Ordenar a través del </a:t>
            </a:r>
            <a:r>
              <a:rPr lang="es-CO" dirty="0" err="1" smtClean="0"/>
              <a:t>metodo</a:t>
            </a:r>
            <a:r>
              <a:rPr lang="es-CO" dirty="0" smtClean="0"/>
              <a:t> </a:t>
            </a:r>
            <a:r>
              <a:rPr lang="es-CO" dirty="0" err="1" smtClean="0"/>
              <a:t>Mergesort</a:t>
            </a:r>
            <a:endParaRPr lang="es-CO" dirty="0" smtClean="0"/>
          </a:p>
          <a:p>
            <a:r>
              <a:rPr lang="es-CO" i="1" dirty="0" smtClean="0"/>
              <a:t>9 </a:t>
            </a:r>
            <a:r>
              <a:rPr lang="es-CO" i="1" dirty="0"/>
              <a:t>1 3 5 10 4 6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093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" y="1844824"/>
            <a:ext cx="866098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71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Ahora se muestra </a:t>
            </a:r>
            <a:r>
              <a:rPr lang="es-CO" dirty="0"/>
              <a:t>la mezcla de </a:t>
            </a:r>
            <a:r>
              <a:rPr lang="es-CO" dirty="0" err="1"/>
              <a:t>sublistas</a:t>
            </a:r>
            <a:r>
              <a:rPr lang="es-CO" dirty="0"/>
              <a:t>, primero de tamaño 1, hasta que el proceso </a:t>
            </a:r>
            <a:r>
              <a:rPr lang="es-CO" dirty="0" smtClean="0"/>
              <a:t>se propaga </a:t>
            </a:r>
            <a:r>
              <a:rPr lang="es-CO" dirty="0"/>
              <a:t>a la </a:t>
            </a:r>
            <a:r>
              <a:rPr lang="es-CO" dirty="0" err="1"/>
              <a:t>ráiz</a:t>
            </a:r>
            <a:r>
              <a:rPr lang="es-CO" dirty="0"/>
              <a:t> de las llamadas recursivas y la lista queda ordenada.</a:t>
            </a:r>
          </a:p>
        </p:txBody>
      </p:sp>
    </p:spTree>
    <p:extLst>
      <p:ext uri="{BB962C8B-B14F-4D97-AF65-F5344CB8AC3E}">
        <p14:creationId xmlns:p14="http://schemas.microsoft.com/office/powerpoint/2010/main" val="308534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" y="1556792"/>
            <a:ext cx="9056985" cy="40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9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Algoritmo 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CO" sz="3000" dirty="0"/>
              <a:t>Este algoritmo de ordenación se diseña fácilmente con ayuda de las llamadas recursivas </a:t>
            </a:r>
            <a:r>
              <a:rPr lang="es-CO" sz="3000" dirty="0" smtClean="0"/>
              <a:t>para dividir </a:t>
            </a:r>
            <a:r>
              <a:rPr lang="es-CO" sz="3000" dirty="0"/>
              <a:t>las listas en dos mitades; posteriormente se invoca a la función de mezcla de dos </a:t>
            </a:r>
            <a:r>
              <a:rPr lang="es-CO" sz="3000" dirty="0" smtClean="0"/>
              <a:t>listas ordenadas</a:t>
            </a:r>
            <a:r>
              <a:rPr lang="es-CO" sz="3000" dirty="0"/>
              <a:t>. La delimitación de las dos listas se hace con tres índices: primero, central </a:t>
            </a:r>
            <a:r>
              <a:rPr lang="es-CO" sz="3000" dirty="0" smtClean="0"/>
              <a:t>y ultimo</a:t>
            </a:r>
            <a:r>
              <a:rPr lang="es-CO" sz="3000" dirty="0"/>
              <a:t>. </a:t>
            </a:r>
            <a:endParaRPr lang="es-CO" sz="3000" dirty="0" smtClean="0"/>
          </a:p>
          <a:p>
            <a:pPr algn="just"/>
            <a:r>
              <a:rPr lang="es-CO" sz="3000" dirty="0" smtClean="0"/>
              <a:t>Así </a:t>
            </a:r>
            <a:r>
              <a:rPr lang="es-CO" sz="3000" dirty="0"/>
              <a:t>si se tiene una lista de 10 elementos los valores de los índices:</a:t>
            </a:r>
          </a:p>
          <a:p>
            <a:pPr algn="just"/>
            <a:r>
              <a:rPr lang="it-IT" sz="2600" dirty="0"/>
              <a:t>primero = 0; ultimo = 9; central = (primero + ultimo) / 2 = 4</a:t>
            </a:r>
            <a:endParaRPr lang="es-CO" sz="2600" dirty="0"/>
          </a:p>
        </p:txBody>
      </p:sp>
    </p:spTree>
    <p:extLst>
      <p:ext uri="{BB962C8B-B14F-4D97-AF65-F5344CB8AC3E}">
        <p14:creationId xmlns:p14="http://schemas.microsoft.com/office/powerpoint/2010/main" val="3500031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AF445F7C8F1F42A4E6783978B15917" ma:contentTypeVersion="10" ma:contentTypeDescription="Crear nuevo documento." ma:contentTypeScope="" ma:versionID="476e192d28c29d1ab9c635e72be8dc08">
  <xsd:schema xmlns:xsd="http://www.w3.org/2001/XMLSchema" xmlns:xs="http://www.w3.org/2001/XMLSchema" xmlns:p="http://schemas.microsoft.com/office/2006/metadata/properties" xmlns:ns2="68be123e-bbae-4ed1-a0e8-b0ea53204efe" xmlns:ns3="85f17e95-b98d-4331-9e38-b3ee1b1e988e" targetNamespace="http://schemas.microsoft.com/office/2006/metadata/properties" ma:root="true" ma:fieldsID="c4af50dce91101dc644ddade1e0bdc54" ns2:_="" ns3:_="">
    <xsd:import namespace="68be123e-bbae-4ed1-a0e8-b0ea53204efe"/>
    <xsd:import namespace="85f17e95-b98d-4331-9e38-b3ee1b1e988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be123e-bbae-4ed1-a0e8-b0ea53204ef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c9715d0d-a720-4a5a-b8fd-b8fdaeb8ec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17e95-b98d-4331-9e38-b3ee1b1e988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b574f6d-6beb-41c4-9513-09b7efd0732b}" ma:internalName="TaxCatchAll" ma:showField="CatchAllData" ma:web="85f17e95-b98d-4331-9e38-b3ee1b1e98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f17e95-b98d-4331-9e38-b3ee1b1e988e" xsi:nil="true"/>
    <lcf76f155ced4ddcb4097134ff3c332f xmlns="68be123e-bbae-4ed1-a0e8-b0ea53204ef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AAC039E-5F66-4B26-85E1-27164D80418C}"/>
</file>

<file path=customXml/itemProps2.xml><?xml version="1.0" encoding="utf-8"?>
<ds:datastoreItem xmlns:ds="http://schemas.openxmlformats.org/officeDocument/2006/customXml" ds:itemID="{562F1A4A-9F11-44CC-A5B0-13A93E7C36C5}"/>
</file>

<file path=customXml/itemProps3.xml><?xml version="1.0" encoding="utf-8"?>
<ds:datastoreItem xmlns:ds="http://schemas.openxmlformats.org/officeDocument/2006/customXml" ds:itemID="{CCCD036E-11E7-4D68-9142-C043066A250A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412</Words>
  <Application>Microsoft Office PowerPoint</Application>
  <PresentationFormat>Presentación en pantalla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ORDENACIÓN POR MEZCLAS: MERGESORT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Algoritmo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ORDENACIÓN POR MEZCLAS: MERGESORT</dc:title>
  <dc:creator>HVG</dc:creator>
  <cp:lastModifiedBy>HVG</cp:lastModifiedBy>
  <cp:revision>2</cp:revision>
  <dcterms:created xsi:type="dcterms:W3CDTF">2015-11-09T19:49:18Z</dcterms:created>
  <dcterms:modified xsi:type="dcterms:W3CDTF">2015-11-09T20:09:25Z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0x0101002BAF445F7C8F1F42A4E6783978B15917</vt:lpwstr>
  </property>
</Properties>
</file>