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  <p:sldMasterId id="2147483679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y="5143500" cx="9144000"/>
  <p:notesSz cx="6858000" cy="9144000"/>
  <p:embeddedFontLst>
    <p:embeddedFont>
      <p:font typeface="Poppins"/>
      <p:regular r:id="rId34"/>
      <p:bold r:id="rId35"/>
      <p:italic r:id="rId36"/>
      <p:boldItalic r:id="rId37"/>
    </p:embeddedFont>
    <p:embeddedFont>
      <p:font typeface="Bebas Neue"/>
      <p:regular r:id="rId38"/>
    </p:embeddedFont>
    <p:embeddedFont>
      <p:font typeface="Helvetica Neue"/>
      <p:regular r:id="rId39"/>
      <p:bold r:id="rId40"/>
      <p:italic r:id="rId41"/>
      <p:boldItalic r:id="rId42"/>
    </p:embeddedFont>
    <p:embeddedFont>
      <p:font typeface="Helvetica Neue Ligh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3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5.xml"/><Relationship Id="rId44" Type="http://schemas.openxmlformats.org/officeDocument/2006/relationships/font" Target="fonts/HelveticaNeueLight-bold.fntdata"/><Relationship Id="rId21" Type="http://schemas.openxmlformats.org/officeDocument/2006/relationships/slide" Target="slides/slide14.xml"/><Relationship Id="rId43" Type="http://schemas.openxmlformats.org/officeDocument/2006/relationships/font" Target="fonts/HelveticaNeueLight-regular.fntdata"/><Relationship Id="rId24" Type="http://schemas.openxmlformats.org/officeDocument/2006/relationships/slide" Target="slides/slide17.xml"/><Relationship Id="rId46" Type="http://schemas.openxmlformats.org/officeDocument/2006/relationships/font" Target="fonts/HelveticaNeueLight-boldItalic.fntdata"/><Relationship Id="rId23" Type="http://schemas.openxmlformats.org/officeDocument/2006/relationships/slide" Target="slides/slide16.xml"/><Relationship Id="rId45" Type="http://schemas.openxmlformats.org/officeDocument/2006/relationships/font" Target="fonts/HelveticaNeueLight-italic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Poppins-bold.fntdata"/><Relationship Id="rId12" Type="http://schemas.openxmlformats.org/officeDocument/2006/relationships/slide" Target="slides/slide5.xml"/><Relationship Id="rId34" Type="http://schemas.openxmlformats.org/officeDocument/2006/relationships/font" Target="fonts/Poppins-regular.fntdata"/><Relationship Id="rId15" Type="http://schemas.openxmlformats.org/officeDocument/2006/relationships/slide" Target="slides/slide8.xml"/><Relationship Id="rId37" Type="http://schemas.openxmlformats.org/officeDocument/2006/relationships/font" Target="fonts/Poppins-boldItalic.fntdata"/><Relationship Id="rId14" Type="http://schemas.openxmlformats.org/officeDocument/2006/relationships/slide" Target="slides/slide7.xml"/><Relationship Id="rId36" Type="http://schemas.openxmlformats.org/officeDocument/2006/relationships/font" Target="fonts/Poppins-italic.fntdata"/><Relationship Id="rId17" Type="http://schemas.openxmlformats.org/officeDocument/2006/relationships/slide" Target="slides/slide10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9.xml"/><Relationship Id="rId38" Type="http://schemas.openxmlformats.org/officeDocument/2006/relationships/font" Target="fonts/BebasNeue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5d7574065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Saudação + Apresentação </a:t>
            </a:r>
            <a:endParaRPr/>
          </a:p>
        </p:txBody>
      </p:sp>
      <p:sp>
        <p:nvSpPr>
          <p:cNvPr id="140" name="Google Shape;140;g2e5d7574065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f3417c569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f3417c569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f3417c569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f3417c569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f3417c569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f3417c569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f3417c569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f3417c569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f3417c569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f3417c569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f3417c569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f3417c569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f3417c569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f3417c569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f3417c569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f3417c569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f3417c569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f3417c569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5d7574065_0_3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e5d7574065_0_3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5d7574065_0_4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e5d7574065_0_4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f3417c569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f3417c569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f3417c569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f3417c569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f3417c569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f3417c569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f3417c569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f3417c569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f3417c569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f3417c569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f3417c569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f3417c569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f3417c569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f3417c569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5d7574065_0_3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e5d7574065_0_3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3417c56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3417c56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3417c569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3417c569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3417c569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3417c569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3417c569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f3417c569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5d7574065_0_3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e5d7574065_0_3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3417c569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f3417c569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Relationship Id="rId3" Type="http://schemas.openxmlformats.org/officeDocument/2006/relationships/image" Target="../media/image1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/Final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818463" y="4783336"/>
            <a:ext cx="109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Image"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07798" y="182008"/>
            <a:ext cx="4643206" cy="4779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da Reunião" showMasterSp="0">
  <p:cSld name="White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818463" y="4783336"/>
            <a:ext cx="109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-50" y="0"/>
            <a:ext cx="9144000" cy="549000"/>
          </a:xfrm>
          <a:prstGeom prst="rect">
            <a:avLst/>
          </a:prstGeom>
          <a:solidFill>
            <a:srgbClr val="00E8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250" y="0"/>
            <a:ext cx="504151" cy="50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1381" y="706191"/>
            <a:ext cx="3966076" cy="446035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690656" y="1232522"/>
            <a:ext cx="3837600" cy="32280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>
            <a:lvl1pPr indent="-349250" lvl="0" marL="457200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b="0" sz="1900">
                <a:solidFill>
                  <a:schemeClr val="dk1"/>
                </a:solidFill>
              </a:defRPr>
            </a:lvl1pPr>
            <a:lvl2pPr indent="-349250" lvl="1" marL="914400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b="0" sz="1900">
                <a:solidFill>
                  <a:schemeClr val="dk1"/>
                </a:solidFill>
              </a:defRPr>
            </a:lvl2pPr>
            <a:lvl3pPr indent="-349250" lvl="2" marL="1371600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b="0" sz="1900">
                <a:solidFill>
                  <a:schemeClr val="dk1"/>
                </a:solidFill>
              </a:defRPr>
            </a:lvl3pPr>
            <a:lvl4pPr indent="-349250" lvl="3" marL="1828800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b="0" sz="1900">
                <a:solidFill>
                  <a:schemeClr val="dk1"/>
                </a:solidFill>
              </a:defRPr>
            </a:lvl4pPr>
            <a:lvl5pPr indent="-349250" lvl="4" marL="2286000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b="0" sz="1900">
                <a:solidFill>
                  <a:schemeClr val="dk1"/>
                </a:solidFill>
              </a:defRPr>
            </a:lvl5pPr>
            <a:lvl6pPr indent="-349250" lvl="5" marL="2743200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b="0" sz="1900">
                <a:solidFill>
                  <a:schemeClr val="dk1"/>
                </a:solidFill>
              </a:defRPr>
            </a:lvl6pPr>
            <a:lvl7pPr indent="-349250" lvl="6" marL="3200400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b="0" sz="1900">
                <a:solidFill>
                  <a:schemeClr val="dk1"/>
                </a:solidFill>
              </a:defRPr>
            </a:lvl7pPr>
            <a:lvl8pPr indent="-349250" lvl="7" marL="3657600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b="0" sz="1900">
                <a:solidFill>
                  <a:schemeClr val="dk1"/>
                </a:solidFill>
              </a:defRPr>
            </a:lvl8pPr>
            <a:lvl9pPr indent="-349250" lvl="8" marL="4114800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b="0"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/>
        </p:nvSpPr>
        <p:spPr>
          <a:xfrm>
            <a:off x="685125" y="128494"/>
            <a:ext cx="3966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Sobre o que vamos falar hoje?</a:t>
            </a:r>
            <a:endParaRPr b="1"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1" showMasterSp="0">
  <p:cSld name="White_1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818463" y="4783336"/>
            <a:ext cx="109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-50" y="0"/>
            <a:ext cx="9144000" cy="549000"/>
          </a:xfrm>
          <a:prstGeom prst="rect">
            <a:avLst/>
          </a:prstGeom>
          <a:solidFill>
            <a:srgbClr val="00E8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250" y="0"/>
            <a:ext cx="504151" cy="50415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/>
          <p:nvPr>
            <p:ph type="title"/>
          </p:nvPr>
        </p:nvSpPr>
        <p:spPr>
          <a:xfrm>
            <a:off x="679341" y="99919"/>
            <a:ext cx="7415100" cy="36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Poppins"/>
              <a:buNone/>
              <a:defRPr b="1" sz="1500">
                <a:solidFill>
                  <a:srgbClr val="11111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None/>
              <a:defRPr sz="15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None/>
              <a:defRPr sz="15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None/>
              <a:defRPr sz="15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None/>
              <a:defRPr sz="15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None/>
              <a:defRPr sz="15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None/>
              <a:defRPr sz="15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None/>
              <a:defRPr sz="15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None/>
              <a:defRPr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full" showMasterSp="0">
  <p:cSld name="Image full">
    <p:bg>
      <p:bgPr>
        <a:solidFill>
          <a:srgbClr val="00000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-50" y="0"/>
            <a:ext cx="9144000" cy="549000"/>
          </a:xfrm>
          <a:prstGeom prst="rect">
            <a:avLst/>
          </a:prstGeom>
          <a:solidFill>
            <a:srgbClr val="00E8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818463" y="4783336"/>
            <a:ext cx="109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3" name="Google Shape;7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250" y="0"/>
            <a:ext cx="504151" cy="5041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 txBox="1"/>
          <p:nvPr>
            <p:ph type="title"/>
          </p:nvPr>
        </p:nvSpPr>
        <p:spPr>
          <a:xfrm>
            <a:off x="679341" y="99919"/>
            <a:ext cx="7415100" cy="36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Poppins"/>
              <a:buNone/>
              <a:defRPr b="1" sz="1500">
                <a:solidFill>
                  <a:srgbClr val="11111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None/>
              <a:defRPr sz="15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None/>
              <a:defRPr sz="15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None/>
              <a:defRPr sz="15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None/>
              <a:defRPr sz="15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None/>
              <a:defRPr sz="15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None/>
              <a:defRPr sz="15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None/>
              <a:defRPr sz="15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None/>
              <a:defRPr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full 1" showMasterSp="0">
  <p:cSld name="Image full_1">
    <p:bg>
      <p:bgPr>
        <a:solidFill>
          <a:srgbClr val="00000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6" name="Google Shape;7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2668" y="4698157"/>
            <a:ext cx="252523" cy="28577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818463" y="4783336"/>
            <a:ext cx="109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" showMasterSp="0">
  <p:cSld name="Gree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9" name="Google Shape;79;p19"/>
          <p:cNvPicPr preferRelativeResize="0"/>
          <p:nvPr/>
        </p:nvPicPr>
        <p:blipFill rotWithShape="1">
          <a:blip r:embed="rId2">
            <a:alphaModFix/>
          </a:blip>
          <a:srcRect b="0" l="1304" r="1314" t="0"/>
          <a:stretch/>
        </p:blipFill>
        <p:spPr>
          <a:xfrm>
            <a:off x="153040" y="4711886"/>
            <a:ext cx="252522" cy="28577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818463" y="4783336"/>
            <a:ext cx="109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4500562" y="4799628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800">
              <a:solidFill>
                <a:srgbClr val="00E88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1" showMasterSp="0">
  <p:cSld name="TITLE_AND_BODY_1"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84" name="Google Shape;8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040" y="4711886"/>
            <a:ext cx="252523" cy="2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816892" y="4783335"/>
            <a:ext cx="112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1"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1"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1"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1"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1"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1"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1"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1"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1"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i="0" u="none" strike="noStrike"/>
          </a:p>
        </p:txBody>
      </p:sp>
      <p:sp>
        <p:nvSpPr>
          <p:cNvPr id="86" name="Google Shape;86;p21"/>
          <p:cNvSpPr txBox="1"/>
          <p:nvPr>
            <p:ph type="title"/>
          </p:nvPr>
        </p:nvSpPr>
        <p:spPr>
          <a:xfrm>
            <a:off x="535481" y="2121938"/>
            <a:ext cx="7445100" cy="111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Poppins"/>
              <a:buNone/>
              <a:defRPr b="1" sz="3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 showMasterSp="0">
  <p:cSld name="Divider">
    <p:bg>
      <p:bgPr>
        <a:solidFill>
          <a:srgbClr val="00000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88" name="Google Shape;8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040" y="4711886"/>
            <a:ext cx="252523" cy="2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2"/>
          <p:cNvSpPr txBox="1"/>
          <p:nvPr>
            <p:ph idx="1" type="body"/>
          </p:nvPr>
        </p:nvSpPr>
        <p:spPr>
          <a:xfrm rot="-5400000">
            <a:off x="-500377" y="2862231"/>
            <a:ext cx="15117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900"/>
              <a:buFont typeface="Arial"/>
              <a:buNone/>
              <a:defRPr b="1" sz="900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900"/>
              <a:buFont typeface="Arial"/>
              <a:buChar char="•"/>
              <a:defRPr b="1" sz="900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900"/>
              <a:buFont typeface="Arial"/>
              <a:buChar char="•"/>
              <a:defRPr b="1" sz="900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900"/>
              <a:buFont typeface="Arial"/>
              <a:buChar char="•"/>
              <a:defRPr b="1" sz="900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900"/>
              <a:buFont typeface="Arial"/>
              <a:buChar char="•"/>
              <a:defRPr b="1" sz="900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818464" y="4783335"/>
            <a:ext cx="109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b="0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3" name="Google Shape;93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rmAutofit/>
          </a:bodyPr>
          <a:lstStyle>
            <a:lvl1pPr lvl="0" rtl="0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showMasterSp="0">
  <p:cSld name="TITLE_AND_BODY_1_1">
    <p:bg>
      <p:bgPr>
        <a:solidFill>
          <a:srgbClr val="00E88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96" name="Google Shape;9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040" y="4711886"/>
            <a:ext cx="252523" cy="2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8818464" y="4783335"/>
            <a:ext cx="109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b="0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x">
  <p:cSld name="TITLE_AND_BOD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8818463" y="4783336"/>
            <a:ext cx="109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" showMasterSp="0">
  <p:cSld name="White"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06" name="Google Shape;10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040" y="4711886"/>
            <a:ext cx="252523" cy="28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7"/>
          <p:cNvSpPr txBox="1"/>
          <p:nvPr>
            <p:ph type="title"/>
          </p:nvPr>
        </p:nvSpPr>
        <p:spPr>
          <a:xfrm rot="-5400000">
            <a:off x="-370476" y="1096128"/>
            <a:ext cx="12519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900"/>
              <a:buFont typeface="Arial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None/>
              <a:defRPr/>
            </a:lvl9pPr>
          </a:lstStyle>
          <a:p/>
        </p:txBody>
      </p:sp>
      <p:sp>
        <p:nvSpPr>
          <p:cNvPr id="108" name="Google Shape;108;p27"/>
          <p:cNvSpPr txBox="1"/>
          <p:nvPr>
            <p:ph idx="1" type="body"/>
          </p:nvPr>
        </p:nvSpPr>
        <p:spPr>
          <a:xfrm rot="-5400000">
            <a:off x="-500376" y="2862231"/>
            <a:ext cx="15117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900"/>
              <a:buFont typeface="Arial"/>
              <a:buNone/>
              <a:defRPr b="0" sz="9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603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2" type="body"/>
          </p:nvPr>
        </p:nvSpPr>
        <p:spPr>
          <a:xfrm>
            <a:off x="171944" y="144442"/>
            <a:ext cx="2052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900"/>
              <a:buFont typeface="Arial"/>
              <a:buNone/>
              <a:defRPr b="0" sz="9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603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818463" y="4783336"/>
            <a:ext cx="109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" showMasterSp="0">
  <p:cSld name="Black">
    <p:bg>
      <p:bgPr>
        <a:solidFill>
          <a:srgbClr val="00000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2" name="Google Shape;11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040" y="4711886"/>
            <a:ext cx="252523" cy="28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115783" y="188570"/>
            <a:ext cx="327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900"/>
              <a:buFont typeface="Arial"/>
              <a:buNone/>
              <a:defRPr b="0" sz="9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603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2" type="body"/>
          </p:nvPr>
        </p:nvSpPr>
        <p:spPr>
          <a:xfrm rot="-5400000">
            <a:off x="-500376" y="2862231"/>
            <a:ext cx="15117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900"/>
              <a:buFont typeface="Arial"/>
              <a:buNone/>
              <a:defRPr b="0" sz="9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603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3" type="body"/>
          </p:nvPr>
        </p:nvSpPr>
        <p:spPr>
          <a:xfrm rot="-5400000">
            <a:off x="-370476" y="1096128"/>
            <a:ext cx="12519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900"/>
              <a:buFont typeface="Arial"/>
              <a:buNone/>
              <a:defRPr b="0" sz="9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603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2" type="sldNum"/>
          </p:nvPr>
        </p:nvSpPr>
        <p:spPr>
          <a:xfrm>
            <a:off x="8818463" y="4783336"/>
            <a:ext cx="109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 showMasterSp="0">
  <p:cSld name="Divider">
    <p:bg>
      <p:bgPr>
        <a:solidFill>
          <a:srgbClr val="000000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8" name="Google Shape;11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040" y="4711886"/>
            <a:ext cx="252523" cy="28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9"/>
          <p:cNvSpPr txBox="1"/>
          <p:nvPr>
            <p:ph idx="1" type="body"/>
          </p:nvPr>
        </p:nvSpPr>
        <p:spPr>
          <a:xfrm rot="-5400000">
            <a:off x="-500376" y="2862231"/>
            <a:ext cx="15117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900"/>
              <a:buFont typeface="Arial"/>
              <a:buNone/>
              <a:defRPr b="0" sz="9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603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2" type="sldNum"/>
          </p:nvPr>
        </p:nvSpPr>
        <p:spPr>
          <a:xfrm>
            <a:off x="8818463" y="4783336"/>
            <a:ext cx="109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" showMasterSp="0">
  <p:cSld name="Gree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22" name="Google Shape;122;p30"/>
          <p:cNvPicPr preferRelativeResize="0"/>
          <p:nvPr/>
        </p:nvPicPr>
        <p:blipFill rotWithShape="1">
          <a:blip r:embed="rId2">
            <a:alphaModFix/>
          </a:blip>
          <a:srcRect b="0" l="1304" r="1314" t="0"/>
          <a:stretch/>
        </p:blipFill>
        <p:spPr>
          <a:xfrm>
            <a:off x="153040" y="4711886"/>
            <a:ext cx="252522" cy="28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0"/>
          <p:cNvSpPr txBox="1"/>
          <p:nvPr>
            <p:ph type="title"/>
          </p:nvPr>
        </p:nvSpPr>
        <p:spPr>
          <a:xfrm rot="-5400000">
            <a:off x="-370476" y="1096128"/>
            <a:ext cx="12519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>
                <a:solidFill>
                  <a:srgbClr val="000000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None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1" type="body"/>
          </p:nvPr>
        </p:nvSpPr>
        <p:spPr>
          <a:xfrm rot="-5400000">
            <a:off x="-500376" y="2862231"/>
            <a:ext cx="15117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sz="9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603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2" type="body"/>
          </p:nvPr>
        </p:nvSpPr>
        <p:spPr>
          <a:xfrm>
            <a:off x="176706" y="144442"/>
            <a:ext cx="2052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sz="9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603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8818463" y="4783336"/>
            <a:ext cx="109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full" showMasterSp="0">
  <p:cSld name="Image full">
    <p:bg>
      <p:bgPr>
        <a:solidFill>
          <a:srgbClr val="00000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/>
          <p:nvPr>
            <p:ph idx="2" type="pic"/>
          </p:nvPr>
        </p:nvSpPr>
        <p:spPr>
          <a:xfrm>
            <a:off x="-40519" y="-604876"/>
            <a:ext cx="9225000" cy="61485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Image" id="129" name="Google Shape;12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040" y="4711886"/>
            <a:ext cx="252523" cy="28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1"/>
          <p:cNvSpPr txBox="1"/>
          <p:nvPr>
            <p:ph idx="1" type="body"/>
          </p:nvPr>
        </p:nvSpPr>
        <p:spPr>
          <a:xfrm>
            <a:off x="115783" y="188570"/>
            <a:ext cx="327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b="0" sz="900" cap="none">
                <a:latin typeface="Arial"/>
                <a:ea typeface="Arial"/>
                <a:cs typeface="Arial"/>
                <a:sym typeface="Arial"/>
              </a:defRPr>
            </a:lvl1pPr>
            <a:lvl2pPr indent="-2603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3" type="body"/>
          </p:nvPr>
        </p:nvSpPr>
        <p:spPr>
          <a:xfrm rot="-5400000">
            <a:off x="-500376" y="2862231"/>
            <a:ext cx="15117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b="0" sz="900" cap="none">
                <a:latin typeface="Arial"/>
                <a:ea typeface="Arial"/>
                <a:cs typeface="Arial"/>
                <a:sym typeface="Arial"/>
              </a:defRPr>
            </a:lvl1pPr>
            <a:lvl2pPr indent="-2603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4" type="body"/>
          </p:nvPr>
        </p:nvSpPr>
        <p:spPr>
          <a:xfrm rot="-5400000">
            <a:off x="-370476" y="1096128"/>
            <a:ext cx="12519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b="0" sz="900" cap="none">
                <a:latin typeface="Arial"/>
                <a:ea typeface="Arial"/>
                <a:cs typeface="Arial"/>
                <a:sym typeface="Arial"/>
              </a:defRPr>
            </a:lvl1pPr>
            <a:lvl2pPr indent="-26035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2" type="sldNum"/>
          </p:nvPr>
        </p:nvSpPr>
        <p:spPr>
          <a:xfrm>
            <a:off x="8818463" y="4783336"/>
            <a:ext cx="109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sz="800" cap="non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800">
              <a:solidFill>
                <a:srgbClr val="00E88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ha + Logo">
  <p:cSld name="Slide Mestre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"/>
          <p:cNvSpPr txBox="1"/>
          <p:nvPr>
            <p:ph idx="12" type="sldNum"/>
          </p:nvPr>
        </p:nvSpPr>
        <p:spPr>
          <a:xfrm>
            <a:off x="4484637" y="4905375"/>
            <a:ext cx="1701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0" Type="http://schemas.openxmlformats.org/officeDocument/2006/relationships/theme" Target="../theme/theme2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E88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3040" y="4711886"/>
            <a:ext cx="252523" cy="28577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 rot="-5400000">
            <a:off x="-632114" y="1006220"/>
            <a:ext cx="18228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1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1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1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1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1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1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1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1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1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818463" y="4783336"/>
            <a:ext cx="109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5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E88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99" name="Google Shape;99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3040" y="4711886"/>
            <a:ext cx="252523" cy="28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 txBox="1"/>
          <p:nvPr>
            <p:ph type="title"/>
          </p:nvPr>
        </p:nvSpPr>
        <p:spPr>
          <a:xfrm rot="-5400000">
            <a:off x="-632114" y="1006220"/>
            <a:ext cx="18228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1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1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1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1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1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1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1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1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1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818463" y="4783336"/>
            <a:ext cx="109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E88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E8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5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/>
        </p:nvSpPr>
        <p:spPr>
          <a:xfrm>
            <a:off x="405550" y="1317400"/>
            <a:ext cx="67458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200">
                <a:latin typeface="Impact"/>
                <a:ea typeface="Impact"/>
                <a:cs typeface="Impact"/>
                <a:sym typeface="Impact"/>
              </a:rPr>
              <a:t>Redarito</a:t>
            </a:r>
            <a:endParaRPr b="1" sz="92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descr="Image" id="143" name="Google Shape;14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40" y="4711886"/>
            <a:ext cx="252523" cy="285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4" name="Google Shape;14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6603" y="182006"/>
            <a:ext cx="3264403" cy="477948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4"/>
          <p:cNvSpPr txBox="1"/>
          <p:nvPr/>
        </p:nvSpPr>
        <p:spPr>
          <a:xfrm>
            <a:off x="781526" y="3718875"/>
            <a:ext cx="296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IA | 2024</a:t>
            </a:r>
            <a:endParaRPr sz="1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"/>
          <p:cNvSpPr txBox="1"/>
          <p:nvPr>
            <p:ph idx="1" type="body"/>
          </p:nvPr>
        </p:nvSpPr>
        <p:spPr>
          <a:xfrm rot="-5400000">
            <a:off x="-500376" y="2862231"/>
            <a:ext cx="1511700" cy="20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69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4"/>
          <p:cNvSpPr txBox="1"/>
          <p:nvPr>
            <p:ph idx="1" type="body"/>
          </p:nvPr>
        </p:nvSpPr>
        <p:spPr>
          <a:xfrm rot="-5400000">
            <a:off x="-500376" y="2862231"/>
            <a:ext cx="1511700" cy="20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ACESSOS ALUNOS</a:t>
            </a:r>
            <a:endParaRPr/>
          </a:p>
        </p:txBody>
      </p:sp>
      <p:sp>
        <p:nvSpPr>
          <p:cNvPr id="212" name="Google Shape;212;p44"/>
          <p:cNvSpPr txBox="1"/>
          <p:nvPr/>
        </p:nvSpPr>
        <p:spPr>
          <a:xfrm>
            <a:off x="617975" y="539850"/>
            <a:ext cx="5526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 o gráfico anterior, podemos perceber os picos de acessos dos alunos e os comportamentos </a:t>
            </a:r>
            <a:r>
              <a:rPr lang="pt-BR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diários</a:t>
            </a:r>
            <a:r>
              <a:rPr lang="pt-BR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dos mesmos.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5"/>
          <p:cNvSpPr txBox="1"/>
          <p:nvPr>
            <p:ph idx="1" type="body"/>
          </p:nvPr>
        </p:nvSpPr>
        <p:spPr>
          <a:xfrm rot="-5400000">
            <a:off x="-500376" y="2862231"/>
            <a:ext cx="1511700" cy="20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ACESSOS ALUNOS</a:t>
            </a:r>
            <a:endParaRPr/>
          </a:p>
        </p:txBody>
      </p:sp>
      <p:pic>
        <p:nvPicPr>
          <p:cNvPr id="218" name="Google Shape;21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36" y="617500"/>
            <a:ext cx="8481128" cy="419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6"/>
          <p:cNvSpPr txBox="1"/>
          <p:nvPr>
            <p:ph idx="1" type="body"/>
          </p:nvPr>
        </p:nvSpPr>
        <p:spPr>
          <a:xfrm rot="-5400000">
            <a:off x="-500376" y="2862231"/>
            <a:ext cx="1511700" cy="20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ACESSOS ALUNOS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75" y="218876"/>
            <a:ext cx="8481124" cy="45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 txBox="1"/>
          <p:nvPr>
            <p:ph idx="1" type="body"/>
          </p:nvPr>
        </p:nvSpPr>
        <p:spPr>
          <a:xfrm rot="-5400000">
            <a:off x="-500376" y="2862231"/>
            <a:ext cx="1511700" cy="20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ACESSOS ALUNOS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36" y="644875"/>
            <a:ext cx="8481128" cy="419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 txBox="1"/>
          <p:nvPr>
            <p:ph idx="1" type="body"/>
          </p:nvPr>
        </p:nvSpPr>
        <p:spPr>
          <a:xfrm rot="-5400000">
            <a:off x="-500376" y="2862231"/>
            <a:ext cx="1511700" cy="20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ACESSOS ALUNOS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8"/>
          <p:cNvSpPr txBox="1"/>
          <p:nvPr/>
        </p:nvSpPr>
        <p:spPr>
          <a:xfrm>
            <a:off x="604300" y="580900"/>
            <a:ext cx="5526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Agora, conseguimos perceber as ações que os alunos tomaram ao acessar a Redação Descomplica. Sendo elas Sign in ou Sign Up.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>
            <p:ph idx="1" type="body"/>
          </p:nvPr>
        </p:nvSpPr>
        <p:spPr>
          <a:xfrm rot="-5400000">
            <a:off x="-500376" y="2862231"/>
            <a:ext cx="1511700" cy="20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ACESSOS ALUNOS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74" y="152400"/>
            <a:ext cx="815287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0"/>
          <p:cNvSpPr txBox="1"/>
          <p:nvPr>
            <p:ph idx="1" type="body"/>
          </p:nvPr>
        </p:nvSpPr>
        <p:spPr>
          <a:xfrm rot="-5400000">
            <a:off x="-500376" y="2862231"/>
            <a:ext cx="1511700" cy="20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ACESSOS ALUNOS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50"/>
          <p:cNvSpPr txBox="1"/>
          <p:nvPr/>
        </p:nvSpPr>
        <p:spPr>
          <a:xfrm>
            <a:off x="604300" y="580900"/>
            <a:ext cx="5526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Agora, conseguimos perceber as frequências dos usuários ao site.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1"/>
          <p:cNvSpPr txBox="1"/>
          <p:nvPr>
            <p:ph idx="1" type="body"/>
          </p:nvPr>
        </p:nvSpPr>
        <p:spPr>
          <a:xfrm rot="-5400000">
            <a:off x="-500376" y="2862231"/>
            <a:ext cx="1511700" cy="20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ACESSOS ALUNOS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61" y="590150"/>
            <a:ext cx="8481128" cy="419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9" name="Google Shape;25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40" y="4711886"/>
            <a:ext cx="252523" cy="285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60" name="Google Shape;260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1648" y="180867"/>
            <a:ext cx="2207991" cy="47817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61" name="Google Shape;261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26059" y="3319664"/>
            <a:ext cx="599164" cy="59916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52"/>
          <p:cNvSpPr txBox="1"/>
          <p:nvPr/>
        </p:nvSpPr>
        <p:spPr>
          <a:xfrm>
            <a:off x="940350" y="2032950"/>
            <a:ext cx="38856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rPr lang="pt-BR" sz="3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USUÁRIOS GERAIS </a:t>
            </a:r>
            <a:endParaRPr sz="35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rPr lang="pt-BR" sz="3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(NÃO ALUNOS)</a:t>
            </a:r>
            <a:endParaRPr sz="5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50" name="Google Shape;15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40" y="4711886"/>
            <a:ext cx="252523" cy="28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5"/>
          <p:cNvSpPr txBox="1"/>
          <p:nvPr/>
        </p:nvSpPr>
        <p:spPr>
          <a:xfrm>
            <a:off x="535775" y="512825"/>
            <a:ext cx="5277900" cy="3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200">
                <a:solidFill>
                  <a:srgbClr val="00E88F"/>
                </a:solidFill>
                <a:latin typeface="Impact"/>
                <a:ea typeface="Impact"/>
                <a:cs typeface="Impact"/>
                <a:sym typeface="Impact"/>
              </a:rPr>
              <a:t>A.</a:t>
            </a:r>
            <a:r>
              <a:rPr b="1" lang="pt-BR" sz="42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 CONVERSÃO LEEDS </a:t>
            </a:r>
            <a:endParaRPr b="1" sz="42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200">
                <a:solidFill>
                  <a:srgbClr val="00E88F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r>
              <a:rPr b="1" lang="pt-BR" sz="4200">
                <a:solidFill>
                  <a:srgbClr val="00E88F"/>
                </a:solidFill>
                <a:latin typeface="Impact"/>
                <a:ea typeface="Impact"/>
                <a:cs typeface="Impact"/>
                <a:sym typeface="Impact"/>
              </a:rPr>
              <a:t>. </a:t>
            </a:r>
            <a:r>
              <a:rPr b="1" lang="pt-BR" sz="42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ACESSOS ALUNOS</a:t>
            </a:r>
            <a:endParaRPr b="1" sz="42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200">
                <a:solidFill>
                  <a:srgbClr val="00E88F"/>
                </a:solidFill>
                <a:latin typeface="Impact"/>
                <a:ea typeface="Impact"/>
                <a:cs typeface="Impact"/>
                <a:sym typeface="Impact"/>
              </a:rPr>
              <a:t>C. </a:t>
            </a:r>
            <a:r>
              <a:rPr b="1" lang="pt-BR" sz="42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USUÁRIOS GERAIS</a:t>
            </a:r>
            <a:endParaRPr b="1" sz="42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E88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2" name="Google Shape;152;p35"/>
          <p:cNvSpPr txBox="1"/>
          <p:nvPr/>
        </p:nvSpPr>
        <p:spPr>
          <a:xfrm>
            <a:off x="5611775" y="512825"/>
            <a:ext cx="28857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800">
                <a:solidFill>
                  <a:srgbClr val="FFFFFF"/>
                </a:solidFill>
              </a:rPr>
              <a:t>Descreva aqui o que esse sub-capítulo ou tema descreve caso seja apropriado. Use o espaço ao lado para fotografia, ilustrações e gráficos</a:t>
            </a:r>
            <a:endParaRPr sz="1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3"/>
          <p:cNvSpPr txBox="1"/>
          <p:nvPr>
            <p:ph idx="1" type="body"/>
          </p:nvPr>
        </p:nvSpPr>
        <p:spPr>
          <a:xfrm rot="-5400000">
            <a:off x="-500376" y="2862231"/>
            <a:ext cx="1511700" cy="20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NÃO </a:t>
            </a:r>
            <a:r>
              <a:rPr lang="pt-BR"/>
              <a:t>ALUNOS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53"/>
          <p:cNvSpPr txBox="1"/>
          <p:nvPr/>
        </p:nvSpPr>
        <p:spPr>
          <a:xfrm>
            <a:off x="617975" y="539850"/>
            <a:ext cx="5526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 acesso ao banco de dados de alunos UEE, conseguimos retornar aqueles que NÃO são alunos, podendo assim perceber o comportamento deles.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4"/>
          <p:cNvSpPr txBox="1"/>
          <p:nvPr>
            <p:ph idx="1" type="body"/>
          </p:nvPr>
        </p:nvSpPr>
        <p:spPr>
          <a:xfrm rot="-5400000">
            <a:off x="-500376" y="2862231"/>
            <a:ext cx="1511700" cy="20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ALUNOS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450" y="117225"/>
            <a:ext cx="7191101" cy="49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5"/>
          <p:cNvSpPr txBox="1"/>
          <p:nvPr>
            <p:ph idx="1" type="body"/>
          </p:nvPr>
        </p:nvSpPr>
        <p:spPr>
          <a:xfrm rot="-5400000">
            <a:off x="-500376" y="2862231"/>
            <a:ext cx="1511700" cy="20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ALUNOS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600" y="206150"/>
            <a:ext cx="5180199" cy="47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 txBox="1"/>
          <p:nvPr>
            <p:ph idx="1" type="body"/>
          </p:nvPr>
        </p:nvSpPr>
        <p:spPr>
          <a:xfrm rot="-5400000">
            <a:off x="-500376" y="2862231"/>
            <a:ext cx="1511700" cy="20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ALUNOS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074" y="395288"/>
            <a:ext cx="571500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7"/>
          <p:cNvSpPr txBox="1"/>
          <p:nvPr>
            <p:ph idx="1" type="body"/>
          </p:nvPr>
        </p:nvSpPr>
        <p:spPr>
          <a:xfrm rot="-5400000">
            <a:off x="-500376" y="2862231"/>
            <a:ext cx="1511700" cy="20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NÃO ALUNOS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499" y="480700"/>
            <a:ext cx="571500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8"/>
          <p:cNvSpPr txBox="1"/>
          <p:nvPr>
            <p:ph idx="1" type="body"/>
          </p:nvPr>
        </p:nvSpPr>
        <p:spPr>
          <a:xfrm rot="-5400000">
            <a:off x="-500376" y="2862231"/>
            <a:ext cx="1511700" cy="20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NÃO ALUNOS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599" y="395288"/>
            <a:ext cx="563880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9"/>
          <p:cNvSpPr txBox="1"/>
          <p:nvPr>
            <p:ph idx="1" type="body"/>
          </p:nvPr>
        </p:nvSpPr>
        <p:spPr>
          <a:xfrm rot="-5400000">
            <a:off x="-500376" y="2862231"/>
            <a:ext cx="1511700" cy="20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NÃO ALUNOS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9"/>
          <p:cNvSpPr txBox="1"/>
          <p:nvPr/>
        </p:nvSpPr>
        <p:spPr>
          <a:xfrm>
            <a:off x="617975" y="539850"/>
            <a:ext cx="7699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Curto Prazo:</a:t>
            </a:r>
            <a:r>
              <a:rPr lang="pt-BR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Usuários que acessam o site por poucos dias.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Médio Prazo:</a:t>
            </a:r>
            <a:r>
              <a:rPr lang="pt-BR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Usuários que têm um período de engajamento mais prolongado.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Longo Prazo:</a:t>
            </a:r>
            <a:r>
              <a:rPr lang="pt-BR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Usuários que permanecem ativos por um longo período.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57" name="Google Shape;15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40" y="4711886"/>
            <a:ext cx="252523" cy="285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8" name="Google Shape;15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9481" y="193328"/>
            <a:ext cx="2544838" cy="47568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9" name="Google Shape;15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5119" y="3053882"/>
            <a:ext cx="569262" cy="56926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6"/>
          <p:cNvSpPr txBox="1"/>
          <p:nvPr/>
        </p:nvSpPr>
        <p:spPr>
          <a:xfrm>
            <a:off x="940351" y="2032950"/>
            <a:ext cx="32865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rPr lang="pt-BR" sz="3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CONVERSÃO DE LEEDS</a:t>
            </a:r>
            <a:endParaRPr sz="35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t/>
            </a:r>
            <a:endParaRPr sz="35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7"/>
          <p:cNvSpPr txBox="1"/>
          <p:nvPr>
            <p:ph idx="1" type="body"/>
          </p:nvPr>
        </p:nvSpPr>
        <p:spPr>
          <a:xfrm rot="-5400000">
            <a:off x="-500376" y="2862231"/>
            <a:ext cx="1511700" cy="20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CONVERSÃO DE LEEDS</a:t>
            </a:r>
            <a:endParaRPr/>
          </a:p>
        </p:txBody>
      </p:sp>
      <p:sp>
        <p:nvSpPr>
          <p:cNvPr id="166" name="Google Shape;166;p37"/>
          <p:cNvSpPr txBox="1"/>
          <p:nvPr/>
        </p:nvSpPr>
        <p:spPr>
          <a:xfrm>
            <a:off x="617975" y="539850"/>
            <a:ext cx="5526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Após extração de dados no Snowflake, foi retornado todos os alunos que tiveram seus contratos iniciados após o primeiro acesso ao Redação Descomplica. Com base no Email, podemos observar aqueles que começaram seus contratos, após utilizar a solução de IA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37"/>
          <p:cNvSpPr txBox="1"/>
          <p:nvPr/>
        </p:nvSpPr>
        <p:spPr>
          <a:xfrm>
            <a:off x="4035475" y="3378850"/>
            <a:ext cx="458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TAXA DE CONVERSÃO: 41,39%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idx="1" type="body"/>
          </p:nvPr>
        </p:nvSpPr>
        <p:spPr>
          <a:xfrm rot="-5400000">
            <a:off x="-500376" y="2862231"/>
            <a:ext cx="1511700" cy="20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CONVERSÃO DE LEEDS</a:t>
            </a:r>
            <a:endParaRPr/>
          </a:p>
        </p:txBody>
      </p:sp>
      <p:pic>
        <p:nvPicPr>
          <p:cNvPr id="173" name="Google Shape;1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800" y="162700"/>
            <a:ext cx="5990000" cy="435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8"/>
          <p:cNvSpPr txBox="1"/>
          <p:nvPr/>
        </p:nvSpPr>
        <p:spPr>
          <a:xfrm>
            <a:off x="6435300" y="4278250"/>
            <a:ext cx="2913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CONVERTIDOS: 16.883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9"/>
          <p:cNvSpPr txBox="1"/>
          <p:nvPr>
            <p:ph idx="1" type="body"/>
          </p:nvPr>
        </p:nvSpPr>
        <p:spPr>
          <a:xfrm rot="-5400000">
            <a:off x="-500376" y="2862231"/>
            <a:ext cx="1511700" cy="20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CONVERSÃO DE LEEDS</a:t>
            </a:r>
            <a:endParaRPr/>
          </a:p>
        </p:txBody>
      </p:sp>
      <p:sp>
        <p:nvSpPr>
          <p:cNvPr id="180" name="Google Shape;180;p39"/>
          <p:cNvSpPr txBox="1"/>
          <p:nvPr/>
        </p:nvSpPr>
        <p:spPr>
          <a:xfrm>
            <a:off x="930200" y="984925"/>
            <a:ext cx="5444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Também conseguimos extrair a diferença de tempo entre o primeiro acesso a redação descomplica e o início do contrato. 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0"/>
          <p:cNvSpPr txBox="1"/>
          <p:nvPr>
            <p:ph idx="1" type="body"/>
          </p:nvPr>
        </p:nvSpPr>
        <p:spPr>
          <a:xfrm rot="-5400000">
            <a:off x="-500376" y="2862231"/>
            <a:ext cx="1511700" cy="20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CONVERSÃO DE LEEDS</a:t>
            </a:r>
            <a:endParaRPr/>
          </a:p>
        </p:txBody>
      </p:sp>
      <p:pic>
        <p:nvPicPr>
          <p:cNvPr id="186" name="Google Shape;1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624" y="152400"/>
            <a:ext cx="766274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1" name="Google Shape;19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40" y="4711886"/>
            <a:ext cx="252523" cy="285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2" name="Google Shape;19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5793" y="189065"/>
            <a:ext cx="2255115" cy="47653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3" name="Google Shape;193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0747" y="1563294"/>
            <a:ext cx="802963" cy="42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41"/>
          <p:cNvSpPr txBox="1"/>
          <p:nvPr/>
        </p:nvSpPr>
        <p:spPr>
          <a:xfrm>
            <a:off x="940347" y="2032945"/>
            <a:ext cx="23874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rPr lang="pt-BR" sz="3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ACESSOS ALUNOS</a:t>
            </a:r>
            <a:endParaRPr sz="5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2"/>
          <p:cNvSpPr txBox="1"/>
          <p:nvPr>
            <p:ph idx="1" type="body"/>
          </p:nvPr>
        </p:nvSpPr>
        <p:spPr>
          <a:xfrm rot="-5400000">
            <a:off x="-500376" y="2862231"/>
            <a:ext cx="1511700" cy="20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ACESSOS</a:t>
            </a:r>
            <a:r>
              <a:rPr lang="pt-BR"/>
              <a:t> ALUNOS</a:t>
            </a:r>
            <a:endParaRPr/>
          </a:p>
        </p:txBody>
      </p:sp>
      <p:sp>
        <p:nvSpPr>
          <p:cNvPr id="200" name="Google Shape;200;p42"/>
          <p:cNvSpPr txBox="1"/>
          <p:nvPr/>
        </p:nvSpPr>
        <p:spPr>
          <a:xfrm>
            <a:off x="617975" y="539850"/>
            <a:ext cx="5526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 acesso ao banco de dados de alunos UEE, conseguimos separar aqueles que são alunos, daqueles que não são alunos, podendo assim perceber o comportamento de cada um. Partiremos para percepção de comportamento dos alunos UEE no Redações Descomplica.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PTs Analu">
  <a:themeElements>
    <a:clrScheme name="21_BasicWhite">
      <a:dk1>
        <a:srgbClr val="000000"/>
      </a:dk1>
      <a:lt1>
        <a:srgbClr val="0000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0000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