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0" r:id="rId3"/>
    <p:sldId id="257" r:id="rId4"/>
    <p:sldId id="258" r:id="rId5"/>
    <p:sldId id="259" r:id="rId6"/>
    <p:sldId id="264" r:id="rId7"/>
    <p:sldId id="261" r:id="rId8"/>
    <p:sldId id="281" r:id="rId9"/>
    <p:sldId id="265" r:id="rId10"/>
    <p:sldId id="282" r:id="rId11"/>
    <p:sldId id="283" r:id="rId12"/>
    <p:sldId id="276" r:id="rId13"/>
    <p:sldId id="284" r:id="rId14"/>
    <p:sldId id="285"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 id="280" r:id="rId28"/>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64F74-D453-4024-80A5-9C80EDEAD20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2C8C7F0-60EB-491D-A820-85154D0AFD8F}">
      <dgm:prSet/>
      <dgm:spPr/>
      <dgm:t>
        <a:bodyPr/>
        <a:lstStyle/>
        <a:p>
          <a:r>
            <a:rPr lang="es-MX"/>
            <a:t>Hay dos potenciómetros en la placa de sensores de movimiento PIR: ajuste de sensibilidad y ajuste de retardo de tiempo.</a:t>
          </a:r>
          <a:endParaRPr lang="en-US"/>
        </a:p>
      </dgm:t>
    </dgm:pt>
    <dgm:pt modelId="{6CF7C1E9-7C8F-4143-BAED-AE5206C741CF}" type="parTrans" cxnId="{BD8650A8-E12C-47A3-AC07-5F54A0B79FF8}">
      <dgm:prSet/>
      <dgm:spPr/>
      <dgm:t>
        <a:bodyPr/>
        <a:lstStyle/>
        <a:p>
          <a:endParaRPr lang="en-US"/>
        </a:p>
      </dgm:t>
    </dgm:pt>
    <dgm:pt modelId="{29CD75D1-5BA0-4258-9BFF-69E4212EA794}" type="sibTrans" cxnId="{BD8650A8-E12C-47A3-AC07-5F54A0B79FF8}">
      <dgm:prSet/>
      <dgm:spPr/>
      <dgm:t>
        <a:bodyPr/>
        <a:lstStyle/>
        <a:p>
          <a:endParaRPr lang="en-US"/>
        </a:p>
      </dgm:t>
    </dgm:pt>
    <dgm:pt modelId="{FF1EF31D-4FCE-463F-AD5A-AAEDB072CB3B}">
      <dgm:prSet/>
      <dgm:spPr/>
      <dgm:t>
        <a:bodyPr/>
        <a:lstStyle/>
        <a:p>
          <a:r>
            <a:rPr lang="es-MX"/>
            <a:t>Es posible hacer que el PIR sea lo suficientemente sensible o no sensible. La sensibilidad máxima se puede alcanzar hasta 6 metros.</a:t>
          </a:r>
          <a:endParaRPr lang="en-US"/>
        </a:p>
      </dgm:t>
    </dgm:pt>
    <dgm:pt modelId="{0B0E433B-4C84-48E6-839D-7DF6664A5265}" type="parTrans" cxnId="{1C6F40FD-4095-4223-A2AA-B5AABC4C0752}">
      <dgm:prSet/>
      <dgm:spPr/>
      <dgm:t>
        <a:bodyPr/>
        <a:lstStyle/>
        <a:p>
          <a:endParaRPr lang="en-US"/>
        </a:p>
      </dgm:t>
    </dgm:pt>
    <dgm:pt modelId="{79E3153D-E7A3-4911-98EE-BC429E2E3AE7}" type="sibTrans" cxnId="{1C6F40FD-4095-4223-A2AA-B5AABC4C0752}">
      <dgm:prSet/>
      <dgm:spPr/>
      <dgm:t>
        <a:bodyPr/>
        <a:lstStyle/>
        <a:p>
          <a:endParaRPr lang="en-US"/>
        </a:p>
      </dgm:t>
    </dgm:pt>
    <dgm:pt modelId="{A7B5BF1D-3543-42C3-BBE9-B37255AF93BB}">
      <dgm:prSet/>
      <dgm:spPr/>
      <dgm:t>
        <a:bodyPr/>
        <a:lstStyle/>
        <a:p>
          <a:r>
            <a:rPr lang="es-MX"/>
            <a:t>El potenciómetro de ajuste de retardo de tiempo se usa para ajustar el timetsel que se muestra en los diagramas de tiempo anteriores.</a:t>
          </a:r>
          <a:endParaRPr lang="en-US"/>
        </a:p>
      </dgm:t>
    </dgm:pt>
    <dgm:pt modelId="{76146C7F-1637-45C6-98E7-A83702429035}" type="parTrans" cxnId="{7434BD3A-2A4B-48A6-96DC-2F7A90CF907F}">
      <dgm:prSet/>
      <dgm:spPr/>
      <dgm:t>
        <a:bodyPr/>
        <a:lstStyle/>
        <a:p>
          <a:endParaRPr lang="en-US"/>
        </a:p>
      </dgm:t>
    </dgm:pt>
    <dgm:pt modelId="{11EA34BF-1877-4528-A6CB-F175DC95F3C6}" type="sibTrans" cxnId="{7434BD3A-2A4B-48A6-96DC-2F7A90CF907F}">
      <dgm:prSet/>
      <dgm:spPr/>
      <dgm:t>
        <a:bodyPr/>
        <a:lstStyle/>
        <a:p>
          <a:endParaRPr lang="en-US"/>
        </a:p>
      </dgm:t>
    </dgm:pt>
    <dgm:pt modelId="{56A38ED6-98DF-465E-A144-016EEAFEA5C1}">
      <dgm:prSet/>
      <dgm:spPr/>
      <dgm:t>
        <a:bodyPr/>
        <a:lstStyle/>
        <a:p>
          <a:r>
            <a:rPr lang="es-MX"/>
            <a:t>El movimiento en sentido horario hace que el PIR sea más sensible.</a:t>
          </a:r>
          <a:endParaRPr lang="en-US"/>
        </a:p>
      </dgm:t>
    </dgm:pt>
    <dgm:pt modelId="{D0093566-9CDB-4B1B-AC05-E4FD8ED54E33}" type="parTrans" cxnId="{A0D14ECE-C737-4289-BAF3-2AA570FC42B7}">
      <dgm:prSet/>
      <dgm:spPr/>
      <dgm:t>
        <a:bodyPr/>
        <a:lstStyle/>
        <a:p>
          <a:endParaRPr lang="en-US"/>
        </a:p>
      </dgm:t>
    </dgm:pt>
    <dgm:pt modelId="{1E2C8FCB-137C-4F2E-A869-1108978DCE78}" type="sibTrans" cxnId="{A0D14ECE-C737-4289-BAF3-2AA570FC42B7}">
      <dgm:prSet/>
      <dgm:spPr/>
      <dgm:t>
        <a:bodyPr/>
        <a:lstStyle/>
        <a:p>
          <a:endParaRPr lang="en-US"/>
        </a:p>
      </dgm:t>
    </dgm:pt>
    <dgm:pt modelId="{6409AD04-6842-4384-B960-6C5CF876A2CF}" type="pres">
      <dgm:prSet presAssocID="{A6164F74-D453-4024-80A5-9C80EDEAD209}" presName="linear" presStyleCnt="0">
        <dgm:presLayoutVars>
          <dgm:animLvl val="lvl"/>
          <dgm:resizeHandles val="exact"/>
        </dgm:presLayoutVars>
      </dgm:prSet>
      <dgm:spPr/>
      <dgm:t>
        <a:bodyPr/>
        <a:lstStyle/>
        <a:p>
          <a:endParaRPr lang="es-PA"/>
        </a:p>
      </dgm:t>
    </dgm:pt>
    <dgm:pt modelId="{D6C29C4F-3D43-4ED1-BD69-C3D9820FBFBB}" type="pres">
      <dgm:prSet presAssocID="{02C8C7F0-60EB-491D-A820-85154D0AFD8F}" presName="parentText" presStyleLbl="node1" presStyleIdx="0" presStyleCnt="4">
        <dgm:presLayoutVars>
          <dgm:chMax val="0"/>
          <dgm:bulletEnabled val="1"/>
        </dgm:presLayoutVars>
      </dgm:prSet>
      <dgm:spPr/>
      <dgm:t>
        <a:bodyPr/>
        <a:lstStyle/>
        <a:p>
          <a:endParaRPr lang="es-PA"/>
        </a:p>
      </dgm:t>
    </dgm:pt>
    <dgm:pt modelId="{BD7FB7C9-FA76-4F9D-B56C-777E481FAD7B}" type="pres">
      <dgm:prSet presAssocID="{29CD75D1-5BA0-4258-9BFF-69E4212EA794}" presName="spacer" presStyleCnt="0"/>
      <dgm:spPr/>
    </dgm:pt>
    <dgm:pt modelId="{769E8FB5-2378-4D47-A739-B9F863E440DB}" type="pres">
      <dgm:prSet presAssocID="{FF1EF31D-4FCE-463F-AD5A-AAEDB072CB3B}" presName="parentText" presStyleLbl="node1" presStyleIdx="1" presStyleCnt="4">
        <dgm:presLayoutVars>
          <dgm:chMax val="0"/>
          <dgm:bulletEnabled val="1"/>
        </dgm:presLayoutVars>
      </dgm:prSet>
      <dgm:spPr/>
      <dgm:t>
        <a:bodyPr/>
        <a:lstStyle/>
        <a:p>
          <a:endParaRPr lang="es-PA"/>
        </a:p>
      </dgm:t>
    </dgm:pt>
    <dgm:pt modelId="{97B8D6E4-3F9E-434C-B449-E3E03632475D}" type="pres">
      <dgm:prSet presAssocID="{79E3153D-E7A3-4911-98EE-BC429E2E3AE7}" presName="spacer" presStyleCnt="0"/>
      <dgm:spPr/>
    </dgm:pt>
    <dgm:pt modelId="{0B71172C-AB82-47DC-9D6F-8603A913DEFB}" type="pres">
      <dgm:prSet presAssocID="{A7B5BF1D-3543-42C3-BBE9-B37255AF93BB}" presName="parentText" presStyleLbl="node1" presStyleIdx="2" presStyleCnt="4">
        <dgm:presLayoutVars>
          <dgm:chMax val="0"/>
          <dgm:bulletEnabled val="1"/>
        </dgm:presLayoutVars>
      </dgm:prSet>
      <dgm:spPr/>
      <dgm:t>
        <a:bodyPr/>
        <a:lstStyle/>
        <a:p>
          <a:endParaRPr lang="es-PA"/>
        </a:p>
      </dgm:t>
    </dgm:pt>
    <dgm:pt modelId="{34B3729E-49E3-4B8C-8A23-7EA616D51201}" type="pres">
      <dgm:prSet presAssocID="{11EA34BF-1877-4528-A6CB-F175DC95F3C6}" presName="spacer" presStyleCnt="0"/>
      <dgm:spPr/>
    </dgm:pt>
    <dgm:pt modelId="{DAA8741B-C5D9-486F-98A8-7C8C3512B09A}" type="pres">
      <dgm:prSet presAssocID="{56A38ED6-98DF-465E-A144-016EEAFEA5C1}" presName="parentText" presStyleLbl="node1" presStyleIdx="3" presStyleCnt="4">
        <dgm:presLayoutVars>
          <dgm:chMax val="0"/>
          <dgm:bulletEnabled val="1"/>
        </dgm:presLayoutVars>
      </dgm:prSet>
      <dgm:spPr/>
      <dgm:t>
        <a:bodyPr/>
        <a:lstStyle/>
        <a:p>
          <a:endParaRPr lang="es-PA"/>
        </a:p>
      </dgm:t>
    </dgm:pt>
  </dgm:ptLst>
  <dgm:cxnLst>
    <dgm:cxn modelId="{8EFD1C52-91A4-4D72-9BE8-0C5A728E60BE}" type="presOf" srcId="{02C8C7F0-60EB-491D-A820-85154D0AFD8F}" destId="{D6C29C4F-3D43-4ED1-BD69-C3D9820FBFBB}" srcOrd="0" destOrd="0" presId="urn:microsoft.com/office/officeart/2005/8/layout/vList2"/>
    <dgm:cxn modelId="{A0D14ECE-C737-4289-BAF3-2AA570FC42B7}" srcId="{A6164F74-D453-4024-80A5-9C80EDEAD209}" destId="{56A38ED6-98DF-465E-A144-016EEAFEA5C1}" srcOrd="3" destOrd="0" parTransId="{D0093566-9CDB-4B1B-AC05-E4FD8ED54E33}" sibTransId="{1E2C8FCB-137C-4F2E-A869-1108978DCE78}"/>
    <dgm:cxn modelId="{63486476-3E86-4F82-905C-950D3DF489E8}" type="presOf" srcId="{56A38ED6-98DF-465E-A144-016EEAFEA5C1}" destId="{DAA8741B-C5D9-486F-98A8-7C8C3512B09A}" srcOrd="0" destOrd="0" presId="urn:microsoft.com/office/officeart/2005/8/layout/vList2"/>
    <dgm:cxn modelId="{7434BD3A-2A4B-48A6-96DC-2F7A90CF907F}" srcId="{A6164F74-D453-4024-80A5-9C80EDEAD209}" destId="{A7B5BF1D-3543-42C3-BBE9-B37255AF93BB}" srcOrd="2" destOrd="0" parTransId="{76146C7F-1637-45C6-98E7-A83702429035}" sibTransId="{11EA34BF-1877-4528-A6CB-F175DC95F3C6}"/>
    <dgm:cxn modelId="{863BCFFD-0A71-4483-A1E1-188597B6146A}" type="presOf" srcId="{A7B5BF1D-3543-42C3-BBE9-B37255AF93BB}" destId="{0B71172C-AB82-47DC-9D6F-8603A913DEFB}" srcOrd="0" destOrd="0" presId="urn:microsoft.com/office/officeart/2005/8/layout/vList2"/>
    <dgm:cxn modelId="{1C6F40FD-4095-4223-A2AA-B5AABC4C0752}" srcId="{A6164F74-D453-4024-80A5-9C80EDEAD209}" destId="{FF1EF31D-4FCE-463F-AD5A-AAEDB072CB3B}" srcOrd="1" destOrd="0" parTransId="{0B0E433B-4C84-48E6-839D-7DF6664A5265}" sibTransId="{79E3153D-E7A3-4911-98EE-BC429E2E3AE7}"/>
    <dgm:cxn modelId="{BD8650A8-E12C-47A3-AC07-5F54A0B79FF8}" srcId="{A6164F74-D453-4024-80A5-9C80EDEAD209}" destId="{02C8C7F0-60EB-491D-A820-85154D0AFD8F}" srcOrd="0" destOrd="0" parTransId="{6CF7C1E9-7C8F-4143-BAED-AE5206C741CF}" sibTransId="{29CD75D1-5BA0-4258-9BFF-69E4212EA794}"/>
    <dgm:cxn modelId="{F7D2509B-65EC-4B7E-A0D4-210F0A1F3FCF}" type="presOf" srcId="{A6164F74-D453-4024-80A5-9C80EDEAD209}" destId="{6409AD04-6842-4384-B960-6C5CF876A2CF}" srcOrd="0" destOrd="0" presId="urn:microsoft.com/office/officeart/2005/8/layout/vList2"/>
    <dgm:cxn modelId="{1932F7EE-C5EE-4AAC-BABA-075F162D7D94}" type="presOf" srcId="{FF1EF31D-4FCE-463F-AD5A-AAEDB072CB3B}" destId="{769E8FB5-2378-4D47-A739-B9F863E440DB}" srcOrd="0" destOrd="0" presId="urn:microsoft.com/office/officeart/2005/8/layout/vList2"/>
    <dgm:cxn modelId="{ADDDF42B-267E-4BCE-8BE6-C1DFC63AF44A}" type="presParOf" srcId="{6409AD04-6842-4384-B960-6C5CF876A2CF}" destId="{D6C29C4F-3D43-4ED1-BD69-C3D9820FBFBB}" srcOrd="0" destOrd="0" presId="urn:microsoft.com/office/officeart/2005/8/layout/vList2"/>
    <dgm:cxn modelId="{A25481E2-5742-4DD4-9DAC-81F114F16EE7}" type="presParOf" srcId="{6409AD04-6842-4384-B960-6C5CF876A2CF}" destId="{BD7FB7C9-FA76-4F9D-B56C-777E481FAD7B}" srcOrd="1" destOrd="0" presId="urn:microsoft.com/office/officeart/2005/8/layout/vList2"/>
    <dgm:cxn modelId="{830B41AD-8497-4709-86C0-10504A5D48CC}" type="presParOf" srcId="{6409AD04-6842-4384-B960-6C5CF876A2CF}" destId="{769E8FB5-2378-4D47-A739-B9F863E440DB}" srcOrd="2" destOrd="0" presId="urn:microsoft.com/office/officeart/2005/8/layout/vList2"/>
    <dgm:cxn modelId="{D5C31348-AA57-4138-9305-85442D8887D2}" type="presParOf" srcId="{6409AD04-6842-4384-B960-6C5CF876A2CF}" destId="{97B8D6E4-3F9E-434C-B449-E3E03632475D}" srcOrd="3" destOrd="0" presId="urn:microsoft.com/office/officeart/2005/8/layout/vList2"/>
    <dgm:cxn modelId="{3868FEA5-2038-4E94-9972-63902A03A9F3}" type="presParOf" srcId="{6409AD04-6842-4384-B960-6C5CF876A2CF}" destId="{0B71172C-AB82-47DC-9D6F-8603A913DEFB}" srcOrd="4" destOrd="0" presId="urn:microsoft.com/office/officeart/2005/8/layout/vList2"/>
    <dgm:cxn modelId="{24D391AF-37D0-4590-91B3-AA7F3F526F79}" type="presParOf" srcId="{6409AD04-6842-4384-B960-6C5CF876A2CF}" destId="{34B3729E-49E3-4B8C-8A23-7EA616D51201}" srcOrd="5" destOrd="0" presId="urn:microsoft.com/office/officeart/2005/8/layout/vList2"/>
    <dgm:cxn modelId="{62F55D49-8AE6-4E94-A3C4-EEE404515781}" type="presParOf" srcId="{6409AD04-6842-4384-B960-6C5CF876A2CF}" destId="{DAA8741B-C5D9-486F-98A8-7C8C3512B09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7C0C22-EBDA-4130-87AE-CB28BC19B077}"/>
              </a:ext>
            </a:extLst>
          </p:cNvPr>
          <p:cNvSpPr>
            <a:spLocks noGrp="1"/>
          </p:cNvSpPr>
          <p:nvPr>
            <p:ph type="dt" sz="half" idx="10"/>
          </p:nvPr>
        </p:nvSpPr>
        <p:spPr/>
        <p:txBody>
          <a:bodyPr/>
          <a:lstStyle/>
          <a:p>
            <a:fld id="{82EDB8D0-98ED-4B86-9D5F-E61ADC70144D}" type="datetimeFigureOut">
              <a:rPr lang="en-US" smtClean="0"/>
              <a:t>6/15/2020</a:t>
            </a:fld>
            <a:endParaRPr lang="en-US" dirty="0"/>
          </a:p>
        </p:txBody>
      </p:sp>
      <p:sp>
        <p:nvSpPr>
          <p:cNvPr id="5" name="Footer Placeholder 4">
            <a:extLst>
              <a:ext uri="{FF2B5EF4-FFF2-40B4-BE49-F238E27FC236}">
                <a16:creationId xmlns:a16="http://schemas.microsoft.com/office/drawing/2014/main" xmlns=""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xmlns=""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xmlns=""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0900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43AA9A-2280-4F63-8B3D-20742AE6901F}"/>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5" name="Footer Placeholder 4">
            <a:extLst>
              <a:ext uri="{FF2B5EF4-FFF2-40B4-BE49-F238E27FC236}">
                <a16:creationId xmlns:a16="http://schemas.microsoft.com/office/drawing/2014/main" xmlns=""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xmlns=""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068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749755-9FF4-428A-AEB7-1A6477466741}"/>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5" name="Footer Placeholder 4">
            <a:extLst>
              <a:ext uri="{FF2B5EF4-FFF2-40B4-BE49-F238E27FC236}">
                <a16:creationId xmlns:a16="http://schemas.microsoft.com/office/drawing/2014/main" xmlns=""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xmlns=""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32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6E82FA1-02B7-467E-9F16-D178149407C5}"/>
              </a:ext>
            </a:extLst>
          </p:cNvPr>
          <p:cNvSpPr>
            <a:spLocks noGrp="1"/>
          </p:cNvSpPr>
          <p:nvPr>
            <p:ph type="dt" sz="half" idx="10"/>
          </p:nvPr>
        </p:nvSpPr>
        <p:spPr/>
        <p:txBody>
          <a:bodyPr/>
          <a:lstStyle/>
          <a:p>
            <a:fld id="{82EDB8D0-98ED-4B86-9D5F-E61ADC70144D}" type="datetimeFigureOut">
              <a:rPr lang="en-US" smtClean="0"/>
              <a:t>6/15/2020</a:t>
            </a:fld>
            <a:endParaRPr lang="en-US" dirty="0"/>
          </a:p>
        </p:txBody>
      </p:sp>
      <p:sp>
        <p:nvSpPr>
          <p:cNvPr id="5" name="Footer Placeholder 4">
            <a:extLst>
              <a:ext uri="{FF2B5EF4-FFF2-40B4-BE49-F238E27FC236}">
                <a16:creationId xmlns:a16="http://schemas.microsoft.com/office/drawing/2014/main" xmlns=""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xmlns=""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65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A5F313-1240-47AE-A026-7F349292B5CA}"/>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5" name="Footer Placeholder 4">
            <a:extLst>
              <a:ext uri="{FF2B5EF4-FFF2-40B4-BE49-F238E27FC236}">
                <a16:creationId xmlns:a16="http://schemas.microsoft.com/office/drawing/2014/main" xmlns=""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xmlns=""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23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3D8B65F-F709-469F-9961-4D01896CAA12}"/>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6" name="Footer Placeholder 5">
            <a:extLst>
              <a:ext uri="{FF2B5EF4-FFF2-40B4-BE49-F238E27FC236}">
                <a16:creationId xmlns:a16="http://schemas.microsoft.com/office/drawing/2014/main" xmlns=""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xmlns=""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326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A8A5018-8A77-40E8-B159-4894ECF228B1}"/>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8" name="Footer Placeholder 7">
            <a:extLst>
              <a:ext uri="{FF2B5EF4-FFF2-40B4-BE49-F238E27FC236}">
                <a16:creationId xmlns:a16="http://schemas.microsoft.com/office/drawing/2014/main" xmlns=""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xmlns=""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583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xmlns=""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8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024287-C9B9-48AC-8E4D-A282DE2F44F5}"/>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3" name="Footer Placeholder 2">
            <a:extLst>
              <a:ext uri="{FF2B5EF4-FFF2-40B4-BE49-F238E27FC236}">
                <a16:creationId xmlns:a16="http://schemas.microsoft.com/office/drawing/2014/main" xmlns=""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xmlns=""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xmlns=""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557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A70783-FF31-4C4E-9196-EB169B209747}"/>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6" name="Footer Placeholder 5">
            <a:extLst>
              <a:ext uri="{FF2B5EF4-FFF2-40B4-BE49-F238E27FC236}">
                <a16:creationId xmlns:a16="http://schemas.microsoft.com/office/drawing/2014/main" xmlns=""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xmlns=""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723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2A07CB7-0520-4D64-B76C-C31AC557832D}"/>
              </a:ext>
            </a:extLst>
          </p:cNvPr>
          <p:cNvSpPr>
            <a:spLocks noGrp="1"/>
          </p:cNvSpPr>
          <p:nvPr>
            <p:ph type="dt" sz="half" idx="10"/>
          </p:nvPr>
        </p:nvSpPr>
        <p:spPr/>
        <p:txBody>
          <a:bodyPr/>
          <a:lstStyle/>
          <a:p>
            <a:fld id="{82EDB8D0-98ED-4B86-9D5F-E61ADC70144D}" type="datetimeFigureOut">
              <a:rPr lang="en-US" smtClean="0"/>
              <a:t>6/15/2020</a:t>
            </a:fld>
            <a:endParaRPr lang="en-US"/>
          </a:p>
        </p:txBody>
      </p:sp>
      <p:sp>
        <p:nvSpPr>
          <p:cNvPr id="6" name="Footer Placeholder 5">
            <a:extLst>
              <a:ext uri="{FF2B5EF4-FFF2-40B4-BE49-F238E27FC236}">
                <a16:creationId xmlns:a16="http://schemas.microsoft.com/office/drawing/2014/main" xmlns=""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xmlns=""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xmlns=""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91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6/15/2020</a:t>
            </a:fld>
            <a:endParaRPr lang="en-US" dirty="0"/>
          </a:p>
        </p:txBody>
      </p:sp>
      <p:sp>
        <p:nvSpPr>
          <p:cNvPr id="5" name="Footer Placeholder 4">
            <a:extLst>
              <a:ext uri="{FF2B5EF4-FFF2-40B4-BE49-F238E27FC236}">
                <a16:creationId xmlns:a16="http://schemas.microsoft.com/office/drawing/2014/main" xmlns=""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xmlns=""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170147900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lectronicwings.com/avr-atmega/ir-communication-using-atmega163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wings.com/avr-atmega/dc-motor-interfacing-with-atmega-1632"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xmlns="" id="{9F8A656C-0806-4677-A38B-DA5DF0F3C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3" descr="Imagen que contiene lluvia&#10;&#10;Descripción generada automáticamente">
            <a:extLst>
              <a:ext uri="{FF2B5EF4-FFF2-40B4-BE49-F238E27FC236}">
                <a16:creationId xmlns:a16="http://schemas.microsoft.com/office/drawing/2014/main" xmlns="" id="{025587BF-E5C5-4328-8346-3758640924F6}"/>
              </a:ext>
            </a:extLst>
          </p:cNvPr>
          <p:cNvPicPr>
            <a:picLocks noChangeAspect="1"/>
          </p:cNvPicPr>
          <p:nvPr/>
        </p:nvPicPr>
        <p:blipFill rotWithShape="1">
          <a:blip r:embed="rId2">
            <a:alphaModFix/>
          </a:blip>
          <a:srcRect t="15730"/>
          <a:stretch/>
        </p:blipFill>
        <p:spPr>
          <a:xfrm>
            <a:off x="20" y="10"/>
            <a:ext cx="12191980" cy="6857990"/>
          </a:xfrm>
          <a:prstGeom prst="rect">
            <a:avLst/>
          </a:prstGeom>
        </p:spPr>
      </p:pic>
      <p:sp>
        <p:nvSpPr>
          <p:cNvPr id="28" name="Rectangle: Rounded Corners 10">
            <a:extLst>
              <a:ext uri="{FF2B5EF4-FFF2-40B4-BE49-F238E27FC236}">
                <a16:creationId xmlns:a16="http://schemas.microsoft.com/office/drawing/2014/main" xmlns="" id="{9BEF8C6D-8BB3-473A-9607-D7381CC5C0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88580" y="643467"/>
            <a:ext cx="3859952"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37B9875E-CD2A-4BF9-9E8C-FFFF51F202AC}"/>
              </a:ext>
            </a:extLst>
          </p:cNvPr>
          <p:cNvSpPr>
            <a:spLocks noGrp="1"/>
          </p:cNvSpPr>
          <p:nvPr>
            <p:ph type="ctrTitle"/>
          </p:nvPr>
        </p:nvSpPr>
        <p:spPr>
          <a:xfrm>
            <a:off x="7879080" y="795509"/>
            <a:ext cx="3507023" cy="3011340"/>
          </a:xfrm>
        </p:spPr>
        <p:txBody>
          <a:bodyPr>
            <a:normAutofit/>
          </a:bodyPr>
          <a:lstStyle/>
          <a:p>
            <a:r>
              <a:rPr lang="es-PA" sz="5000" dirty="0" err="1"/>
              <a:t>Sanitizador</a:t>
            </a:r>
            <a:r>
              <a:rPr lang="es-PA" sz="5000" dirty="0"/>
              <a:t> </a:t>
            </a:r>
          </a:p>
        </p:txBody>
      </p:sp>
      <p:sp>
        <p:nvSpPr>
          <p:cNvPr id="3" name="Subtítulo 2">
            <a:extLst>
              <a:ext uri="{FF2B5EF4-FFF2-40B4-BE49-F238E27FC236}">
                <a16:creationId xmlns:a16="http://schemas.microsoft.com/office/drawing/2014/main" xmlns="" id="{20365A6E-CFE3-47F4-83F5-03B1D8EDEEE9}"/>
              </a:ext>
            </a:extLst>
          </p:cNvPr>
          <p:cNvSpPr>
            <a:spLocks noGrp="1"/>
          </p:cNvSpPr>
          <p:nvPr>
            <p:ph type="subTitle" idx="1"/>
          </p:nvPr>
        </p:nvSpPr>
        <p:spPr>
          <a:xfrm>
            <a:off x="7879080" y="3898924"/>
            <a:ext cx="3507023" cy="1777878"/>
          </a:xfrm>
        </p:spPr>
        <p:txBody>
          <a:bodyPr>
            <a:normAutofit/>
          </a:bodyPr>
          <a:lstStyle/>
          <a:p>
            <a:r>
              <a:rPr lang="es-PA" dirty="0"/>
              <a:t>Carlos Serracín</a:t>
            </a:r>
          </a:p>
          <a:p>
            <a:r>
              <a:rPr lang="es-PA" dirty="0"/>
              <a:t>Aaron Mc Lean </a:t>
            </a:r>
          </a:p>
        </p:txBody>
      </p:sp>
      <p:sp>
        <p:nvSpPr>
          <p:cNvPr id="13" name="Arc 12">
            <a:extLst>
              <a:ext uri="{FF2B5EF4-FFF2-40B4-BE49-F238E27FC236}">
                <a16:creationId xmlns:a16="http://schemas.microsoft.com/office/drawing/2014/main" xmlns="" id="{DCFDFFB9-D302-4A05-A770-D33232254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90584" y="8305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63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Mini </a:t>
            </a:r>
            <a:r>
              <a:rPr lang="es-PA" dirty="0" err="1" smtClean="0"/>
              <a:t>Dc</a:t>
            </a:r>
            <a:r>
              <a:rPr lang="es-PA" dirty="0" smtClean="0"/>
              <a:t> </a:t>
            </a:r>
            <a:r>
              <a:rPr lang="es-PA" dirty="0" err="1" smtClean="0"/>
              <a:t>pump</a:t>
            </a:r>
            <a:endParaRPr lang="es-PA" dirty="0"/>
          </a:p>
        </p:txBody>
      </p:sp>
      <p:pic>
        <p:nvPicPr>
          <p:cNvPr id="4" name="Marcador de contenido 3"/>
          <p:cNvPicPr>
            <a:picLocks noGrp="1"/>
          </p:cNvPicPr>
          <p:nvPr>
            <p:ph idx="1"/>
          </p:nvPr>
        </p:nvPicPr>
        <p:blipFill rotWithShape="1">
          <a:blip r:embed="rId2"/>
          <a:srcRect l="3843" t="19146" r="54502" b="8121"/>
          <a:stretch/>
        </p:blipFill>
        <p:spPr bwMode="auto">
          <a:xfrm>
            <a:off x="838200" y="1838504"/>
            <a:ext cx="3931189" cy="3859213"/>
          </a:xfrm>
          <a:prstGeom prst="rect">
            <a:avLst/>
          </a:prstGeom>
          <a:ln>
            <a:noFill/>
          </a:ln>
          <a:extLst>
            <a:ext uri="{53640926-AAD7-44D8-BBD7-CCE9431645EC}">
              <a14:shadowObscured xmlns:a14="http://schemas.microsoft.com/office/drawing/2010/main"/>
            </a:ext>
          </a:extLst>
        </p:spPr>
      </p:pic>
      <p:sp>
        <p:nvSpPr>
          <p:cNvPr id="5" name="CuadroTexto 4"/>
          <p:cNvSpPr txBox="1"/>
          <p:nvPr/>
        </p:nvSpPr>
        <p:spPr>
          <a:xfrm>
            <a:off x="5228823" y="1838504"/>
            <a:ext cx="6310647" cy="4708981"/>
          </a:xfrm>
          <a:prstGeom prst="rect">
            <a:avLst/>
          </a:prstGeom>
          <a:noFill/>
        </p:spPr>
        <p:txBody>
          <a:bodyPr wrap="square" rtlCol="0">
            <a:spAutoFit/>
          </a:bodyPr>
          <a:lstStyle/>
          <a:p>
            <a:pPr algn="just"/>
            <a:r>
              <a:rPr lang="es-PA" sz="2000" dirty="0" smtClean="0"/>
              <a:t>En cuanto al actuador se refiere tuvimos una gran variedad de ideas, desde utilizar un servomotor con las válvulas convencionales de detergentes, hasta utilizar una mini bomba peristáltica de 12V.</a:t>
            </a:r>
          </a:p>
          <a:p>
            <a:pPr algn="just"/>
            <a:endParaRPr lang="es-PA" sz="2000" dirty="0"/>
          </a:p>
          <a:p>
            <a:pPr algn="just"/>
            <a:r>
              <a:rPr lang="es-PA" sz="2000" dirty="0" smtClean="0"/>
              <a:t>Esta parte, es a nuestro concepto una de las mas complejas, ya que no solo tienes que implementar una programación correcta para tu microcontrolador haga lo que quieres sino que también, tienes que integrar de manera correcta la parte electromecánica del sistema.</a:t>
            </a:r>
          </a:p>
          <a:p>
            <a:pPr algn="just"/>
            <a:endParaRPr lang="es-PA" sz="2000" dirty="0"/>
          </a:p>
          <a:p>
            <a:pPr algn="just"/>
            <a:r>
              <a:rPr lang="es-PA" sz="2000" dirty="0" smtClean="0"/>
              <a:t>Pero bien, no centramos más en las soluciones que en l problema y llegamos a la conclusión de utilizar esta bomba.</a:t>
            </a:r>
            <a:endParaRPr lang="es-PA" sz="2000" dirty="0"/>
          </a:p>
        </p:txBody>
      </p:sp>
    </p:spTree>
    <p:extLst>
      <p:ext uri="{BB962C8B-B14F-4D97-AF65-F5344CB8AC3E}">
        <p14:creationId xmlns:p14="http://schemas.microsoft.com/office/powerpoint/2010/main" val="110304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¿Qué pensamos hacer?</a:t>
            </a:r>
            <a:endParaRPr lang="es-PA" dirty="0"/>
          </a:p>
        </p:txBody>
      </p:sp>
      <p:sp>
        <p:nvSpPr>
          <p:cNvPr id="3" name="Marcador de contenido 2"/>
          <p:cNvSpPr>
            <a:spLocks noGrp="1"/>
          </p:cNvSpPr>
          <p:nvPr>
            <p:ph idx="1"/>
          </p:nvPr>
        </p:nvSpPr>
        <p:spPr>
          <a:xfrm>
            <a:off x="838200" y="1825625"/>
            <a:ext cx="10515600" cy="4060020"/>
          </a:xfrm>
        </p:spPr>
        <p:txBody>
          <a:bodyPr>
            <a:normAutofit fontScale="77500" lnSpcReduction="20000"/>
          </a:bodyPr>
          <a:lstStyle/>
          <a:p>
            <a:pPr marL="0" indent="0" algn="just">
              <a:buNone/>
            </a:pPr>
            <a:r>
              <a:rPr lang="es-PA" dirty="0" smtClean="0"/>
              <a:t>Se plantea que el motor puede girar a una velocidad determinada aplicando un voltaje fijo. Si el voltaje varía, la velocidad del motor varía.</a:t>
            </a:r>
          </a:p>
          <a:p>
            <a:pPr marL="0" indent="0" algn="just">
              <a:buNone/>
            </a:pPr>
            <a:r>
              <a:rPr lang="es-PA" dirty="0" smtClean="0"/>
              <a:t>Por lo tanto, la velocidad del motor de CC puede controlarse aplicando voltaje de CC variable; mientras que la dirección de rotación del motor se puede cambiar invirtiendo la dirección de la corriente a través de él.</a:t>
            </a:r>
          </a:p>
          <a:p>
            <a:pPr marL="0" indent="0" algn="just">
              <a:buNone/>
            </a:pPr>
            <a:r>
              <a:rPr lang="es-PA" dirty="0" smtClean="0"/>
              <a:t>Para aplicar voltaje variable, podemos hacer uso de la técnica PWM.</a:t>
            </a:r>
          </a:p>
          <a:p>
            <a:pPr marL="0" indent="0" algn="just">
              <a:buNone/>
            </a:pPr>
            <a:endParaRPr lang="es-PA" dirty="0"/>
          </a:p>
          <a:p>
            <a:pPr marL="0" indent="0" algn="just">
              <a:buNone/>
            </a:pPr>
            <a:r>
              <a:rPr lang="es-PA" dirty="0" smtClean="0"/>
              <a:t>Cabe resaltar que no vamos a estar variando la velocidad del motor, va a estar predeterminada.</a:t>
            </a:r>
          </a:p>
          <a:p>
            <a:pPr marL="0" indent="0" algn="just">
              <a:buNone/>
            </a:pPr>
            <a:endParaRPr lang="es-PA" dirty="0" smtClean="0"/>
          </a:p>
          <a:p>
            <a:pPr marL="0" indent="0" algn="just">
              <a:buNone/>
            </a:pPr>
            <a:r>
              <a:rPr lang="es-PA" dirty="0" smtClean="0"/>
              <a:t>Entonces, necesitamos usar PWM?</a:t>
            </a:r>
          </a:p>
          <a:p>
            <a:pPr marL="0" indent="0" algn="just">
              <a:buNone/>
            </a:pPr>
            <a:r>
              <a:rPr lang="es-PA" dirty="0" smtClean="0"/>
              <a:t>Hasta el momento, no hemos llegado a una conclusión, pero creemos que no.</a:t>
            </a:r>
          </a:p>
          <a:p>
            <a:pPr marL="0" indent="0">
              <a:buNone/>
            </a:pPr>
            <a:endParaRPr lang="es-PA" dirty="0" smtClean="0"/>
          </a:p>
          <a:p>
            <a:endParaRPr lang="es-PA" dirty="0"/>
          </a:p>
        </p:txBody>
      </p:sp>
    </p:spTree>
    <p:extLst>
      <p:ext uri="{BB962C8B-B14F-4D97-AF65-F5344CB8AC3E}">
        <p14:creationId xmlns:p14="http://schemas.microsoft.com/office/powerpoint/2010/main" val="12426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BBD185C4-D957-45C8-BA5C-13E2AD3AA7EC}"/>
              </a:ext>
            </a:extLst>
          </p:cNvPr>
          <p:cNvSpPr>
            <a:spLocks noGrp="1"/>
          </p:cNvSpPr>
          <p:nvPr>
            <p:ph type="title"/>
          </p:nvPr>
        </p:nvSpPr>
        <p:spPr>
          <a:xfrm>
            <a:off x="5894962" y="479493"/>
            <a:ext cx="5458838" cy="1325563"/>
          </a:xfrm>
        </p:spPr>
        <p:txBody>
          <a:bodyPr>
            <a:normAutofit/>
          </a:bodyPr>
          <a:lstStyle/>
          <a:p>
            <a:r>
              <a:rPr lang="es-PA" dirty="0"/>
              <a:t>¿Qué micro vamos a utilizar?</a:t>
            </a:r>
          </a:p>
        </p:txBody>
      </p:sp>
      <p:sp>
        <p:nvSpPr>
          <p:cNvPr id="15" name="Freeform: Shape 14">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Marcador de contenido 3">
            <a:extLst>
              <a:ext uri="{FF2B5EF4-FFF2-40B4-BE49-F238E27FC236}">
                <a16:creationId xmlns:a16="http://schemas.microsoft.com/office/drawing/2014/main" xmlns="" id="{A5DB8D70-C69E-430D-90EA-2140FB29BBEF}"/>
              </a:ext>
            </a:extLst>
          </p:cNvPr>
          <p:cNvPicPr>
            <a:picLocks noChangeAspect="1"/>
          </p:cNvPicPr>
          <p:nvPr/>
        </p:nvPicPr>
        <p:blipFill>
          <a:blip r:embed="rId2"/>
          <a:stretch>
            <a:fillRect/>
          </a:stretch>
        </p:blipFill>
        <p:spPr>
          <a:xfrm>
            <a:off x="703182" y="608220"/>
            <a:ext cx="4777381" cy="547181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xmlns="" id="{D2138D1B-5C0C-4AC6-A1B0-9E5043FDC84F}"/>
              </a:ext>
            </a:extLst>
          </p:cNvPr>
          <p:cNvSpPr>
            <a:spLocks noGrp="1"/>
          </p:cNvSpPr>
          <p:nvPr>
            <p:ph idx="1"/>
          </p:nvPr>
        </p:nvSpPr>
        <p:spPr>
          <a:xfrm>
            <a:off x="5894962" y="1984443"/>
            <a:ext cx="5458838" cy="4192520"/>
          </a:xfrm>
        </p:spPr>
        <p:txBody>
          <a:bodyPr>
            <a:normAutofit/>
          </a:bodyPr>
          <a:lstStyle/>
          <a:p>
            <a:r>
              <a:rPr lang="es-PA" sz="2400" dirty="0"/>
              <a:t>Utilizaremos el ATmega16 ya que necesitamos las dos funciones de </a:t>
            </a:r>
            <a:r>
              <a:rPr lang="es-PA" sz="2400" dirty="0" smtClean="0"/>
              <a:t>ADC para la fase 2 </a:t>
            </a:r>
            <a:r>
              <a:rPr lang="es-PA" sz="2400" dirty="0"/>
              <a:t>y </a:t>
            </a:r>
            <a:r>
              <a:rPr lang="es-PA" sz="2400" dirty="0" smtClean="0"/>
              <a:t>DAC, para la fase 1 y 2.</a:t>
            </a:r>
          </a:p>
        </p:txBody>
      </p:sp>
    </p:spTree>
    <p:extLst>
      <p:ext uri="{BB962C8B-B14F-4D97-AF65-F5344CB8AC3E}">
        <p14:creationId xmlns:p14="http://schemas.microsoft.com/office/powerpoint/2010/main" val="295058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¿Que funciones/ patitas/pines usaremos?</a:t>
            </a:r>
            <a:endParaRPr lang="es-PA" dirty="0"/>
          </a:p>
        </p:txBody>
      </p:sp>
      <p:sp>
        <p:nvSpPr>
          <p:cNvPr id="3" name="Marcador de contenido 2"/>
          <p:cNvSpPr>
            <a:spLocks noGrp="1"/>
          </p:cNvSpPr>
          <p:nvPr>
            <p:ph idx="1"/>
          </p:nvPr>
        </p:nvSpPr>
        <p:spPr>
          <a:xfrm>
            <a:off x="838200" y="1825624"/>
            <a:ext cx="10515600" cy="4047141"/>
          </a:xfrm>
        </p:spPr>
        <p:txBody>
          <a:bodyPr>
            <a:normAutofit fontScale="77500" lnSpcReduction="20000"/>
          </a:bodyPr>
          <a:lstStyle/>
          <a:p>
            <a:pPr marL="0" indent="0" algn="just">
              <a:buNone/>
            </a:pPr>
            <a:r>
              <a:rPr lang="es-PA" b="1" dirty="0"/>
              <a:t>SENSOR: SENSOR DE DETECCIÓN DE OBSTÁCULO POR </a:t>
            </a:r>
            <a:r>
              <a:rPr lang="es-PA" b="1" dirty="0" smtClean="0"/>
              <a:t>INFRARROJO</a:t>
            </a:r>
            <a:endParaRPr lang="es-PA" dirty="0"/>
          </a:p>
          <a:p>
            <a:pPr algn="just"/>
            <a:r>
              <a:rPr lang="es-PA" dirty="0" err="1"/>
              <a:t>DDrx</a:t>
            </a:r>
            <a:r>
              <a:rPr lang="es-PA" dirty="0"/>
              <a:t> Para decidir si el registro a utilizar será una entrada o será una salida.</a:t>
            </a:r>
          </a:p>
          <a:p>
            <a:pPr algn="just"/>
            <a:r>
              <a:rPr lang="es-PA" dirty="0"/>
              <a:t>PIN: Para saber el estado del canal. Para usarlo con el actuador.</a:t>
            </a:r>
          </a:p>
          <a:p>
            <a:pPr algn="just"/>
            <a:r>
              <a:rPr lang="es-PA" dirty="0"/>
              <a:t>PORT: Para </a:t>
            </a:r>
            <a:r>
              <a:rPr lang="es-PA" dirty="0" err="1"/>
              <a:t>setear</a:t>
            </a:r>
            <a:r>
              <a:rPr lang="es-PA" dirty="0"/>
              <a:t> un </a:t>
            </a:r>
            <a:r>
              <a:rPr lang="es-PA" dirty="0" err="1"/>
              <a:t>high</a:t>
            </a:r>
            <a:r>
              <a:rPr lang="es-PA" dirty="0"/>
              <a:t> o </a:t>
            </a:r>
            <a:r>
              <a:rPr lang="es-PA" dirty="0" err="1"/>
              <a:t>low</a:t>
            </a:r>
            <a:r>
              <a:rPr lang="es-PA" dirty="0"/>
              <a:t> en la salida y un </a:t>
            </a:r>
            <a:r>
              <a:rPr lang="es-PA" dirty="0" err="1"/>
              <a:t>pull</a:t>
            </a:r>
            <a:r>
              <a:rPr lang="es-PA" dirty="0"/>
              <a:t> up en la entrada.</a:t>
            </a:r>
          </a:p>
          <a:p>
            <a:pPr algn="just"/>
            <a:r>
              <a:rPr lang="es-PA" b="1" dirty="0"/>
              <a:t>Una entrada:</a:t>
            </a:r>
            <a:r>
              <a:rPr lang="es-PA" dirty="0"/>
              <a:t> Para recibir la señal digital. 1 si la mano esta debajo y 0 cuando no.</a:t>
            </a:r>
          </a:p>
          <a:p>
            <a:pPr algn="just"/>
            <a:r>
              <a:rPr lang="es-PA" b="1" dirty="0"/>
              <a:t>Una salida:</a:t>
            </a:r>
            <a:r>
              <a:rPr lang="es-PA" dirty="0"/>
              <a:t> Para encender un Led verde, cuando se reciba una señal HIGH o de uno, en esa entrada</a:t>
            </a:r>
            <a:r>
              <a:rPr lang="es-PA" dirty="0" smtClean="0"/>
              <a:t>.</a:t>
            </a:r>
          </a:p>
          <a:p>
            <a:pPr algn="just"/>
            <a:r>
              <a:rPr lang="es-PA" dirty="0" smtClean="0"/>
              <a:t>También necesitaremos la función </a:t>
            </a:r>
            <a:r>
              <a:rPr lang="es-PA" dirty="0" err="1" smtClean="0"/>
              <a:t>timer</a:t>
            </a:r>
            <a:r>
              <a:rPr lang="es-PA" dirty="0" smtClean="0"/>
              <a:t>, para el manejo de los tiempos y un </a:t>
            </a:r>
            <a:r>
              <a:rPr lang="es-PA" dirty="0" err="1" smtClean="0"/>
              <a:t>delay</a:t>
            </a:r>
            <a:r>
              <a:rPr lang="es-PA" dirty="0" smtClean="0"/>
              <a:t> en el funcionamiento, pero aún no estamos claros de como</a:t>
            </a:r>
          </a:p>
          <a:p>
            <a:pPr algn="just"/>
            <a:r>
              <a:rPr lang="es-PA" dirty="0" smtClean="0"/>
              <a:t>Implementar un </a:t>
            </a:r>
            <a:r>
              <a:rPr lang="es-PA" dirty="0" err="1" smtClean="0"/>
              <a:t>watchdog</a:t>
            </a:r>
            <a:r>
              <a:rPr lang="es-PA" dirty="0" smtClean="0"/>
              <a:t>, para que se reinicie después de un tiempo x en caso de que no esté mandando la señal al actuador o no se dispense el desinfectante.</a:t>
            </a:r>
            <a:endParaRPr lang="es-PA" dirty="0"/>
          </a:p>
        </p:txBody>
      </p:sp>
    </p:spTree>
    <p:extLst>
      <p:ext uri="{BB962C8B-B14F-4D97-AF65-F5344CB8AC3E}">
        <p14:creationId xmlns:p14="http://schemas.microsoft.com/office/powerpoint/2010/main" val="202893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ega16 - 8-bit PIC Microcontroller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19054" y="859711"/>
            <a:ext cx="2364875" cy="105924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69701" y="1287887"/>
            <a:ext cx="11004380" cy="4924425"/>
          </a:xfrm>
          <a:prstGeom prst="rect">
            <a:avLst/>
          </a:prstGeom>
          <a:noFill/>
        </p:spPr>
        <p:txBody>
          <a:bodyPr wrap="square" rtlCol="0">
            <a:spAutoFit/>
          </a:bodyPr>
          <a:lstStyle/>
          <a:p>
            <a:endParaRPr lang="es-PA" dirty="0">
              <a:latin typeface="+mj-lt"/>
            </a:endParaRPr>
          </a:p>
          <a:p>
            <a:r>
              <a:rPr lang="es-PA" sz="2000" b="1" u="sng" dirty="0"/>
              <a:t>Vamos a utilizar la función </a:t>
            </a:r>
            <a:r>
              <a:rPr lang="es-PA" sz="2000" b="1" u="sng" dirty="0" smtClean="0"/>
              <a:t>ADC </a:t>
            </a:r>
            <a:r>
              <a:rPr lang="es-PA" sz="2000" b="1" u="sng" dirty="0" smtClean="0">
                <a:sym typeface="Wingdings" panose="05000000000000000000" pitchFamily="2" charset="2"/>
              </a:rPr>
              <a:t></a:t>
            </a:r>
            <a:r>
              <a:rPr lang="es-PA" sz="2000" dirty="0" smtClean="0"/>
              <a:t>ADCH</a:t>
            </a:r>
            <a:r>
              <a:rPr lang="es-PA" sz="2000" dirty="0"/>
              <a:t>, ADCL, ADMUX y </a:t>
            </a:r>
            <a:r>
              <a:rPr lang="es-PA" sz="2000" dirty="0" smtClean="0"/>
              <a:t>ADCSRA</a:t>
            </a:r>
            <a:endParaRPr lang="es-PA" sz="2000" dirty="0"/>
          </a:p>
          <a:p>
            <a:r>
              <a:rPr lang="es-PA" sz="2000" dirty="0" smtClean="0"/>
              <a:t>En </a:t>
            </a:r>
            <a:r>
              <a:rPr lang="es-PA" sz="2000" dirty="0"/>
              <a:t>el </a:t>
            </a:r>
            <a:r>
              <a:rPr lang="es-PA" sz="2000" u="sng" dirty="0" smtClean="0"/>
              <a:t>ADMUX</a:t>
            </a:r>
            <a:r>
              <a:rPr lang="es-PA" sz="2000" dirty="0" smtClean="0"/>
              <a:t>: Utilizaremos </a:t>
            </a:r>
            <a:r>
              <a:rPr lang="es-PA" sz="2000" dirty="0"/>
              <a:t>el voltaje AVCC o sea que configurará el REF 1:0 asi:”01”</a:t>
            </a:r>
          </a:p>
          <a:p>
            <a:r>
              <a:rPr lang="es-PA" sz="2000" dirty="0"/>
              <a:t>ADLAR en </a:t>
            </a:r>
            <a:r>
              <a:rPr lang="es-PA" sz="2000" dirty="0" smtClean="0"/>
              <a:t>0 y </a:t>
            </a:r>
            <a:r>
              <a:rPr lang="es-PA" sz="2000" dirty="0"/>
              <a:t>Seleccionamos el canal, utilizaremos el 1 o sea que configuramos el MUX 4:0 así: “00001</a:t>
            </a:r>
            <a:r>
              <a:rPr lang="es-PA" sz="2000" dirty="0" smtClean="0"/>
              <a:t>”</a:t>
            </a:r>
            <a:endParaRPr lang="es-PA" sz="2000" dirty="0"/>
          </a:p>
          <a:p>
            <a:r>
              <a:rPr lang="es-PA" sz="2000" u="sng" dirty="0"/>
              <a:t>En el Registro ADCSRA</a:t>
            </a:r>
            <a:endParaRPr lang="es-PA" sz="2000" dirty="0"/>
          </a:p>
          <a:p>
            <a:r>
              <a:rPr lang="es-PA" sz="2000" dirty="0"/>
              <a:t>El ADEN va en 1, lo cual activa el ADC</a:t>
            </a:r>
          </a:p>
          <a:p>
            <a:r>
              <a:rPr lang="es-PA" sz="2000" dirty="0"/>
              <a:t>El ADCSC lo dejamos en 0, para que aun no se active la conversión</a:t>
            </a:r>
          </a:p>
          <a:p>
            <a:r>
              <a:rPr lang="es-PA" sz="2000" dirty="0"/>
              <a:t>El ADATE en 0 también</a:t>
            </a:r>
          </a:p>
          <a:p>
            <a:r>
              <a:rPr lang="es-PA" sz="2000" dirty="0"/>
              <a:t>ADIF, cero por el momento</a:t>
            </a:r>
          </a:p>
          <a:p>
            <a:r>
              <a:rPr lang="es-PA" sz="2000" dirty="0"/>
              <a:t>ADPS, utilizaremos 64 como factor de división, es decir que se configurará ADPS 2:0 así: “110”  para que nuestro pre-escalado sea 125 </a:t>
            </a:r>
            <a:r>
              <a:rPr lang="es-PA" sz="2000" dirty="0" smtClean="0"/>
              <a:t>kHz, que </a:t>
            </a:r>
            <a:r>
              <a:rPr lang="es-PA" sz="2000" dirty="0"/>
              <a:t>está dentro del rango adecuado.</a:t>
            </a:r>
          </a:p>
          <a:p>
            <a:endParaRPr lang="es-PA" sz="2000" dirty="0" smtClean="0"/>
          </a:p>
          <a:p>
            <a:r>
              <a:rPr lang="es-PA" sz="2000" dirty="0" smtClean="0"/>
              <a:t>También implementaremos </a:t>
            </a:r>
            <a:r>
              <a:rPr lang="es-PA" sz="2000" dirty="0" err="1" smtClean="0"/>
              <a:t>Interrupts</a:t>
            </a:r>
            <a:endParaRPr lang="es-PA" sz="2000" dirty="0" smtClean="0"/>
          </a:p>
          <a:p>
            <a:endParaRPr lang="es-PA" dirty="0" smtClean="0"/>
          </a:p>
          <a:p>
            <a:endParaRPr lang="es-PA" dirty="0"/>
          </a:p>
        </p:txBody>
      </p:sp>
      <p:sp>
        <p:nvSpPr>
          <p:cNvPr id="6" name="CuadroTexto 5"/>
          <p:cNvSpPr txBox="1"/>
          <p:nvPr/>
        </p:nvSpPr>
        <p:spPr>
          <a:xfrm>
            <a:off x="888642" y="643944"/>
            <a:ext cx="6400800" cy="800219"/>
          </a:xfrm>
          <a:prstGeom prst="rect">
            <a:avLst/>
          </a:prstGeom>
          <a:noFill/>
        </p:spPr>
        <p:txBody>
          <a:bodyPr wrap="square" rtlCol="0">
            <a:spAutoFit/>
          </a:bodyPr>
          <a:lstStyle/>
          <a:p>
            <a:r>
              <a:rPr lang="es-PA" sz="2800" b="1" dirty="0">
                <a:latin typeface="+mj-lt"/>
              </a:rPr>
              <a:t>Actuador: </a:t>
            </a:r>
            <a:r>
              <a:rPr lang="es-PA" sz="2800" b="1" dirty="0" smtClean="0">
                <a:latin typeface="+mj-lt"/>
              </a:rPr>
              <a:t>Bomba (si usamos PWM)</a:t>
            </a:r>
            <a:endParaRPr lang="es-PA" sz="2800" dirty="0">
              <a:latin typeface="+mj-lt"/>
            </a:endParaRPr>
          </a:p>
          <a:p>
            <a:endParaRPr lang="es-PA" dirty="0"/>
          </a:p>
        </p:txBody>
      </p:sp>
    </p:spTree>
    <p:extLst>
      <p:ext uri="{BB962C8B-B14F-4D97-AF65-F5344CB8AC3E}">
        <p14:creationId xmlns:p14="http://schemas.microsoft.com/office/powerpoint/2010/main" val="242843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D278ADA9-6383-4BDD-80D2-8899A40268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484B7147-B0F6-40ED-B5A2-FF72BC8198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B36D2DE0-0628-4A9A-A59D-7BA8B5EB3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xmlns="" id="{48E405C9-94BE-41DA-928C-DEC9A8550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41A1C28-30FF-43AA-B7AD-FC7660AB52DF}"/>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Fase 2</a:t>
            </a:r>
          </a:p>
        </p:txBody>
      </p:sp>
      <p:sp>
        <p:nvSpPr>
          <p:cNvPr id="19" name="Arc 18">
            <a:extLst>
              <a:ext uri="{FF2B5EF4-FFF2-40B4-BE49-F238E27FC236}">
                <a16:creationId xmlns:a16="http://schemas.microsoft.com/office/drawing/2014/main" xmlns="" id="{D2091A72-D5BB-42AC-8FD3-F7747D908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xmlns="" id="{6ED12BFC-A737-46AF-8411-481112D54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097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84B152-3496-4C52-AF08-97AFFC09DD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3CB59CAD-9A13-47A2-8CD2-10A96D1A3BD7}"/>
              </a:ext>
            </a:extLst>
          </p:cNvPr>
          <p:cNvSpPr>
            <a:spLocks noGrp="1"/>
          </p:cNvSpPr>
          <p:nvPr>
            <p:ph type="title"/>
          </p:nvPr>
        </p:nvSpPr>
        <p:spPr>
          <a:xfrm>
            <a:off x="838201" y="365125"/>
            <a:ext cx="5393360" cy="1325563"/>
          </a:xfrm>
        </p:spPr>
        <p:txBody>
          <a:bodyPr>
            <a:normAutofit/>
          </a:bodyPr>
          <a:lstStyle/>
          <a:p>
            <a:r>
              <a:rPr lang="es-PA" dirty="0"/>
              <a:t>PIR </a:t>
            </a:r>
            <a:r>
              <a:rPr lang="es-PA" dirty="0" err="1"/>
              <a:t>Motion</a:t>
            </a:r>
            <a:r>
              <a:rPr lang="es-PA" dirty="0"/>
              <a:t> Sensor </a:t>
            </a:r>
          </a:p>
        </p:txBody>
      </p:sp>
      <p:sp>
        <p:nvSpPr>
          <p:cNvPr id="11" name="Freeform: Shape 10">
            <a:extLst>
              <a:ext uri="{FF2B5EF4-FFF2-40B4-BE49-F238E27FC236}">
                <a16:creationId xmlns:a16="http://schemas.microsoft.com/office/drawing/2014/main" xmlns="" id="{6B2ADB95-0FA3-4BD7-A8AC-89D014A83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xmlns="" id="{9DF381ED-F4EF-42F7-8454-392ECE42C625}"/>
              </a:ext>
            </a:extLst>
          </p:cNvPr>
          <p:cNvSpPr>
            <a:spLocks noGrp="1"/>
          </p:cNvSpPr>
          <p:nvPr>
            <p:ph idx="1"/>
          </p:nvPr>
        </p:nvSpPr>
        <p:spPr>
          <a:xfrm>
            <a:off x="838200" y="1825625"/>
            <a:ext cx="5393361" cy="4351338"/>
          </a:xfrm>
        </p:spPr>
        <p:txBody>
          <a:bodyPr>
            <a:normAutofit/>
          </a:bodyPr>
          <a:lstStyle/>
          <a:p>
            <a:pPr algn="just"/>
            <a:r>
              <a:rPr lang="es-MX" sz="2400" dirty="0"/>
              <a:t>Todos los objetos vivos, cuya temperatura corporal es superior a 0 ° C, emiten el calor en forma de radiación infrarroja a través de su cuerpo, también llamado radiaciones térmicas. Esta energía irradiada es invisible para el ojo humano. Estas señales se pueden detectar utilizando un sensor PIR que está especialmente diseñado para tal fin.</a:t>
            </a:r>
            <a:endParaRPr lang="es-PA" sz="2400" dirty="0"/>
          </a:p>
        </p:txBody>
      </p:sp>
      <p:sp>
        <p:nvSpPr>
          <p:cNvPr id="13" name="Oval 12">
            <a:extLst>
              <a:ext uri="{FF2B5EF4-FFF2-40B4-BE49-F238E27FC236}">
                <a16:creationId xmlns:a16="http://schemas.microsoft.com/office/drawing/2014/main" xmlns="" id="{C924DBCE-E731-4B22-8181-A39C1D8627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xmlns="" id="{4CBF9756-6AC8-4C65-84DF-56FBFFA1D8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Imagen 3" descr="Imagen que contiene verde, pequeño, lego, saltar&#10;&#10;Descripción generada automáticamente">
            <a:extLst>
              <a:ext uri="{FF2B5EF4-FFF2-40B4-BE49-F238E27FC236}">
                <a16:creationId xmlns:a16="http://schemas.microsoft.com/office/drawing/2014/main" xmlns="" id="{CF3D89F8-2729-42A3-A49A-620879C04577}"/>
              </a:ext>
            </a:extLst>
          </p:cNvPr>
          <p:cNvPicPr>
            <a:picLocks noChangeAspect="1"/>
          </p:cNvPicPr>
          <p:nvPr/>
        </p:nvPicPr>
        <p:blipFill rotWithShape="1">
          <a:blip r:embed="rId2"/>
          <a:srcRect r="5" b="5"/>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Freeform: Shape 16">
            <a:extLst>
              <a:ext uri="{FF2B5EF4-FFF2-40B4-BE49-F238E27FC236}">
                <a16:creationId xmlns:a16="http://schemas.microsoft.com/office/drawing/2014/main" xmlns="" id="{2D385988-EAAF-4C27-AF8A-2BFBECAF3D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xmlns="" id="{43621FD4-D14D-45D5-9A57-9A2DE5EA59C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xmlns="" id="{B621D332-7329-4994-8836-C429A51B7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xmlns="" id="{2D20F754-35A9-4508-BE3C-C59996D143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58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xmlns="" id="{D0461F72-A27E-48C5-A99A-B5EEDA7456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56358DA-EA63-4618-84C5-7EDA52833A4D}"/>
              </a:ext>
            </a:extLst>
          </p:cNvPr>
          <p:cNvSpPr>
            <a:spLocks noGrp="1"/>
          </p:cNvSpPr>
          <p:nvPr>
            <p:ph type="title"/>
          </p:nvPr>
        </p:nvSpPr>
        <p:spPr>
          <a:xfrm>
            <a:off x="1523999" y="5569624"/>
            <a:ext cx="9144000" cy="874186"/>
          </a:xfrm>
        </p:spPr>
        <p:txBody>
          <a:bodyPr vert="horz" lIns="91440" tIns="45720" rIns="91440" bIns="45720" rtlCol="0" anchor="b">
            <a:normAutofit fontScale="90000"/>
          </a:bodyPr>
          <a:lstStyle/>
          <a:p>
            <a:pPr algn="ctr"/>
            <a:r>
              <a:rPr lang="es-PA" sz="6000" kern="1200" dirty="0">
                <a:solidFill>
                  <a:schemeClr val="tx1"/>
                </a:solidFill>
                <a:latin typeface="+mj-lt"/>
                <a:ea typeface="+mj-ea"/>
                <a:cs typeface="+mj-cs"/>
              </a:rPr>
              <a:t>Funcionamiento</a:t>
            </a:r>
            <a:r>
              <a:rPr lang="en-US" sz="6000" kern="1200" dirty="0">
                <a:solidFill>
                  <a:schemeClr val="tx1"/>
                </a:solidFill>
                <a:latin typeface="+mj-lt"/>
                <a:ea typeface="+mj-ea"/>
                <a:cs typeface="+mj-cs"/>
              </a:rPr>
              <a:t> del sensor PIR </a:t>
            </a:r>
          </a:p>
        </p:txBody>
      </p:sp>
      <p:pic>
        <p:nvPicPr>
          <p:cNvPr id="4" name="Marcador de contenido 3">
            <a:extLst>
              <a:ext uri="{FF2B5EF4-FFF2-40B4-BE49-F238E27FC236}">
                <a16:creationId xmlns:a16="http://schemas.microsoft.com/office/drawing/2014/main" xmlns="" id="{08D00863-9D03-4DD6-BEB0-F1D41E5331A3}"/>
              </a:ext>
            </a:extLst>
          </p:cNvPr>
          <p:cNvPicPr>
            <a:picLocks noChangeAspect="1"/>
          </p:cNvPicPr>
          <p:nvPr/>
        </p:nvPicPr>
        <p:blipFill>
          <a:blip r:embed="rId2"/>
          <a:stretch>
            <a:fillRect/>
          </a:stretch>
        </p:blipFill>
        <p:spPr>
          <a:xfrm>
            <a:off x="2110777" y="844969"/>
            <a:ext cx="8086001" cy="4083432"/>
          </a:xfrm>
          <a:custGeom>
            <a:avLst/>
            <a:gdLst/>
            <a:ahLst/>
            <a:cxnLst/>
            <a:rect l="l" t="t" r="r" b="b"/>
            <a:pathLst>
              <a:path w="9143998" h="2473607">
                <a:moveTo>
                  <a:pt x="64634" y="0"/>
                </a:moveTo>
                <a:lnTo>
                  <a:pt x="9079363" y="0"/>
                </a:lnTo>
                <a:cubicBezTo>
                  <a:pt x="9115060" y="0"/>
                  <a:pt x="9143998" y="28938"/>
                  <a:pt x="9143998" y="64635"/>
                </a:cubicBezTo>
                <a:lnTo>
                  <a:pt x="9143998" y="2408972"/>
                </a:lnTo>
                <a:cubicBezTo>
                  <a:pt x="9143998" y="2444669"/>
                  <a:pt x="9115060" y="2473607"/>
                  <a:pt x="9079363" y="2473607"/>
                </a:cubicBezTo>
                <a:lnTo>
                  <a:pt x="64634" y="2473607"/>
                </a:lnTo>
                <a:cubicBezTo>
                  <a:pt x="46786" y="2473607"/>
                  <a:pt x="30627" y="2466373"/>
                  <a:pt x="18930" y="2454676"/>
                </a:cubicBezTo>
                <a:lnTo>
                  <a:pt x="0" y="2408974"/>
                </a:lnTo>
                <a:lnTo>
                  <a:pt x="0" y="64633"/>
                </a:lnTo>
                <a:lnTo>
                  <a:pt x="18930" y="18931"/>
                </a:lnTo>
                <a:cubicBezTo>
                  <a:pt x="30627" y="7235"/>
                  <a:pt x="46786" y="0"/>
                  <a:pt x="64634" y="0"/>
                </a:cubicBezTo>
                <a:close/>
              </a:path>
            </a:pathLst>
          </a:custGeom>
        </p:spPr>
      </p:pic>
      <p:sp>
        <p:nvSpPr>
          <p:cNvPr id="26" name="Oval 25">
            <a:extLst>
              <a:ext uri="{FF2B5EF4-FFF2-40B4-BE49-F238E27FC236}">
                <a16:creationId xmlns:a16="http://schemas.microsoft.com/office/drawing/2014/main" xmlns="" id="{DF382E8D-312B-4792-A211-0BDE37F6F5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5562" y="262321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B9BD5"/>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xmlns="" id="{036F9B07-02BE-4BD5-BA9D-E91B8A456B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38539" y="361268"/>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100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3301E07F-4F79-4B58-8698-EF24DC1ECD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xmlns="" id="{E58B2195-5055-402F-A3E7-53FF0E4980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9C517AAA-B654-41A5-AF7C-55CC6B307E56}"/>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Bloque del Sensor</a:t>
            </a:r>
          </a:p>
        </p:txBody>
      </p:sp>
      <p:sp>
        <p:nvSpPr>
          <p:cNvPr id="17" name="Oval 16">
            <a:extLst>
              <a:ext uri="{FF2B5EF4-FFF2-40B4-BE49-F238E27FC236}">
                <a16:creationId xmlns:a16="http://schemas.microsoft.com/office/drawing/2014/main" xmlns="" id="{9EE6F773-742A-491A-9A00-A2A150DF50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E4137657-2515-42D7-9A6F-E20C52E566D7}"/>
              </a:ext>
            </a:extLst>
          </p:cNvPr>
          <p:cNvPicPr>
            <a:picLocks noChangeAspect="1"/>
          </p:cNvPicPr>
          <p:nvPr/>
        </p:nvPicPr>
        <p:blipFill>
          <a:blip r:embed="rId2"/>
          <a:stretch>
            <a:fillRect/>
          </a:stretch>
        </p:blipFill>
        <p:spPr>
          <a:xfrm>
            <a:off x="6151798" y="2259685"/>
            <a:ext cx="4252055" cy="2338630"/>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20919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CB6E2F43-29E9-49D9-91FC-E5FEFAAA70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D13A7006-8857-4686-A961-83FB247AE919}"/>
              </a:ext>
            </a:extLst>
          </p:cNvPr>
          <p:cNvPicPr>
            <a:picLocks noChangeAspect="1"/>
          </p:cNvPicPr>
          <p:nvPr/>
        </p:nvPicPr>
        <p:blipFill>
          <a:blip r:embed="rId2"/>
          <a:stretch>
            <a:fillRect/>
          </a:stretch>
        </p:blipFill>
        <p:spPr>
          <a:xfrm>
            <a:off x="5931980" y="2502568"/>
            <a:ext cx="6192680" cy="2198401"/>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Oval 10">
            <a:extLst>
              <a:ext uri="{FF2B5EF4-FFF2-40B4-BE49-F238E27FC236}">
                <a16:creationId xmlns:a16="http://schemas.microsoft.com/office/drawing/2014/main" xmlns="" id="{8E63CC27-1C86-4653-8866-79C24C5C51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3BA62E19-CD42-4C09-B825-844B4943D4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7A16D9F-00CF-4D20-99D3-9E3B0343A64C}"/>
              </a:ext>
            </a:extLst>
          </p:cNvPr>
          <p:cNvSpPr>
            <a:spLocks noGrp="1"/>
          </p:cNvSpPr>
          <p:nvPr>
            <p:ph type="title"/>
          </p:nvPr>
        </p:nvSpPr>
        <p:spPr>
          <a:xfrm>
            <a:off x="838200" y="365125"/>
            <a:ext cx="10515600" cy="1325563"/>
          </a:xfrm>
        </p:spPr>
        <p:txBody>
          <a:bodyPr>
            <a:normAutofit/>
          </a:bodyPr>
          <a:lstStyle/>
          <a:p>
            <a:r>
              <a:rPr lang="es-PA" dirty="0"/>
              <a:t>Elemento del PIR</a:t>
            </a:r>
          </a:p>
        </p:txBody>
      </p:sp>
      <p:sp>
        <p:nvSpPr>
          <p:cNvPr id="3" name="Marcador de contenido 2">
            <a:extLst>
              <a:ext uri="{FF2B5EF4-FFF2-40B4-BE49-F238E27FC236}">
                <a16:creationId xmlns:a16="http://schemas.microsoft.com/office/drawing/2014/main" xmlns="" id="{30C2187B-9629-4486-8C88-98EC367BF9D7}"/>
              </a:ext>
            </a:extLst>
          </p:cNvPr>
          <p:cNvSpPr>
            <a:spLocks noGrp="1"/>
          </p:cNvSpPr>
          <p:nvPr>
            <p:ph idx="1"/>
          </p:nvPr>
        </p:nvSpPr>
        <p:spPr>
          <a:xfrm>
            <a:off x="838200" y="1825625"/>
            <a:ext cx="5393361" cy="4351338"/>
          </a:xfrm>
        </p:spPr>
        <p:txBody>
          <a:bodyPr>
            <a:normAutofit/>
          </a:bodyPr>
          <a:lstStyle/>
          <a:p>
            <a:pPr algn="just"/>
            <a:r>
              <a:rPr lang="es-MX" sz="2400" dirty="0"/>
              <a:t>Los PIR están hechos básicamente de un sensor piroeléctrico, que puede detectar niveles de radiación infrarroja.</a:t>
            </a:r>
          </a:p>
          <a:p>
            <a:pPr algn="just"/>
            <a:r>
              <a:rPr lang="es-MX" sz="2400" dirty="0"/>
              <a:t>El sensor se divide en dos ranuras, que están conectadas para que se cancelen entre sí.</a:t>
            </a:r>
          </a:p>
          <a:p>
            <a:pPr algn="just"/>
            <a:r>
              <a:rPr lang="es-MX" sz="2400" dirty="0"/>
              <a:t>Si una mitad ve más o menos radiación IR que la otra, la salida oscilará alto o bajo.</a:t>
            </a:r>
          </a:p>
          <a:p>
            <a:endParaRPr lang="es-MX" sz="2400" dirty="0"/>
          </a:p>
        </p:txBody>
      </p:sp>
    </p:spTree>
    <p:extLst>
      <p:ext uri="{BB962C8B-B14F-4D97-AF65-F5344CB8AC3E}">
        <p14:creationId xmlns:p14="http://schemas.microsoft.com/office/powerpoint/2010/main" val="53391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42FDE9DB-59A8-4356-88DD-F60963BC64AF}"/>
              </a:ext>
            </a:extLst>
          </p:cNvPr>
          <p:cNvPicPr>
            <a:picLocks noChangeAspect="1"/>
          </p:cNvPicPr>
          <p:nvPr/>
        </p:nvPicPr>
        <p:blipFill rotWithShape="1">
          <a:blip r:embed="rId2"/>
          <a:srcRect l="34494"/>
          <a:stretch/>
        </p:blipFill>
        <p:spPr>
          <a:xfrm>
            <a:off x="8816777" y="932156"/>
            <a:ext cx="2148394" cy="398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rc 12">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2E9DACD-EC82-495F-9E91-E937D8B53CFD}"/>
              </a:ext>
            </a:extLst>
          </p:cNvPr>
          <p:cNvSpPr>
            <a:spLocks noGrp="1"/>
          </p:cNvSpPr>
          <p:nvPr>
            <p:ph type="title"/>
          </p:nvPr>
        </p:nvSpPr>
        <p:spPr>
          <a:xfrm>
            <a:off x="652482" y="1165541"/>
            <a:ext cx="6672308" cy="1325563"/>
          </a:xfrm>
        </p:spPr>
        <p:txBody>
          <a:bodyPr>
            <a:normAutofit/>
          </a:bodyPr>
          <a:lstStyle/>
          <a:p>
            <a:r>
              <a:rPr lang="es-PA" dirty="0"/>
              <a:t>¿Que hace nuestro producto?</a:t>
            </a:r>
          </a:p>
        </p:txBody>
      </p:sp>
      <p:sp>
        <p:nvSpPr>
          <p:cNvPr id="3" name="Marcador de contenido 2">
            <a:extLst>
              <a:ext uri="{FF2B5EF4-FFF2-40B4-BE49-F238E27FC236}">
                <a16:creationId xmlns:a16="http://schemas.microsoft.com/office/drawing/2014/main" xmlns="" id="{DE606891-632E-467F-AED8-8B51F322FC5F}"/>
              </a:ext>
            </a:extLst>
          </p:cNvPr>
          <p:cNvSpPr>
            <a:spLocks noGrp="1"/>
          </p:cNvSpPr>
          <p:nvPr>
            <p:ph idx="1"/>
          </p:nvPr>
        </p:nvSpPr>
        <p:spPr>
          <a:xfrm>
            <a:off x="652482" y="2712783"/>
            <a:ext cx="7631096" cy="2881313"/>
          </a:xfrm>
        </p:spPr>
        <p:txBody>
          <a:bodyPr>
            <a:normAutofit lnSpcReduction="10000"/>
          </a:bodyPr>
          <a:lstStyle/>
          <a:p>
            <a:pPr algn="just"/>
            <a:r>
              <a:rPr lang="es-PA" sz="2400" dirty="0" smtClean="0"/>
              <a:t>Fase 1</a:t>
            </a:r>
          </a:p>
          <a:p>
            <a:pPr algn="just"/>
            <a:r>
              <a:rPr lang="es-PA" sz="2400" dirty="0" smtClean="0"/>
              <a:t>Dispensa el liquido para la descontaminación </a:t>
            </a:r>
            <a:r>
              <a:rPr lang="es-PA" sz="2400" dirty="0"/>
              <a:t>analizando si detecta la presencia  de una </a:t>
            </a:r>
            <a:r>
              <a:rPr lang="es-PA" sz="2400" dirty="0" smtClean="0"/>
              <a:t>mano</a:t>
            </a:r>
            <a:r>
              <a:rPr lang="es-PA" sz="2400" dirty="0" smtClean="0"/>
              <a:t> </a:t>
            </a:r>
            <a:r>
              <a:rPr lang="es-PA" sz="2400" dirty="0"/>
              <a:t>bajo el dispensador</a:t>
            </a:r>
            <a:r>
              <a:rPr lang="es-PA" sz="2400" dirty="0" smtClean="0"/>
              <a:t>.</a:t>
            </a:r>
          </a:p>
          <a:p>
            <a:pPr algn="just"/>
            <a:r>
              <a:rPr lang="es-PA" sz="2400" dirty="0" smtClean="0"/>
              <a:t>Fase 2</a:t>
            </a:r>
          </a:p>
          <a:p>
            <a:pPr algn="just"/>
            <a:r>
              <a:rPr lang="es-PA" sz="2400" dirty="0" smtClean="0"/>
              <a:t>Toma y muestra la temperatura del individuo de manera automática, antes de dispensar el desinfectante.</a:t>
            </a:r>
          </a:p>
          <a:p>
            <a:pPr algn="just"/>
            <a:endParaRPr lang="es-PA" sz="2400" dirty="0"/>
          </a:p>
        </p:txBody>
      </p:sp>
    </p:spTree>
    <p:extLst>
      <p:ext uri="{BB962C8B-B14F-4D97-AF65-F5344CB8AC3E}">
        <p14:creationId xmlns:p14="http://schemas.microsoft.com/office/powerpoint/2010/main" val="130160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xmlns=""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xmlns="" id="{B770B75A-18B6-4A0E-8F95-072D04C85B0A}"/>
              </a:ext>
            </a:extLst>
          </p:cNvPr>
          <p:cNvSpPr>
            <a:spLocks noGrp="1"/>
          </p:cNvSpPr>
          <p:nvPr>
            <p:ph idx="1"/>
          </p:nvPr>
        </p:nvSpPr>
        <p:spPr>
          <a:xfrm>
            <a:off x="176464" y="657726"/>
            <a:ext cx="6220226" cy="5519237"/>
          </a:xfrm>
        </p:spPr>
        <p:txBody>
          <a:bodyPr>
            <a:normAutofit lnSpcReduction="10000"/>
          </a:bodyPr>
          <a:lstStyle/>
          <a:p>
            <a:pPr marL="0" indent="0" algn="just">
              <a:buNone/>
            </a:pPr>
            <a:r>
              <a:rPr lang="es-MX" sz="1800" dirty="0"/>
              <a:t>En posición inactiva</a:t>
            </a:r>
          </a:p>
          <a:p>
            <a:pPr algn="just"/>
            <a:r>
              <a:rPr lang="es-MX" sz="1800" dirty="0"/>
              <a:t>El sensor de movimiento PIR utiliza el elemento RE200B para la detección infrarroja. Ambas ranuras de este sensor están conectadas al amplificador diferencial.</a:t>
            </a:r>
          </a:p>
          <a:p>
            <a:pPr algn="just"/>
            <a:r>
              <a:rPr lang="es-MX" sz="1800" dirty="0"/>
              <a:t>Cuando el sensor está inactivo, ambas ranuras detectan la misma cantidad de IR.</a:t>
            </a:r>
          </a:p>
          <a:p>
            <a:pPr algn="just"/>
            <a:r>
              <a:rPr lang="es-MX" sz="1800" dirty="0"/>
              <a:t>Por lo tanto, no hay señal de error entre las entradas diferenciales. La salida del circuito comparador es cero.</a:t>
            </a:r>
          </a:p>
          <a:p>
            <a:pPr algn="just"/>
            <a:endParaRPr lang="es-MX" sz="1800" dirty="0"/>
          </a:p>
          <a:p>
            <a:pPr marL="0" indent="0" algn="just">
              <a:buNone/>
            </a:pPr>
            <a:r>
              <a:rPr lang="es-MX" sz="1800" dirty="0"/>
              <a:t>Objeto en movimiento</a:t>
            </a:r>
          </a:p>
          <a:p>
            <a:pPr algn="just"/>
            <a:r>
              <a:rPr lang="es-MX" sz="1800" dirty="0"/>
              <a:t>Cuando un objeto caliente pasa por delante del sensor, intercepta una ranura del sensor PIR. Esto provoca un cambio diferencial positivo entre las dos ranuras. Este cambio está indicado por la Parte A en la figura siguiente.</a:t>
            </a:r>
          </a:p>
          <a:p>
            <a:pPr algn="just"/>
            <a:r>
              <a:rPr lang="es-MX" sz="1800" dirty="0"/>
              <a:t>Cuando el cuerpo caliente abandona el área de detección, el sensor genera un cambio diferencial negativo. Este cambio está indicado por la Parte B en la figura siguiente.</a:t>
            </a:r>
          </a:p>
          <a:p>
            <a:endParaRPr lang="es-PA" sz="1300" dirty="0"/>
          </a:p>
        </p:txBody>
      </p:sp>
      <p:sp>
        <p:nvSpPr>
          <p:cNvPr id="12" name="Oval 11">
            <a:extLst>
              <a:ext uri="{FF2B5EF4-FFF2-40B4-BE49-F238E27FC236}">
                <a16:creationId xmlns:a16="http://schemas.microsoft.com/office/drawing/2014/main" xmlns=""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xmlns=""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xmlns=""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xmlns=""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xmlns=""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xmlns=""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xmlns=""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7221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xmlns="" id="{95199994-21AE-49A2-BA0D-12E295989A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53D1D71-C5E8-477E-AE3F-5E3CC1DD56B1}"/>
              </a:ext>
            </a:extLst>
          </p:cNvPr>
          <p:cNvSpPr>
            <a:spLocks noGrp="1"/>
          </p:cNvSpPr>
          <p:nvPr>
            <p:ph type="title"/>
          </p:nvPr>
        </p:nvSpPr>
        <p:spPr>
          <a:xfrm>
            <a:off x="6769570" y="530578"/>
            <a:ext cx="4771178" cy="1160110"/>
          </a:xfrm>
        </p:spPr>
        <p:txBody>
          <a:bodyPr>
            <a:normAutofit/>
          </a:bodyPr>
          <a:lstStyle/>
          <a:p>
            <a:r>
              <a:rPr lang="es-PA" sz="3700"/>
              <a:t>DESCRIPCIÓN DEL PIN</a:t>
            </a:r>
          </a:p>
        </p:txBody>
      </p:sp>
      <p:pic>
        <p:nvPicPr>
          <p:cNvPr id="10" name="Imagen 9">
            <a:extLst>
              <a:ext uri="{FF2B5EF4-FFF2-40B4-BE49-F238E27FC236}">
                <a16:creationId xmlns:a16="http://schemas.microsoft.com/office/drawing/2014/main" xmlns="" id="{C465ABC2-32E8-4967-AD02-308FD0212967}"/>
              </a:ext>
            </a:extLst>
          </p:cNvPr>
          <p:cNvPicPr>
            <a:picLocks noChangeAspect="1"/>
          </p:cNvPicPr>
          <p:nvPr/>
        </p:nvPicPr>
        <p:blipFill>
          <a:blip r:embed="rId2"/>
          <a:stretch>
            <a:fillRect/>
          </a:stretch>
        </p:blipFill>
        <p:spPr>
          <a:xfrm>
            <a:off x="838199" y="1380084"/>
            <a:ext cx="5440195" cy="398494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2" name="Arc 16">
            <a:extLst>
              <a:ext uri="{FF2B5EF4-FFF2-40B4-BE49-F238E27FC236}">
                <a16:creationId xmlns:a16="http://schemas.microsoft.com/office/drawing/2014/main" xmlns="" id="{A2C34835-4F79-4934-B151-D68E79764C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Marcador de contenido 5">
            <a:extLst>
              <a:ext uri="{FF2B5EF4-FFF2-40B4-BE49-F238E27FC236}">
                <a16:creationId xmlns:a16="http://schemas.microsoft.com/office/drawing/2014/main" xmlns="" id="{FF0B3DD4-7484-4227-B43A-A5A115F043FA}"/>
              </a:ext>
            </a:extLst>
          </p:cNvPr>
          <p:cNvSpPr>
            <a:spLocks noGrp="1"/>
          </p:cNvSpPr>
          <p:nvPr>
            <p:ph idx="1"/>
          </p:nvPr>
        </p:nvSpPr>
        <p:spPr>
          <a:xfrm>
            <a:off x="6769570" y="1825625"/>
            <a:ext cx="4771178" cy="4388908"/>
          </a:xfrm>
        </p:spPr>
        <p:txBody>
          <a:bodyPr>
            <a:normAutofit/>
          </a:bodyPr>
          <a:lstStyle/>
          <a:p>
            <a:r>
              <a:rPr lang="es-MX" sz="2400" dirty="0"/>
              <a:t>Pin 1 – GND</a:t>
            </a:r>
          </a:p>
          <a:p>
            <a:r>
              <a:rPr lang="es-MX" sz="2400" dirty="0"/>
              <a:t>Tenemos que conectar este pin a tierra</a:t>
            </a:r>
          </a:p>
          <a:p>
            <a:r>
              <a:rPr lang="es-MX" sz="2400" dirty="0"/>
              <a:t>Pin 2 – Output/Salida</a:t>
            </a:r>
          </a:p>
          <a:p>
            <a:r>
              <a:rPr lang="es-MX" sz="2400" dirty="0"/>
              <a:t>Este pin entrega (3.5V) cuando se detecta movimiento</a:t>
            </a:r>
          </a:p>
          <a:p>
            <a:r>
              <a:rPr lang="es-MX" sz="2400" dirty="0"/>
              <a:t>Pin 3 – VCC</a:t>
            </a:r>
          </a:p>
          <a:p>
            <a:r>
              <a:rPr lang="es-MX" sz="2400" dirty="0"/>
              <a:t>Este pin proporciona voltaje de alimentación (+ 5v) al elemento PIR y al circuito interno.</a:t>
            </a:r>
          </a:p>
          <a:p>
            <a:endParaRPr lang="es-PA" sz="2400" dirty="0"/>
          </a:p>
        </p:txBody>
      </p:sp>
    </p:spTree>
    <p:extLst>
      <p:ext uri="{BB962C8B-B14F-4D97-AF65-F5344CB8AC3E}">
        <p14:creationId xmlns:p14="http://schemas.microsoft.com/office/powerpoint/2010/main" val="3562691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xmlns="" id="{5AB83C82-30AD-4DF2-A9AD-CE1547FDED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B36D2DE0-0628-4A9A-A59D-7BA8B5EB3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xmlns="" id="{48E405C9-94BE-41DA-928C-DEC9A8550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8C34AB1-6754-4EDC-8592-C7F90CFB5DDA}"/>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MODOS DE OPERACIÓN </a:t>
            </a:r>
          </a:p>
        </p:txBody>
      </p:sp>
      <p:sp>
        <p:nvSpPr>
          <p:cNvPr id="18" name="Arc 17">
            <a:extLst>
              <a:ext uri="{FF2B5EF4-FFF2-40B4-BE49-F238E27FC236}">
                <a16:creationId xmlns:a16="http://schemas.microsoft.com/office/drawing/2014/main" xmlns="" id="{D2091A72-D5BB-42AC-8FD3-F7747D908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6ED12BFC-A737-46AF-8411-481112D54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03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descr="Captura de pantalla de un celular&#10;&#10;Descripción generada automáticamente">
            <a:extLst>
              <a:ext uri="{FF2B5EF4-FFF2-40B4-BE49-F238E27FC236}">
                <a16:creationId xmlns:a16="http://schemas.microsoft.com/office/drawing/2014/main" xmlns="" id="{8390E545-7A2B-45D7-9582-191AFBEA6489}"/>
              </a:ext>
            </a:extLst>
          </p:cNvPr>
          <p:cNvPicPr>
            <a:picLocks noChangeAspect="1"/>
          </p:cNvPicPr>
          <p:nvPr/>
        </p:nvPicPr>
        <p:blipFill>
          <a:blip r:embed="rId2"/>
          <a:stretch>
            <a:fillRect/>
          </a:stretch>
        </p:blipFill>
        <p:spPr>
          <a:xfrm>
            <a:off x="6541053" y="2231905"/>
            <a:ext cx="4965147" cy="23087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AEBDE4E8-ADD8-4F37-8DB4-2442E9741D3A}"/>
              </a:ext>
            </a:extLst>
          </p:cNvPr>
          <p:cNvSpPr>
            <a:spLocks noGrp="1"/>
          </p:cNvSpPr>
          <p:nvPr>
            <p:ph type="title"/>
          </p:nvPr>
        </p:nvSpPr>
        <p:spPr>
          <a:xfrm>
            <a:off x="323297" y="818546"/>
            <a:ext cx="6432610" cy="1325563"/>
          </a:xfrm>
        </p:spPr>
        <p:txBody>
          <a:bodyPr>
            <a:normAutofit/>
          </a:bodyPr>
          <a:lstStyle/>
          <a:p>
            <a:r>
              <a:rPr lang="es-MX" sz="2800" dirty="0"/>
              <a:t>Este sensor tiene dos modos de operación</a:t>
            </a:r>
            <a:br>
              <a:rPr lang="es-MX" sz="2800" dirty="0"/>
            </a:br>
            <a:endParaRPr lang="es-PA" sz="2800" dirty="0"/>
          </a:p>
        </p:txBody>
      </p:sp>
      <p:sp>
        <p:nvSpPr>
          <p:cNvPr id="3" name="Marcador de contenido 2">
            <a:extLst>
              <a:ext uri="{FF2B5EF4-FFF2-40B4-BE49-F238E27FC236}">
                <a16:creationId xmlns:a16="http://schemas.microsoft.com/office/drawing/2014/main" xmlns="" id="{35EDC2EC-06A6-4514-8C14-1226BD8A64AF}"/>
              </a:ext>
            </a:extLst>
          </p:cNvPr>
          <p:cNvSpPr>
            <a:spLocks noGrp="1"/>
          </p:cNvSpPr>
          <p:nvPr>
            <p:ph idx="1"/>
          </p:nvPr>
        </p:nvSpPr>
        <p:spPr>
          <a:xfrm>
            <a:off x="838201" y="1984443"/>
            <a:ext cx="5257800" cy="4192520"/>
          </a:xfrm>
        </p:spPr>
        <p:txBody>
          <a:bodyPr>
            <a:normAutofit/>
          </a:bodyPr>
          <a:lstStyle/>
          <a:p>
            <a:pPr marL="514350" indent="-514350" algn="just">
              <a:buFont typeface="+mj-lt"/>
              <a:buAutoNum type="arabicPeriod"/>
            </a:pPr>
            <a:r>
              <a:rPr lang="es-PA" sz="1700" dirty="0"/>
              <a:t>Modo de disparo único</a:t>
            </a:r>
          </a:p>
          <a:p>
            <a:pPr algn="just"/>
            <a:r>
              <a:rPr lang="es-MX" sz="1500" dirty="0"/>
              <a:t>Para seleccionar el modo “Single </a:t>
            </a:r>
            <a:r>
              <a:rPr lang="es-MX" sz="1500" dirty="0" err="1"/>
              <a:t>Trigger</a:t>
            </a:r>
            <a:r>
              <a:rPr lang="es-MX" sz="1500" dirty="0"/>
              <a:t>”, la configuración del puente en el sensor PIR debe establecerse en LOW.</a:t>
            </a:r>
          </a:p>
          <a:p>
            <a:pPr algn="just"/>
            <a:r>
              <a:rPr lang="es-MX" sz="1500" dirty="0"/>
              <a:t>En el caso del modo de disparo único, la salida pasa a ALTO cuando se detecta movimiento.</a:t>
            </a:r>
          </a:p>
          <a:p>
            <a:pPr algn="just"/>
            <a:r>
              <a:rPr lang="es-MX" sz="1500" dirty="0"/>
              <a:t>Después de un retraso específico (</a:t>
            </a:r>
            <a:r>
              <a:rPr lang="es-MX" sz="1500" dirty="0" err="1"/>
              <a:t>tsel</a:t>
            </a:r>
            <a:r>
              <a:rPr lang="es-MX" sz="1500" dirty="0"/>
              <a:t>), la salida pasa a BAJA incluso si el objeto está en movimiento.</a:t>
            </a:r>
          </a:p>
          <a:p>
            <a:pPr algn="just"/>
            <a:r>
              <a:rPr lang="es-MX" sz="1500" dirty="0"/>
              <a:t>La salida es BAJA durante algún tiempo y vuelve a ALTA si el objeto permanece en movimiento.</a:t>
            </a:r>
          </a:p>
          <a:p>
            <a:pPr algn="just"/>
            <a:r>
              <a:rPr lang="es-MX" sz="1500" dirty="0"/>
              <a:t>Este retraso (</a:t>
            </a:r>
            <a:r>
              <a:rPr lang="es-MX" sz="1500" dirty="0" err="1"/>
              <a:t>tsel</a:t>
            </a:r>
            <a:r>
              <a:rPr lang="es-MX" sz="1500" dirty="0"/>
              <a:t>) lo proporciona el usuario utilizando el potenciómetro. Este potenciómetro está a bordo del módulo sensor PIR.</a:t>
            </a:r>
          </a:p>
          <a:p>
            <a:pPr algn="just"/>
            <a:r>
              <a:rPr lang="es-MX" sz="1500" dirty="0"/>
              <a:t>•	De esta manera, el sensor PIR emite pulsos ALTO / BAJO si el objeto está en movimiento continuo.</a:t>
            </a:r>
          </a:p>
          <a:p>
            <a:endParaRPr lang="es-PA" sz="1700" dirty="0"/>
          </a:p>
        </p:txBody>
      </p:sp>
      <p:sp>
        <p:nvSpPr>
          <p:cNvPr id="5" name="CuadroTexto 4">
            <a:extLst>
              <a:ext uri="{FF2B5EF4-FFF2-40B4-BE49-F238E27FC236}">
                <a16:creationId xmlns:a16="http://schemas.microsoft.com/office/drawing/2014/main" xmlns="" id="{29D5146A-236E-4318-9D34-0DE37F9BE1D0}"/>
              </a:ext>
            </a:extLst>
          </p:cNvPr>
          <p:cNvSpPr txBox="1"/>
          <p:nvPr/>
        </p:nvSpPr>
        <p:spPr>
          <a:xfrm>
            <a:off x="7117006" y="4573473"/>
            <a:ext cx="4524375" cy="523220"/>
          </a:xfrm>
          <a:prstGeom prst="rect">
            <a:avLst/>
          </a:prstGeom>
          <a:noFill/>
        </p:spPr>
        <p:txBody>
          <a:bodyPr wrap="square" rtlCol="0">
            <a:spAutoFit/>
          </a:bodyPr>
          <a:lstStyle/>
          <a:p>
            <a:pPr algn="ctr"/>
            <a:r>
              <a:rPr lang="es-MX" sz="1400" dirty="0"/>
              <a:t>Diagrama de temporización del modo de disparo único</a:t>
            </a:r>
            <a:endParaRPr lang="es-PA" sz="1400" dirty="0"/>
          </a:p>
        </p:txBody>
      </p:sp>
    </p:spTree>
    <p:extLst>
      <p:ext uri="{BB962C8B-B14F-4D97-AF65-F5344CB8AC3E}">
        <p14:creationId xmlns:p14="http://schemas.microsoft.com/office/powerpoint/2010/main" val="2303471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CD81A2A-6ED4-4EF4-A14C-912D31E148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37C4F8E3-CB03-4C6E-86FE-E2476469683D}"/>
              </a:ext>
            </a:extLst>
          </p:cNvPr>
          <p:cNvSpPr>
            <a:spLocks noGrp="1"/>
          </p:cNvSpPr>
          <p:nvPr>
            <p:ph type="title"/>
          </p:nvPr>
        </p:nvSpPr>
        <p:spPr>
          <a:xfrm>
            <a:off x="838200" y="365125"/>
            <a:ext cx="5393361" cy="1325563"/>
          </a:xfrm>
        </p:spPr>
        <p:txBody>
          <a:bodyPr>
            <a:normAutofit/>
          </a:bodyPr>
          <a:lstStyle/>
          <a:p>
            <a:r>
              <a:rPr lang="es-PA" dirty="0"/>
              <a:t>2.	Modo de disparo repetitivo</a:t>
            </a:r>
          </a:p>
        </p:txBody>
      </p:sp>
      <p:sp>
        <p:nvSpPr>
          <p:cNvPr id="11" name="Freeform: Shape 10">
            <a:extLst>
              <a:ext uri="{FF2B5EF4-FFF2-40B4-BE49-F238E27FC236}">
                <a16:creationId xmlns:a16="http://schemas.microsoft.com/office/drawing/2014/main" xmlns="" id="{1661932C-CA15-4E17-B115-FAE7CBEE4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xmlns="" id="{DE6CFD92-F6FF-4C23-AA66-BFA5EF3A3B60}"/>
              </a:ext>
            </a:extLst>
          </p:cNvPr>
          <p:cNvSpPr>
            <a:spLocks noGrp="1"/>
          </p:cNvSpPr>
          <p:nvPr>
            <p:ph idx="1"/>
          </p:nvPr>
        </p:nvSpPr>
        <p:spPr>
          <a:xfrm>
            <a:off x="838200" y="1825625"/>
            <a:ext cx="5393361" cy="4351338"/>
          </a:xfrm>
        </p:spPr>
        <p:txBody>
          <a:bodyPr>
            <a:normAutofit/>
          </a:bodyPr>
          <a:lstStyle/>
          <a:p>
            <a:pPr algn="just"/>
            <a:r>
              <a:rPr lang="es-MX" sz="1500" dirty="0"/>
              <a:t>Para seleccionar el modo de disparador repetitivo, la configuración del puente en el sensor PIR (jumper </a:t>
            </a:r>
            <a:r>
              <a:rPr lang="es-MX" sz="1500" dirty="0" err="1"/>
              <a:t>setting</a:t>
            </a:r>
            <a:r>
              <a:rPr lang="es-MX" sz="1500" dirty="0"/>
              <a:t>) debe establecerse en ALTA.</a:t>
            </a:r>
          </a:p>
          <a:p>
            <a:pPr algn="just"/>
            <a:r>
              <a:rPr lang="es-MX" sz="1500" dirty="0"/>
              <a:t>En el caso del modo de repetición activada, la salida pasa a ALTO cuando se detecta movimiento.</a:t>
            </a:r>
          </a:p>
          <a:p>
            <a:pPr algn="just"/>
            <a:r>
              <a:rPr lang="es-MX" sz="1500" dirty="0"/>
              <a:t>La salida del sensor PIR es ALTA hasta que el objeto esté en movimiento.</a:t>
            </a:r>
          </a:p>
          <a:p>
            <a:pPr algn="just"/>
            <a:r>
              <a:rPr lang="es-MX" sz="1500" dirty="0"/>
              <a:t>Cuando el objeto detiene el movimiento o desaparece del área del sensor, el PIR continúa su estado ALTO hasta cierto retraso especificado (</a:t>
            </a:r>
            <a:r>
              <a:rPr lang="es-MX" sz="1500" dirty="0" err="1"/>
              <a:t>tsel</a:t>
            </a:r>
            <a:r>
              <a:rPr lang="es-MX" sz="1500" dirty="0"/>
              <a:t>).</a:t>
            </a:r>
          </a:p>
          <a:p>
            <a:pPr algn="just"/>
            <a:r>
              <a:rPr lang="es-MX" sz="1500" dirty="0"/>
              <a:t>Podemos proporcionar este retraso (</a:t>
            </a:r>
            <a:r>
              <a:rPr lang="es-MX" sz="1500" dirty="0" err="1"/>
              <a:t>tsel</a:t>
            </a:r>
            <a:r>
              <a:rPr lang="es-MX" sz="1500" dirty="0"/>
              <a:t>) ajustando el potenciómetro. Este potenciómetro está a bordo del módulo sensor PIR.</a:t>
            </a:r>
          </a:p>
          <a:p>
            <a:pPr algn="just"/>
            <a:r>
              <a:rPr lang="es-MX" sz="1500" dirty="0"/>
              <a:t>De esta manera, el sensor PIR da un pulso ALTO si el objeto está en movimiento continuo.</a:t>
            </a:r>
          </a:p>
          <a:p>
            <a:endParaRPr lang="es-PA" sz="1500" dirty="0"/>
          </a:p>
        </p:txBody>
      </p:sp>
      <p:sp>
        <p:nvSpPr>
          <p:cNvPr id="13" name="Oval 12">
            <a:extLst>
              <a:ext uri="{FF2B5EF4-FFF2-40B4-BE49-F238E27FC236}">
                <a16:creationId xmlns:a16="http://schemas.microsoft.com/office/drawing/2014/main" xmlns="" id="{8590ADD5-9383-4D3D-9047-3DA2593CCB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685CA889-4D00-4748-949E-0C5E6FDBAAA6}"/>
              </a:ext>
            </a:extLst>
          </p:cNvPr>
          <p:cNvPicPr>
            <a:picLocks noChangeAspect="1"/>
          </p:cNvPicPr>
          <p:nvPr/>
        </p:nvPicPr>
        <p:blipFill>
          <a:blip r:embed="rId2"/>
          <a:stretch>
            <a:fillRect/>
          </a:stretch>
        </p:blipFill>
        <p:spPr>
          <a:xfrm>
            <a:off x="7503636" y="1934450"/>
            <a:ext cx="4372134" cy="2065834"/>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xmlns="" id="{DABE3E45-88CF-45D8-8D40-C773324D93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7" name="Straight Connector 16">
            <a:extLst>
              <a:ext uri="{FF2B5EF4-FFF2-40B4-BE49-F238E27FC236}">
                <a16:creationId xmlns:a16="http://schemas.microsoft.com/office/drawing/2014/main" xmlns="" id="{49CD1692-827B-4C8D-B4A1-134FD04CF4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xmlns="" id="{B91ECDA9-56DC-4270-8F33-01C5637B8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xmlns="" id="{75F47824-961D-465D-84F9-EAE11BC617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xmlns="" id="{FEC9DA3E-C1D7-472D-B7C0-F71AE41FB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xmlns="" id="{0FC958CB-1BBA-4B0E-A707-8566B847ADB2}"/>
              </a:ext>
            </a:extLst>
          </p:cNvPr>
          <p:cNvSpPr txBox="1"/>
          <p:nvPr/>
        </p:nvSpPr>
        <p:spPr>
          <a:xfrm>
            <a:off x="8086724" y="4021076"/>
            <a:ext cx="3789046" cy="461665"/>
          </a:xfrm>
          <a:prstGeom prst="rect">
            <a:avLst/>
          </a:prstGeom>
          <a:noFill/>
        </p:spPr>
        <p:txBody>
          <a:bodyPr wrap="square" rtlCol="0">
            <a:spAutoFit/>
          </a:bodyPr>
          <a:lstStyle/>
          <a:p>
            <a:pPr algn="ctr"/>
            <a:r>
              <a:rPr lang="es-MX" sz="1200" dirty="0"/>
              <a:t>Diagrama de temporización del modo de disparo repetitivo</a:t>
            </a:r>
          </a:p>
        </p:txBody>
      </p:sp>
    </p:spTree>
    <p:extLst>
      <p:ext uri="{BB962C8B-B14F-4D97-AF65-F5344CB8AC3E}">
        <p14:creationId xmlns:p14="http://schemas.microsoft.com/office/powerpoint/2010/main" val="747721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E5A632B-B15A-489E-8337-BC0F40DBC2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xmlns="" id="{6E895C8D-1379-40B8-8B1B-B6F5AEAF0A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9E480D04-D40E-4BB7-BB61-1B2808E957A8}"/>
              </a:ext>
            </a:extLst>
          </p:cNvPr>
          <p:cNvSpPr>
            <a:spLocks noGrp="1"/>
          </p:cNvSpPr>
          <p:nvPr>
            <p:ph type="title"/>
          </p:nvPr>
        </p:nvSpPr>
        <p:spPr>
          <a:xfrm>
            <a:off x="838200" y="643467"/>
            <a:ext cx="2951205" cy="5571066"/>
          </a:xfrm>
        </p:spPr>
        <p:txBody>
          <a:bodyPr>
            <a:normAutofit/>
          </a:bodyPr>
          <a:lstStyle/>
          <a:p>
            <a:r>
              <a:rPr lang="es-MX" sz="3700">
                <a:solidFill>
                  <a:srgbClr val="FFFFFF"/>
                </a:solidFill>
              </a:rPr>
              <a:t>CAMBIO DE SENSIBILIDAD Y TIEMPO DE RETARDO</a:t>
            </a:r>
            <a:endParaRPr lang="es-PA" sz="3700">
              <a:solidFill>
                <a:srgbClr val="FFFFFF"/>
              </a:solidFill>
            </a:endParaRPr>
          </a:p>
        </p:txBody>
      </p:sp>
      <p:sp>
        <p:nvSpPr>
          <p:cNvPr id="13" name="Rectangle: Rounded Corners 12">
            <a:extLst>
              <a:ext uri="{FF2B5EF4-FFF2-40B4-BE49-F238E27FC236}">
                <a16:creationId xmlns:a16="http://schemas.microsoft.com/office/drawing/2014/main" xmlns="" id="{651547D7-AD18-407B-A5F4-F8225B5DCF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xmlns="" id="{4237E85A-577D-4439-AA44-C0ED6BE199A0}"/>
              </a:ext>
            </a:extLst>
          </p:cNvPr>
          <p:cNvGraphicFramePr>
            <a:graphicFrameLocks noGrp="1"/>
          </p:cNvGraphicFramePr>
          <p:nvPr>
            <p:ph idx="1"/>
            <p:extLst>
              <p:ext uri="{D42A27DB-BD31-4B8C-83A1-F6EECF244321}">
                <p14:modId xmlns:p14="http://schemas.microsoft.com/office/powerpoint/2010/main" val="2717441308"/>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66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0">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274BCBA8-38F6-4F6E-B9A5-8F01574FF785}"/>
              </a:ext>
            </a:extLst>
          </p:cNvPr>
          <p:cNvPicPr>
            <a:picLocks noChangeAspect="1"/>
          </p:cNvPicPr>
          <p:nvPr/>
        </p:nvPicPr>
        <p:blipFill>
          <a:blip r:embed="rId2"/>
          <a:stretch>
            <a:fillRect/>
          </a:stretch>
        </p:blipFill>
        <p:spPr>
          <a:xfrm>
            <a:off x="6541053" y="2016922"/>
            <a:ext cx="5125902" cy="284487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7" name="Arc 12">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76D23099-78DB-4F21-B08D-26A62BAF1866}"/>
              </a:ext>
            </a:extLst>
          </p:cNvPr>
          <p:cNvSpPr>
            <a:spLocks noGrp="1"/>
          </p:cNvSpPr>
          <p:nvPr>
            <p:ph type="title"/>
          </p:nvPr>
        </p:nvSpPr>
        <p:spPr>
          <a:xfrm>
            <a:off x="838201" y="479493"/>
            <a:ext cx="5257800" cy="1325563"/>
          </a:xfrm>
        </p:spPr>
        <p:txBody>
          <a:bodyPr>
            <a:normAutofit/>
          </a:bodyPr>
          <a:lstStyle/>
          <a:p>
            <a:r>
              <a:rPr lang="es-PA" dirty="0"/>
              <a:t>LENTES</a:t>
            </a:r>
          </a:p>
        </p:txBody>
      </p:sp>
      <p:sp>
        <p:nvSpPr>
          <p:cNvPr id="3" name="Marcador de contenido 2">
            <a:extLst>
              <a:ext uri="{FF2B5EF4-FFF2-40B4-BE49-F238E27FC236}">
                <a16:creationId xmlns:a16="http://schemas.microsoft.com/office/drawing/2014/main" xmlns="" id="{F48712BC-B6B7-4528-9B0C-2CFE4A08BD1D}"/>
              </a:ext>
            </a:extLst>
          </p:cNvPr>
          <p:cNvSpPr>
            <a:spLocks noGrp="1"/>
          </p:cNvSpPr>
          <p:nvPr>
            <p:ph idx="1"/>
          </p:nvPr>
        </p:nvSpPr>
        <p:spPr>
          <a:xfrm>
            <a:off x="838201" y="1984443"/>
            <a:ext cx="5257800" cy="4192520"/>
          </a:xfrm>
        </p:spPr>
        <p:txBody>
          <a:bodyPr>
            <a:normAutofit/>
          </a:bodyPr>
          <a:lstStyle/>
          <a:p>
            <a:r>
              <a:rPr lang="es-MX" sz="2400" dirty="0"/>
              <a:t>Dos cosas son importantes durante la fabricación del sensor PIR: bajo costo y alta sensibilidad.</a:t>
            </a:r>
          </a:p>
          <a:p>
            <a:r>
              <a:rPr lang="es-MX" sz="2400" dirty="0"/>
              <a:t>Ambas cosas pueden lograrse mágicamente usando la tapa de la lente.</a:t>
            </a:r>
          </a:p>
          <a:p>
            <a:r>
              <a:rPr lang="es-MX" sz="2400" dirty="0"/>
              <a:t>Las lentes aumentan el rango de operación; aumenta la sensibilidad y cambia el patrón de detección varían fácilmente.</a:t>
            </a:r>
          </a:p>
          <a:p>
            <a:endParaRPr lang="es-PA" sz="2400" dirty="0"/>
          </a:p>
        </p:txBody>
      </p:sp>
      <p:sp>
        <p:nvSpPr>
          <p:cNvPr id="5" name="CuadroTexto 4">
            <a:extLst>
              <a:ext uri="{FF2B5EF4-FFF2-40B4-BE49-F238E27FC236}">
                <a16:creationId xmlns:a16="http://schemas.microsoft.com/office/drawing/2014/main" xmlns="" id="{6FDD42CB-13F0-47EB-A3EA-D6CCD151C737}"/>
              </a:ext>
            </a:extLst>
          </p:cNvPr>
          <p:cNvSpPr txBox="1"/>
          <p:nvPr/>
        </p:nvSpPr>
        <p:spPr>
          <a:xfrm>
            <a:off x="7589949" y="5004822"/>
            <a:ext cx="3552825" cy="338554"/>
          </a:xfrm>
          <a:prstGeom prst="rect">
            <a:avLst/>
          </a:prstGeom>
          <a:noFill/>
        </p:spPr>
        <p:txBody>
          <a:bodyPr wrap="square" rtlCol="0">
            <a:spAutoFit/>
          </a:bodyPr>
          <a:lstStyle/>
          <a:p>
            <a:pPr algn="ctr"/>
            <a:r>
              <a:rPr lang="es-MX" sz="1600" dirty="0"/>
              <a:t>Detector PIR con lentes Fresnel</a:t>
            </a:r>
            <a:endParaRPr lang="es-PA" sz="1600" dirty="0"/>
          </a:p>
        </p:txBody>
      </p:sp>
    </p:spTree>
    <p:extLst>
      <p:ext uri="{BB962C8B-B14F-4D97-AF65-F5344CB8AC3E}">
        <p14:creationId xmlns:p14="http://schemas.microsoft.com/office/powerpoint/2010/main" val="142531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6">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8">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29" name="Rectangle 10">
            <a:extLst>
              <a:ext uri="{FF2B5EF4-FFF2-40B4-BE49-F238E27FC236}">
                <a16:creationId xmlns:a16="http://schemas.microsoft.com/office/drawing/2014/main" xmlns="" id="{D278ADA9-6383-4BDD-80D2-8899A40268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2">
            <a:extLst>
              <a:ext uri="{FF2B5EF4-FFF2-40B4-BE49-F238E27FC236}">
                <a16:creationId xmlns:a16="http://schemas.microsoft.com/office/drawing/2014/main" xmlns="" id="{484B7147-B0F6-40ED-B5A2-FF72BC8198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Rectangle 14">
            <a:extLst>
              <a:ext uri="{FF2B5EF4-FFF2-40B4-BE49-F238E27FC236}">
                <a16:creationId xmlns:a16="http://schemas.microsoft.com/office/drawing/2014/main" xmlns="" id="{B36D2DE0-0628-4A9A-A59D-7BA8B5EB3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Oval 16">
            <a:extLst>
              <a:ext uri="{FF2B5EF4-FFF2-40B4-BE49-F238E27FC236}">
                <a16:creationId xmlns:a16="http://schemas.microsoft.com/office/drawing/2014/main" xmlns="" id="{48E405C9-94BE-41DA-928C-DEC9A8550E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30B1BA1-8E50-42A9-B93F-D891F29F385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Gracias </a:t>
            </a:r>
          </a:p>
        </p:txBody>
      </p:sp>
      <p:sp>
        <p:nvSpPr>
          <p:cNvPr id="33" name="Arc 18">
            <a:extLst>
              <a:ext uri="{FF2B5EF4-FFF2-40B4-BE49-F238E27FC236}">
                <a16:creationId xmlns:a16="http://schemas.microsoft.com/office/drawing/2014/main" xmlns="" id="{D2091A72-D5BB-42AC-8FD3-F7747D9086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Oval 20">
            <a:extLst>
              <a:ext uri="{FF2B5EF4-FFF2-40B4-BE49-F238E27FC236}">
                <a16:creationId xmlns:a16="http://schemas.microsoft.com/office/drawing/2014/main" xmlns="" id="{6ED12BFC-A737-46AF-8411-481112D54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61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Arc 72">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xmlns="" id="{3301E07F-4F79-4B58-8698-EF24DC1ECD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Arc 76">
            <a:extLst>
              <a:ext uri="{FF2B5EF4-FFF2-40B4-BE49-F238E27FC236}">
                <a16:creationId xmlns:a16="http://schemas.microsoft.com/office/drawing/2014/main" xmlns="" id="{E58B2195-5055-402F-A3E7-53FF0E4980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B097DBFD-8062-4349-A9C6-AA054A13D2D5}"/>
              </a:ext>
            </a:extLst>
          </p:cNvPr>
          <p:cNvSpPr>
            <a:spLocks noGrp="1"/>
          </p:cNvSpPr>
          <p:nvPr>
            <p:ph type="title"/>
          </p:nvPr>
        </p:nvSpPr>
        <p:spPr>
          <a:xfrm>
            <a:off x="692493" y="914177"/>
            <a:ext cx="4502359" cy="2469627"/>
          </a:xfrm>
        </p:spPr>
        <p:txBody>
          <a:bodyPr vert="horz" lIns="91440" tIns="45720" rIns="91440" bIns="45720" rtlCol="0" anchor="b">
            <a:normAutofit fontScale="90000"/>
          </a:bodyPr>
          <a:lstStyle/>
          <a:p>
            <a:pPr algn="ctr"/>
            <a:r>
              <a:rPr lang="es-PA" sz="6000" kern="1200" dirty="0">
                <a:solidFill>
                  <a:srgbClr val="FFFFFF"/>
                </a:solidFill>
                <a:latin typeface="+mj-lt"/>
                <a:ea typeface="+mj-ea"/>
                <a:cs typeface="+mj-cs"/>
              </a:rPr>
              <a:t>Fase</a:t>
            </a:r>
            <a:r>
              <a:rPr lang="en-US" sz="6000" kern="1200" dirty="0">
                <a:solidFill>
                  <a:srgbClr val="FFFFFF"/>
                </a:solidFill>
                <a:latin typeface="+mj-lt"/>
                <a:ea typeface="+mj-ea"/>
                <a:cs typeface="+mj-cs"/>
              </a:rPr>
              <a:t> </a:t>
            </a:r>
            <a:r>
              <a:rPr lang="en-US" sz="6000" kern="1200" dirty="0" smtClean="0">
                <a:solidFill>
                  <a:srgbClr val="FFFFFF"/>
                </a:solidFill>
                <a:latin typeface="+mj-lt"/>
                <a:ea typeface="+mj-ea"/>
                <a:cs typeface="+mj-cs"/>
              </a:rPr>
              <a:t>1</a:t>
            </a:r>
            <a:br>
              <a:rPr lang="en-US" sz="6000" kern="1200" dirty="0" smtClean="0">
                <a:solidFill>
                  <a:srgbClr val="FFFFFF"/>
                </a:solidFill>
                <a:latin typeface="+mj-lt"/>
                <a:ea typeface="+mj-ea"/>
                <a:cs typeface="+mj-cs"/>
              </a:rPr>
            </a:br>
            <a:r>
              <a:rPr lang="en-US" sz="6000" dirty="0" smtClean="0">
                <a:solidFill>
                  <a:srgbClr val="FFFFFF"/>
                </a:solidFill>
              </a:rPr>
              <a:t>(</a:t>
            </a:r>
            <a:r>
              <a:rPr lang="en-US" sz="6000" dirty="0" err="1" smtClean="0">
                <a:solidFill>
                  <a:srgbClr val="FFFFFF"/>
                </a:solidFill>
              </a:rPr>
              <a:t>Sensado</a:t>
            </a:r>
            <a:r>
              <a:rPr lang="en-US" sz="6000" dirty="0" smtClean="0">
                <a:solidFill>
                  <a:srgbClr val="FFFFFF"/>
                </a:solidFill>
              </a:rPr>
              <a:t>)</a:t>
            </a:r>
            <a:r>
              <a:rPr lang="en-US" sz="6000" kern="1200" dirty="0" smtClean="0">
                <a:solidFill>
                  <a:srgbClr val="FFFFFF"/>
                </a:solidFill>
                <a:latin typeface="+mj-lt"/>
                <a:ea typeface="+mj-ea"/>
                <a:cs typeface="+mj-cs"/>
              </a:rPr>
              <a:t/>
            </a:r>
            <a:br>
              <a:rPr lang="en-US" sz="6000" kern="1200" dirty="0" smtClean="0">
                <a:solidFill>
                  <a:srgbClr val="FFFFFF"/>
                </a:solidFill>
                <a:latin typeface="+mj-lt"/>
                <a:ea typeface="+mj-ea"/>
                <a:cs typeface="+mj-cs"/>
              </a:rPr>
            </a:br>
            <a:endParaRPr lang="en-US" sz="6000" kern="1200" dirty="0">
              <a:solidFill>
                <a:srgbClr val="FFFFFF"/>
              </a:solidFill>
              <a:latin typeface="+mj-lt"/>
              <a:ea typeface="+mj-ea"/>
              <a:cs typeface="+mj-cs"/>
            </a:endParaRPr>
          </a:p>
        </p:txBody>
      </p:sp>
      <p:sp>
        <p:nvSpPr>
          <p:cNvPr id="79" name="Oval 78">
            <a:extLst>
              <a:ext uri="{FF2B5EF4-FFF2-40B4-BE49-F238E27FC236}">
                <a16:creationId xmlns:a16="http://schemas.microsoft.com/office/drawing/2014/main" xmlns="" id="{9EE6F773-742A-491A-9A00-A2A150DF50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xmlns="" id="{0B1FE34D-B716-4446-B3B9-082C50ECD1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90954" y="1374798"/>
            <a:ext cx="3173742"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692493" y="5818465"/>
            <a:ext cx="4288665" cy="369332"/>
          </a:xfrm>
          <a:prstGeom prst="rect">
            <a:avLst/>
          </a:prstGeom>
          <a:noFill/>
        </p:spPr>
        <p:txBody>
          <a:bodyPr wrap="square" rtlCol="0">
            <a:spAutoFit/>
          </a:bodyPr>
          <a:lstStyle/>
          <a:p>
            <a:r>
              <a:rPr lang="es-PA" dirty="0" smtClean="0"/>
              <a:t>Estamos abiertos a recomendaciones</a:t>
            </a:r>
            <a:endParaRPr lang="es-PA" dirty="0"/>
          </a:p>
        </p:txBody>
      </p:sp>
    </p:spTree>
    <p:extLst>
      <p:ext uri="{BB962C8B-B14F-4D97-AF65-F5344CB8AC3E}">
        <p14:creationId xmlns:p14="http://schemas.microsoft.com/office/powerpoint/2010/main" val="670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77C59BEC-C4CC-4741-B975-08C543178D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xmlns="" id="{72DEF309-605D-4117-9340-6D589B6C3A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896D049A-AEDB-4F2F-AAC9-93CF5E3D994F}"/>
              </a:ext>
            </a:extLst>
          </p:cNvPr>
          <p:cNvSpPr>
            <a:spLocks noGrp="1"/>
          </p:cNvSpPr>
          <p:nvPr>
            <p:ph type="title"/>
          </p:nvPr>
        </p:nvSpPr>
        <p:spPr>
          <a:xfrm>
            <a:off x="431845" y="576072"/>
            <a:ext cx="10515600" cy="1325563"/>
          </a:xfrm>
        </p:spPr>
        <p:txBody>
          <a:bodyPr>
            <a:normAutofit/>
          </a:bodyPr>
          <a:lstStyle/>
          <a:p>
            <a:r>
              <a:rPr lang="es-PA" dirty="0"/>
              <a:t>COMUNICACIÓN INFRAROJA</a:t>
            </a:r>
          </a:p>
        </p:txBody>
      </p:sp>
      <p:sp>
        <p:nvSpPr>
          <p:cNvPr id="3" name="Marcador de contenido 2">
            <a:extLst>
              <a:ext uri="{FF2B5EF4-FFF2-40B4-BE49-F238E27FC236}">
                <a16:creationId xmlns:a16="http://schemas.microsoft.com/office/drawing/2014/main" xmlns="" id="{34E4A036-97D7-4DA4-9562-D5C363C09B8E}"/>
              </a:ext>
            </a:extLst>
          </p:cNvPr>
          <p:cNvSpPr>
            <a:spLocks noGrp="1"/>
          </p:cNvSpPr>
          <p:nvPr>
            <p:ph idx="1"/>
          </p:nvPr>
        </p:nvSpPr>
        <p:spPr>
          <a:xfrm>
            <a:off x="838200" y="1825625"/>
            <a:ext cx="5393361" cy="4091429"/>
          </a:xfrm>
        </p:spPr>
        <p:txBody>
          <a:bodyPr>
            <a:normAutofit/>
          </a:bodyPr>
          <a:lstStyle/>
          <a:p>
            <a:pPr algn="just"/>
            <a:r>
              <a:rPr lang="es-MX" sz="1800" dirty="0"/>
              <a:t>La luz IR es como la luz visible, pero es invisible a nuestros ojos, por lo que son adecuados para la aplicación de la comunicación inalámbrica.</a:t>
            </a:r>
          </a:p>
          <a:p>
            <a:pPr algn="just"/>
            <a:r>
              <a:rPr lang="es-MX" sz="1800" dirty="0"/>
              <a:t>La banda para IR (infrarrojo) en el espectro electromagnético es de 300 GHz a 430 THz y un rango de longitud de onda de alrededor de 700 nm a 1 </a:t>
            </a:r>
            <a:r>
              <a:rPr lang="es-MX" sz="1800" dirty="0" err="1"/>
              <a:t>mm.</a:t>
            </a:r>
            <a:endParaRPr lang="es-MX" sz="1800" dirty="0"/>
          </a:p>
          <a:p>
            <a:pPr algn="just"/>
            <a:r>
              <a:rPr lang="es-MX" sz="1800" dirty="0"/>
              <a:t>Junto con el LED IR, algunas otras fuentes como el sol, bombillas, cuerpos humanos y animales, etc. también emiten energía infrarroja.</a:t>
            </a:r>
          </a:p>
          <a:p>
            <a:pPr algn="just"/>
            <a:r>
              <a:rPr lang="es-MX" sz="1800" dirty="0"/>
              <a:t>La comunicación IR se utiliza para </a:t>
            </a:r>
            <a:r>
              <a:rPr lang="es-MX" sz="1800" dirty="0" smtClean="0"/>
              <a:t>aplicaciones como las nuestras, </a:t>
            </a:r>
            <a:r>
              <a:rPr lang="es-MX" sz="1800" dirty="0"/>
              <a:t>de corta y media </a:t>
            </a:r>
            <a:r>
              <a:rPr lang="es-MX" sz="1800" dirty="0" smtClean="0"/>
              <a:t>distancia.</a:t>
            </a:r>
            <a:endParaRPr lang="es-MX" sz="1800" dirty="0"/>
          </a:p>
          <a:p>
            <a:endParaRPr lang="es-MX" sz="2400" dirty="0"/>
          </a:p>
          <a:p>
            <a:endParaRPr lang="es-PA" sz="2400" dirty="0"/>
          </a:p>
        </p:txBody>
      </p:sp>
      <p:sp>
        <p:nvSpPr>
          <p:cNvPr id="13" name="Oval 12">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xmlns="" id="{70397D6F-C5A3-47B1-81B4-9EE09A007665}"/>
              </a:ext>
            </a:extLst>
          </p:cNvPr>
          <p:cNvSpPr txBox="1"/>
          <p:nvPr/>
        </p:nvSpPr>
        <p:spPr>
          <a:xfrm>
            <a:off x="6802713" y="5178430"/>
            <a:ext cx="4057095" cy="461665"/>
          </a:xfrm>
          <a:prstGeom prst="rect">
            <a:avLst/>
          </a:prstGeom>
          <a:noFill/>
        </p:spPr>
        <p:txBody>
          <a:bodyPr wrap="square" rtlCol="0">
            <a:spAutoFit/>
          </a:bodyPr>
          <a:lstStyle/>
          <a:p>
            <a:pPr algn="ctr"/>
            <a:r>
              <a:rPr lang="es-MX" sz="1200" dirty="0"/>
              <a:t>Basándonos en: </a:t>
            </a:r>
            <a:r>
              <a:rPr lang="es-MX" sz="1200" dirty="0">
                <a:hlinkClick r:id="rId2"/>
              </a:rPr>
              <a:t>https://www.electronicwings.com/avr-atmega/ir-communication-using-atmega1632</a:t>
            </a:r>
            <a:r>
              <a:rPr lang="es-MX" sz="1200" dirty="0"/>
              <a:t> </a:t>
            </a:r>
          </a:p>
        </p:txBody>
      </p:sp>
      <p:pic>
        <p:nvPicPr>
          <p:cNvPr id="6" name="Imagen 5">
            <a:extLst>
              <a:ext uri="{FF2B5EF4-FFF2-40B4-BE49-F238E27FC236}">
                <a16:creationId xmlns:a16="http://schemas.microsoft.com/office/drawing/2014/main" xmlns="" id="{CEA2C711-5E97-42C0-A633-F9E32DA0BD1B}"/>
              </a:ext>
            </a:extLst>
          </p:cNvPr>
          <p:cNvPicPr>
            <a:picLocks noChangeAspect="1"/>
          </p:cNvPicPr>
          <p:nvPr/>
        </p:nvPicPr>
        <p:blipFill>
          <a:blip r:embed="rId3"/>
          <a:stretch>
            <a:fillRect/>
          </a:stretch>
        </p:blipFill>
        <p:spPr>
          <a:xfrm>
            <a:off x="6575399" y="2225984"/>
            <a:ext cx="4284409" cy="2683276"/>
          </a:xfrm>
          <a:prstGeom prst="rect">
            <a:avLst/>
          </a:prstGeom>
        </p:spPr>
      </p:pic>
    </p:spTree>
    <p:extLst>
      <p:ext uri="{BB962C8B-B14F-4D97-AF65-F5344CB8AC3E}">
        <p14:creationId xmlns:p14="http://schemas.microsoft.com/office/powerpoint/2010/main" val="10073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63EE16B-4102-44C9-9A86-92882E0EAE07}"/>
              </a:ext>
            </a:extLst>
          </p:cNvPr>
          <p:cNvSpPr>
            <a:spLocks noGrp="1"/>
          </p:cNvSpPr>
          <p:nvPr>
            <p:ph type="title"/>
          </p:nvPr>
        </p:nvSpPr>
        <p:spPr/>
        <p:txBody>
          <a:bodyPr/>
          <a:lstStyle/>
          <a:p>
            <a:pPr algn="ctr"/>
            <a:r>
              <a:rPr lang="es-PA" dirty="0"/>
              <a:t>PRINCIPIO DE FUNCIONAMIENTO</a:t>
            </a:r>
          </a:p>
        </p:txBody>
      </p:sp>
      <p:sp>
        <p:nvSpPr>
          <p:cNvPr id="3" name="Marcador de contenido 2">
            <a:extLst>
              <a:ext uri="{FF2B5EF4-FFF2-40B4-BE49-F238E27FC236}">
                <a16:creationId xmlns:a16="http://schemas.microsoft.com/office/drawing/2014/main" xmlns="" id="{2D7F25A3-3D85-4522-975B-D54763C8339B}"/>
              </a:ext>
            </a:extLst>
          </p:cNvPr>
          <p:cNvSpPr>
            <a:spLocks noGrp="1"/>
          </p:cNvSpPr>
          <p:nvPr>
            <p:ph idx="1"/>
          </p:nvPr>
        </p:nvSpPr>
        <p:spPr/>
        <p:txBody>
          <a:bodyPr/>
          <a:lstStyle/>
          <a:p>
            <a:pPr algn="just"/>
            <a:r>
              <a:rPr lang="es-MX" dirty="0"/>
              <a:t>Los LED IR transmiten datos digitales (1 y 0 lógicos) en forma de luz infrarroja.</a:t>
            </a:r>
          </a:p>
          <a:p>
            <a:pPr algn="just"/>
            <a:r>
              <a:rPr lang="es-MX" dirty="0"/>
              <a:t>El 1 lógico se emite manteniendo el LED IR encendido y el 0 lógico manteniéndolo apagado.</a:t>
            </a:r>
          </a:p>
          <a:p>
            <a:pPr algn="just"/>
            <a:r>
              <a:rPr lang="es-MX" dirty="0"/>
              <a:t>Esta secuencia de datos ON y OFF es recopilada por el fotodiodo IR en el extremo del receptor</a:t>
            </a:r>
          </a:p>
          <a:p>
            <a:endParaRPr lang="es-PA" dirty="0"/>
          </a:p>
        </p:txBody>
      </p:sp>
    </p:spTree>
    <p:extLst>
      <p:ext uri="{BB962C8B-B14F-4D97-AF65-F5344CB8AC3E}">
        <p14:creationId xmlns:p14="http://schemas.microsoft.com/office/powerpoint/2010/main" val="359278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6E48AFA-8884-4F68-A44F-D2C1E8609C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E2BE180F-67A2-441B-9BB1-269E844E8BAE}"/>
              </a:ext>
            </a:extLst>
          </p:cNvPr>
          <p:cNvSpPr>
            <a:spLocks noGrp="1"/>
          </p:cNvSpPr>
          <p:nvPr>
            <p:ph type="title"/>
          </p:nvPr>
        </p:nvSpPr>
        <p:spPr>
          <a:xfrm>
            <a:off x="1585911" y="509735"/>
            <a:ext cx="9020175" cy="1013881"/>
          </a:xfrm>
        </p:spPr>
        <p:txBody>
          <a:bodyPr>
            <a:normAutofit/>
          </a:bodyPr>
          <a:lstStyle/>
          <a:p>
            <a:r>
              <a:rPr lang="es-PA" sz="4100" dirty="0"/>
              <a:t>TIPOS DE COMUNICACIÓN INFRAROJA</a:t>
            </a:r>
          </a:p>
        </p:txBody>
      </p:sp>
      <p:sp>
        <p:nvSpPr>
          <p:cNvPr id="11" name="Arc 10">
            <a:extLst>
              <a:ext uri="{FF2B5EF4-FFF2-40B4-BE49-F238E27FC236}">
                <a16:creationId xmlns:a16="http://schemas.microsoft.com/office/drawing/2014/main" xmlns="" id="{969D19A6-08CB-498C-93EC-3FFB021FC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221378C8-4633-4508-830E-B158E918DCBF}"/>
              </a:ext>
            </a:extLst>
          </p:cNvPr>
          <p:cNvPicPr>
            <a:picLocks noChangeAspect="1"/>
          </p:cNvPicPr>
          <p:nvPr/>
        </p:nvPicPr>
        <p:blipFill>
          <a:blip r:embed="rId2"/>
          <a:stretch>
            <a:fillRect/>
          </a:stretch>
        </p:blipFill>
        <p:spPr>
          <a:xfrm>
            <a:off x="2657080" y="3738298"/>
            <a:ext cx="6267979" cy="2695232"/>
          </a:xfrm>
          <a:prstGeom prst="rect">
            <a:avLst/>
          </a:prstGeom>
          <a:ln>
            <a:noFill/>
          </a:ln>
          <a:effectLst>
            <a:outerShdw blurRad="292100" dist="139700" dir="2700000" algn="tl" rotWithShape="0">
              <a:srgbClr val="333333">
                <a:alpha val="65000"/>
              </a:srgbClr>
            </a:outerShdw>
          </a:effectLst>
        </p:spPr>
      </p:pic>
      <p:sp>
        <p:nvSpPr>
          <p:cNvPr id="3" name="Marcador de contenido 2">
            <a:extLst>
              <a:ext uri="{FF2B5EF4-FFF2-40B4-BE49-F238E27FC236}">
                <a16:creationId xmlns:a16="http://schemas.microsoft.com/office/drawing/2014/main" xmlns="" id="{C04425E6-9268-4918-B016-68C17552EB60}"/>
              </a:ext>
            </a:extLst>
          </p:cNvPr>
          <p:cNvSpPr>
            <a:spLocks noGrp="1"/>
          </p:cNvSpPr>
          <p:nvPr>
            <p:ph idx="1"/>
          </p:nvPr>
        </p:nvSpPr>
        <p:spPr>
          <a:xfrm>
            <a:off x="917883" y="1573608"/>
            <a:ext cx="10330471" cy="2058234"/>
          </a:xfrm>
        </p:spPr>
        <p:txBody>
          <a:bodyPr>
            <a:normAutofit/>
          </a:bodyPr>
          <a:lstStyle/>
          <a:p>
            <a:pPr marL="342900" indent="-342900" algn="just">
              <a:buFont typeface="+mj-lt"/>
              <a:buAutoNum type="arabicPeriod"/>
            </a:pPr>
            <a:r>
              <a:rPr lang="es-MX" sz="1700" dirty="0"/>
              <a:t>Comunicación punto a punto: en la comunicación punto a punto, se requiere una línea de visión entre los dispositivos transmisor y receptor (imagen de la izquierda).</a:t>
            </a:r>
          </a:p>
          <a:p>
            <a:pPr marL="342900" indent="-342900" algn="just">
              <a:buFont typeface="+mj-lt"/>
              <a:buAutoNum type="arabicPeriod"/>
            </a:pPr>
            <a:r>
              <a:rPr lang="es-MX" sz="1700" dirty="0"/>
              <a:t>Comunicación difusa: En comunicación difusa, no es necesario mantener el transmisor y el receptor en línea recta. Se puede hacer reflejando o haciendo rebotar la señal transmitida desde superficies como paredes, techos, </a:t>
            </a:r>
            <a:r>
              <a:rPr lang="es-MX" sz="1700" dirty="0" smtClean="0"/>
              <a:t>etc. </a:t>
            </a:r>
          </a:p>
          <a:p>
            <a:pPr marL="0" indent="0" algn="just">
              <a:buNone/>
            </a:pPr>
            <a:r>
              <a:rPr lang="es-MX" sz="1700" dirty="0" smtClean="0"/>
              <a:t>Muy importante resaltar que en la comunicación difusa se presentan complicaciones con los colores oscuros debido a que parte de la señal transmitida es consumida y  no rebota.</a:t>
            </a:r>
          </a:p>
          <a:p>
            <a:pPr marL="342900" indent="-342900" algn="just">
              <a:buFont typeface="+mj-lt"/>
              <a:buAutoNum type="arabicPeriod"/>
            </a:pPr>
            <a:endParaRPr lang="es-MX" sz="1700" dirty="0" smtClean="0"/>
          </a:p>
          <a:p>
            <a:pPr marL="342900" indent="-342900" algn="just">
              <a:buFont typeface="+mj-lt"/>
              <a:buAutoNum type="arabicPeriod"/>
            </a:pPr>
            <a:endParaRPr lang="es-MX" sz="1700" dirty="0"/>
          </a:p>
          <a:p>
            <a:endParaRPr lang="es-PA" sz="1700" dirty="0"/>
          </a:p>
        </p:txBody>
      </p:sp>
    </p:spTree>
    <p:extLst>
      <p:ext uri="{BB962C8B-B14F-4D97-AF65-F5344CB8AC3E}">
        <p14:creationId xmlns:p14="http://schemas.microsoft.com/office/powerpoint/2010/main" val="171302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4AC6B390-BC59-4F1D-A0EE-D71A92F0A0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xmlns="" id="{B6C60D79-16F1-4C4B-B7E3-7634E7069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xmlns="" id="{8F4A4F62-3C73-4B09-A5BE-F9CC96B0A8A1}"/>
              </a:ext>
            </a:extLst>
          </p:cNvPr>
          <p:cNvPicPr>
            <a:picLocks noChangeAspect="1"/>
          </p:cNvPicPr>
          <p:nvPr/>
        </p:nvPicPr>
        <p:blipFill>
          <a:blip r:embed="rId2"/>
          <a:stretch>
            <a:fillRect/>
          </a:stretch>
        </p:blipFill>
        <p:spPr>
          <a:xfrm>
            <a:off x="6674273" y="1823615"/>
            <a:ext cx="5150042" cy="26032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xmlns="" id="{426B127E-6498-4C77-9C9D-4553A5113B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92F8ACC7-436D-4042-8E8F-4743B42F6758}"/>
              </a:ext>
            </a:extLst>
          </p:cNvPr>
          <p:cNvSpPr>
            <a:spLocks noGrp="1"/>
          </p:cNvSpPr>
          <p:nvPr>
            <p:ph type="title"/>
          </p:nvPr>
        </p:nvSpPr>
        <p:spPr>
          <a:xfrm>
            <a:off x="367684" y="992618"/>
            <a:ext cx="5802297" cy="1325563"/>
          </a:xfrm>
        </p:spPr>
        <p:txBody>
          <a:bodyPr>
            <a:normAutofit/>
          </a:bodyPr>
          <a:lstStyle/>
          <a:p>
            <a:pPr algn="ctr"/>
            <a:r>
              <a:rPr lang="es-MX" sz="2800" dirty="0"/>
              <a:t>COMUNICACIÓN IR SIMPLE USANDO EL RECEPTOR DE FOTODIODO IR</a:t>
            </a:r>
            <a:endParaRPr lang="es-PA" sz="2800" dirty="0"/>
          </a:p>
        </p:txBody>
      </p:sp>
      <p:sp>
        <p:nvSpPr>
          <p:cNvPr id="3" name="Marcador de contenido 2">
            <a:extLst>
              <a:ext uri="{FF2B5EF4-FFF2-40B4-BE49-F238E27FC236}">
                <a16:creationId xmlns:a16="http://schemas.microsoft.com/office/drawing/2014/main" xmlns="" id="{8A35C6CA-A4E0-454D-BFB1-01E1C0647EAF}"/>
              </a:ext>
            </a:extLst>
          </p:cNvPr>
          <p:cNvSpPr>
            <a:spLocks noGrp="1"/>
          </p:cNvSpPr>
          <p:nvPr>
            <p:ph idx="1"/>
          </p:nvPr>
        </p:nvSpPr>
        <p:spPr>
          <a:xfrm>
            <a:off x="838199" y="2861937"/>
            <a:ext cx="5257800" cy="2526809"/>
          </a:xfrm>
        </p:spPr>
        <p:txBody>
          <a:bodyPr>
            <a:normAutofit/>
          </a:bodyPr>
          <a:lstStyle/>
          <a:p>
            <a:pPr marL="0" indent="0" algn="just">
              <a:buNone/>
            </a:pPr>
            <a:r>
              <a:rPr lang="es-MX" sz="2000" dirty="0"/>
              <a:t>En una comunicación IR simple, cualquier dato (1 o 0) presente en el extremo del transmisor se transmitirá tal cual sin ninguna técnica de modulación.</a:t>
            </a:r>
          </a:p>
          <a:p>
            <a:pPr marL="0" indent="0" algn="just">
              <a:buNone/>
            </a:pPr>
            <a:r>
              <a:rPr lang="es-MX" sz="2000" dirty="0"/>
              <a:t>El receptor recopila los datos transmitidos (1 o 0) tal como están sin ninguna técnica de demodulación o filtro.</a:t>
            </a:r>
          </a:p>
          <a:p>
            <a:endParaRPr lang="es-PA" sz="2400" dirty="0"/>
          </a:p>
        </p:txBody>
      </p:sp>
      <p:sp>
        <p:nvSpPr>
          <p:cNvPr id="5" name="CuadroTexto 4">
            <a:extLst>
              <a:ext uri="{FF2B5EF4-FFF2-40B4-BE49-F238E27FC236}">
                <a16:creationId xmlns:a16="http://schemas.microsoft.com/office/drawing/2014/main" xmlns="" id="{24CCDCA8-CA0D-4C3C-9AF9-07F8DB4C4451}"/>
              </a:ext>
            </a:extLst>
          </p:cNvPr>
          <p:cNvSpPr txBox="1"/>
          <p:nvPr/>
        </p:nvSpPr>
        <p:spPr>
          <a:xfrm>
            <a:off x="6934198" y="4619794"/>
            <a:ext cx="4993721" cy="830997"/>
          </a:xfrm>
          <a:prstGeom prst="rect">
            <a:avLst/>
          </a:prstGeom>
          <a:noFill/>
        </p:spPr>
        <p:txBody>
          <a:bodyPr wrap="square" rtlCol="0">
            <a:spAutoFit/>
          </a:bodyPr>
          <a:lstStyle/>
          <a:p>
            <a:r>
              <a:rPr lang="es-MX" sz="1600" dirty="0"/>
              <a:t>Las únicas limitaciones de esta comunicación básica son la corta distancia y la interferencia de la energía IR del entorno.</a:t>
            </a:r>
            <a:endParaRPr lang="es-PA" sz="1600" dirty="0"/>
          </a:p>
        </p:txBody>
      </p:sp>
    </p:spTree>
    <p:extLst>
      <p:ext uri="{BB962C8B-B14F-4D97-AF65-F5344CB8AC3E}">
        <p14:creationId xmlns:p14="http://schemas.microsoft.com/office/powerpoint/2010/main" val="55950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a:t>¿</a:t>
            </a:r>
            <a:r>
              <a:rPr lang="es-PA" dirty="0" smtClean="0"/>
              <a:t>Cómo lo implementaremos nosotros?</a:t>
            </a:r>
            <a:endParaRPr lang="es-PA" dirty="0"/>
          </a:p>
        </p:txBody>
      </p:sp>
      <p:pic>
        <p:nvPicPr>
          <p:cNvPr id="6" name="Marcador de contenido 5"/>
          <p:cNvPicPr>
            <a:picLocks noGrp="1" noChangeAspect="1"/>
          </p:cNvPicPr>
          <p:nvPr>
            <p:ph idx="1"/>
          </p:nvPr>
        </p:nvPicPr>
        <p:blipFill rotWithShape="1">
          <a:blip r:embed="rId2"/>
          <a:srcRect l="19731" t="21440" r="18541" b="5475"/>
          <a:stretch/>
        </p:blipFill>
        <p:spPr>
          <a:xfrm>
            <a:off x="5151550" y="1584100"/>
            <a:ext cx="6387920" cy="4729255"/>
          </a:xfrm>
          <a:prstGeom prst="rect">
            <a:avLst/>
          </a:prstGeom>
        </p:spPr>
      </p:pic>
      <p:sp>
        <p:nvSpPr>
          <p:cNvPr id="7" name="CuadroTexto 6"/>
          <p:cNvSpPr txBox="1"/>
          <p:nvPr/>
        </p:nvSpPr>
        <p:spPr>
          <a:xfrm>
            <a:off x="528032" y="1690688"/>
            <a:ext cx="4437847" cy="4401205"/>
          </a:xfrm>
          <a:prstGeom prst="rect">
            <a:avLst/>
          </a:prstGeom>
          <a:noFill/>
        </p:spPr>
        <p:txBody>
          <a:bodyPr wrap="square" rtlCol="0">
            <a:spAutoFit/>
          </a:bodyPr>
          <a:lstStyle/>
          <a:p>
            <a:pPr algn="just"/>
            <a:r>
              <a:rPr lang="es-PA" sz="2000" dirty="0" smtClean="0"/>
              <a:t>Hicimos el diseño en </a:t>
            </a:r>
            <a:r>
              <a:rPr lang="es-PA" sz="2000" dirty="0" err="1" smtClean="0"/>
              <a:t>easyEDA</a:t>
            </a:r>
            <a:r>
              <a:rPr lang="es-PA" sz="2000" dirty="0" smtClean="0"/>
              <a:t> de un modulo detector de obstáculos utilizando </a:t>
            </a:r>
            <a:r>
              <a:rPr lang="es-PA" sz="2000" dirty="0" err="1" smtClean="0"/>
              <a:t>infrarojo</a:t>
            </a:r>
            <a:r>
              <a:rPr lang="es-PA" sz="2000" dirty="0" smtClean="0"/>
              <a:t>, guiándonos de diseños existentes.</a:t>
            </a:r>
          </a:p>
          <a:p>
            <a:pPr algn="just"/>
            <a:endParaRPr lang="es-PA" sz="2000" dirty="0"/>
          </a:p>
          <a:p>
            <a:pPr algn="just"/>
            <a:r>
              <a:rPr lang="es-PA" sz="2000" dirty="0" smtClean="0"/>
              <a:t>Este modulo nos ayudará a manejar la señal recibida utilizando un OPAMP en modo de comparador, par así determinar cuando el </a:t>
            </a:r>
            <a:r>
              <a:rPr lang="es-PA" sz="2000" dirty="0" err="1" smtClean="0"/>
              <a:t>fotoreceptor</a:t>
            </a:r>
            <a:r>
              <a:rPr lang="es-PA" sz="2000" dirty="0"/>
              <a:t> </a:t>
            </a:r>
            <a:r>
              <a:rPr lang="es-PA" sz="2000" dirty="0" smtClean="0"/>
              <a:t>está recibiendo la señal comparándola con la señal de VCC.</a:t>
            </a:r>
          </a:p>
          <a:p>
            <a:pPr algn="just"/>
            <a:r>
              <a:rPr lang="es-PA" sz="2000" dirty="0" smtClean="0"/>
              <a:t>El potenciómetro, </a:t>
            </a:r>
            <a:r>
              <a:rPr lang="es-PA" sz="2000" dirty="0" err="1" smtClean="0"/>
              <a:t>tambien</a:t>
            </a:r>
            <a:r>
              <a:rPr lang="es-PA" sz="2000" dirty="0" smtClean="0"/>
              <a:t> se utiliza para ello, y así determinar la precisión de sistema.</a:t>
            </a:r>
            <a:endParaRPr lang="es-PA" sz="2000" dirty="0"/>
          </a:p>
        </p:txBody>
      </p:sp>
    </p:spTree>
    <p:extLst>
      <p:ext uri="{BB962C8B-B14F-4D97-AF65-F5344CB8AC3E}">
        <p14:creationId xmlns:p14="http://schemas.microsoft.com/office/powerpoint/2010/main" val="200340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8A7BA06D-B3FF-4E91-8639-B4569AE3AA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xmlns="" id="{2B30C86D-5A07-48BC-9C9D-6F9A2DB1E9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xmlns="" id="{362D44EE-C852-4460-B8B5-C4F2BC205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xmlns="" id="{2F7DFF18-1E08-44C9-A2F6-C7F3FD812D98}"/>
              </a:ext>
            </a:extLst>
          </p:cNvPr>
          <p:cNvSpPr>
            <a:spLocks noGrp="1"/>
          </p:cNvSpPr>
          <p:nvPr>
            <p:ph type="title"/>
          </p:nvPr>
        </p:nvSpPr>
        <p:spPr>
          <a:xfrm>
            <a:off x="6301361" y="1810946"/>
            <a:ext cx="5334930" cy="2210598"/>
          </a:xfrm>
        </p:spPr>
        <p:txBody>
          <a:bodyPr vert="horz" lIns="91440" tIns="45720" rIns="91440" bIns="45720" rtlCol="0" anchor="b">
            <a:normAutofit/>
          </a:bodyPr>
          <a:lstStyle/>
          <a:p>
            <a:pPr algn="ctr"/>
            <a:r>
              <a:rPr lang="es-PA" sz="5100" kern="1200" dirty="0">
                <a:solidFill>
                  <a:schemeClr val="tx1"/>
                </a:solidFill>
                <a:latin typeface="+mj-lt"/>
                <a:ea typeface="+mj-ea"/>
                <a:cs typeface="+mj-cs"/>
              </a:rPr>
              <a:t>Parte</a:t>
            </a:r>
            <a:r>
              <a:rPr lang="en-US" sz="5100" kern="1200" dirty="0">
                <a:solidFill>
                  <a:schemeClr val="tx1"/>
                </a:solidFill>
                <a:latin typeface="+mj-lt"/>
                <a:ea typeface="+mj-ea"/>
                <a:cs typeface="+mj-cs"/>
              </a:rPr>
              <a:t> B(</a:t>
            </a:r>
            <a:r>
              <a:rPr lang="es-PA" sz="5100" kern="1200" dirty="0">
                <a:solidFill>
                  <a:schemeClr val="tx1"/>
                </a:solidFill>
                <a:latin typeface="+mj-lt"/>
                <a:ea typeface="+mj-ea"/>
                <a:cs typeface="+mj-cs"/>
              </a:rPr>
              <a:t>Actuador</a:t>
            </a:r>
            <a:r>
              <a:rPr lang="en-US" sz="5100" kern="1200" dirty="0">
                <a:solidFill>
                  <a:schemeClr val="tx1"/>
                </a:solidFill>
                <a:latin typeface="+mj-lt"/>
                <a:ea typeface="+mj-ea"/>
                <a:cs typeface="+mj-cs"/>
              </a:rPr>
              <a:t> a </a:t>
            </a:r>
            <a:r>
              <a:rPr lang="es-PA" sz="5100" kern="1200" dirty="0">
                <a:solidFill>
                  <a:schemeClr val="tx1"/>
                </a:solidFill>
                <a:latin typeface="+mj-lt"/>
                <a:ea typeface="+mj-ea"/>
                <a:cs typeface="+mj-cs"/>
              </a:rPr>
              <a:t>utilizar-Motor</a:t>
            </a:r>
            <a:r>
              <a:rPr lang="en-US" sz="5100" kern="1200" dirty="0">
                <a:solidFill>
                  <a:schemeClr val="tx1"/>
                </a:solidFill>
                <a:latin typeface="+mj-lt"/>
                <a:ea typeface="+mj-ea"/>
                <a:cs typeface="+mj-cs"/>
              </a:rPr>
              <a:t> (Dc) Mini Dc Pump)</a:t>
            </a:r>
          </a:p>
        </p:txBody>
      </p:sp>
      <p:sp>
        <p:nvSpPr>
          <p:cNvPr id="18" name="Freeform: Shape 17">
            <a:extLst>
              <a:ext uri="{FF2B5EF4-FFF2-40B4-BE49-F238E27FC236}">
                <a16:creationId xmlns:a16="http://schemas.microsoft.com/office/drawing/2014/main" xmlns="" id="{658970D8-8D1D-4B5C-894B-E871CC865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xmlns="" id="{F227E5B6-9132-43CA-B503-37A18562A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03C2051E-A88D-48E5-BACF-AAED178927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xmlns="" id="{7821A508-2985-4905-874A-527429BAA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xmlns="" id="{D2929CB1-0E3C-4B2D-ADC5-0154FB33BA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7" name="Marcador de contenido 6">
            <a:extLst>
              <a:ext uri="{FF2B5EF4-FFF2-40B4-BE49-F238E27FC236}">
                <a16:creationId xmlns:a16="http://schemas.microsoft.com/office/drawing/2014/main" xmlns="" id="{38FE592E-0E80-424A-A0F1-AB859FB886EF}"/>
              </a:ext>
            </a:extLst>
          </p:cNvPr>
          <p:cNvPicPr>
            <a:picLocks noGrp="1" noChangeAspect="1"/>
          </p:cNvPicPr>
          <p:nvPr>
            <p:ph idx="1"/>
          </p:nvPr>
        </p:nvPicPr>
        <p:blipFill rotWithShape="1">
          <a:blip r:embed="rId2"/>
          <a:srcRect l="8478" r="8951" b="1"/>
          <a:stretch/>
        </p:blipFill>
        <p:spPr>
          <a:xfrm>
            <a:off x="1081560" y="591010"/>
            <a:ext cx="4261909" cy="426190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8" name="Freeform: Shape 27">
            <a:extLst>
              <a:ext uri="{FF2B5EF4-FFF2-40B4-BE49-F238E27FC236}">
                <a16:creationId xmlns:a16="http://schemas.microsoft.com/office/drawing/2014/main" xmlns="" id="{5F2F0C84-BE8C-4DC2-A6D3-30349A801D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uadroTexto 7">
            <a:extLst>
              <a:ext uri="{FF2B5EF4-FFF2-40B4-BE49-F238E27FC236}">
                <a16:creationId xmlns:a16="http://schemas.microsoft.com/office/drawing/2014/main" xmlns="" id="{DE414D1B-3D52-41FC-820A-FD329A8042E9}"/>
              </a:ext>
            </a:extLst>
          </p:cNvPr>
          <p:cNvSpPr txBox="1"/>
          <p:nvPr/>
        </p:nvSpPr>
        <p:spPr>
          <a:xfrm>
            <a:off x="653611" y="4747438"/>
            <a:ext cx="5804339" cy="646331"/>
          </a:xfrm>
          <a:prstGeom prst="rect">
            <a:avLst/>
          </a:prstGeom>
          <a:noFill/>
        </p:spPr>
        <p:txBody>
          <a:bodyPr wrap="square" rtlCol="0">
            <a:spAutoFit/>
          </a:bodyPr>
          <a:lstStyle/>
          <a:p>
            <a:r>
              <a:rPr lang="es-PA" dirty="0">
                <a:hlinkClick r:id="rId3"/>
              </a:rPr>
              <a:t>https://www.electronicwings.com/avr-atmega/dc-motor-interfacing-with-atmega-1632</a:t>
            </a:r>
            <a:r>
              <a:rPr lang="es-PA" dirty="0"/>
              <a:t> </a:t>
            </a:r>
          </a:p>
        </p:txBody>
      </p:sp>
      <p:sp>
        <p:nvSpPr>
          <p:cNvPr id="3" name="CuadroTexto 2"/>
          <p:cNvSpPr txBox="1"/>
          <p:nvPr/>
        </p:nvSpPr>
        <p:spPr>
          <a:xfrm>
            <a:off x="7180642" y="5148262"/>
            <a:ext cx="4288665" cy="369332"/>
          </a:xfrm>
          <a:prstGeom prst="rect">
            <a:avLst/>
          </a:prstGeom>
          <a:noFill/>
        </p:spPr>
        <p:txBody>
          <a:bodyPr wrap="square" rtlCol="0">
            <a:spAutoFit/>
          </a:bodyPr>
          <a:lstStyle/>
          <a:p>
            <a:r>
              <a:rPr lang="es-PA" dirty="0" smtClean="0"/>
              <a:t>Estamos abiertos a recomendaciones</a:t>
            </a:r>
            <a:endParaRPr lang="es-PA" dirty="0"/>
          </a:p>
        </p:txBody>
      </p:sp>
    </p:spTree>
    <p:extLst>
      <p:ext uri="{BB962C8B-B14F-4D97-AF65-F5344CB8AC3E}">
        <p14:creationId xmlns:p14="http://schemas.microsoft.com/office/powerpoint/2010/main" val="983819057"/>
      </p:ext>
    </p:extLst>
  </p:cSld>
  <p:clrMapOvr>
    <a:masterClrMapping/>
  </p:clrMapOvr>
</p:sld>
</file>

<file path=ppt/theme/theme1.xml><?xml version="1.0" encoding="utf-8"?>
<a:theme xmlns:a="http://schemas.openxmlformats.org/drawingml/2006/main" name="ShapesVTI">
  <a:themeElements>
    <a:clrScheme name="AnalogousFromDarkSeed_2SEEDS">
      <a:dk1>
        <a:srgbClr val="000000"/>
      </a:dk1>
      <a:lt1>
        <a:srgbClr val="FFFFFF"/>
      </a:lt1>
      <a:dk2>
        <a:srgbClr val="243141"/>
      </a:dk2>
      <a:lt2>
        <a:srgbClr val="E8E5E2"/>
      </a:lt2>
      <a:accent1>
        <a:srgbClr val="3B70B1"/>
      </a:accent1>
      <a:accent2>
        <a:srgbClr val="4BAFBF"/>
      </a:accent2>
      <a:accent3>
        <a:srgbClr val="4D51C3"/>
      </a:accent3>
      <a:accent4>
        <a:srgbClr val="B13BA5"/>
      </a:accent4>
      <a:accent5>
        <a:srgbClr val="C34D85"/>
      </a:accent5>
      <a:accent6>
        <a:srgbClr val="B13B42"/>
      </a:accent6>
      <a:hlink>
        <a:srgbClr val="C145BB"/>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212</TotalTime>
  <Words>1701</Words>
  <Application>Microsoft Office PowerPoint</Application>
  <PresentationFormat>Panorámica</PresentationFormat>
  <Paragraphs>129</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Avenir Next LT Pro</vt:lpstr>
      <vt:lpstr>Calibri</vt:lpstr>
      <vt:lpstr>Tw Cen MT</vt:lpstr>
      <vt:lpstr>Wingdings</vt:lpstr>
      <vt:lpstr>ShapesVTI</vt:lpstr>
      <vt:lpstr>Sanitizador </vt:lpstr>
      <vt:lpstr>¿Que hace nuestro producto?</vt:lpstr>
      <vt:lpstr>Fase 1 (Sensado) </vt:lpstr>
      <vt:lpstr>COMUNICACIÓN INFRAROJA</vt:lpstr>
      <vt:lpstr>PRINCIPIO DE FUNCIONAMIENTO</vt:lpstr>
      <vt:lpstr>TIPOS DE COMUNICACIÓN INFRAROJA</vt:lpstr>
      <vt:lpstr>COMUNICACIÓN IR SIMPLE USANDO EL RECEPTOR DE FOTODIODO IR</vt:lpstr>
      <vt:lpstr>¿Cómo lo implementaremos nosotros?</vt:lpstr>
      <vt:lpstr>Parte B(Actuador a utilizar-Motor (Dc) Mini Dc Pump)</vt:lpstr>
      <vt:lpstr>Mini Dc pump</vt:lpstr>
      <vt:lpstr>¿Qué pensamos hacer?</vt:lpstr>
      <vt:lpstr>¿Qué micro vamos a utilizar?</vt:lpstr>
      <vt:lpstr>¿Que funciones/ patitas/pines usaremos?</vt:lpstr>
      <vt:lpstr>Presentación de PowerPoint</vt:lpstr>
      <vt:lpstr>Fase 2</vt:lpstr>
      <vt:lpstr>PIR Motion Sensor </vt:lpstr>
      <vt:lpstr>Funcionamiento del sensor PIR </vt:lpstr>
      <vt:lpstr>Bloque del Sensor</vt:lpstr>
      <vt:lpstr>Elemento del PIR</vt:lpstr>
      <vt:lpstr>Presentación de PowerPoint</vt:lpstr>
      <vt:lpstr>DESCRIPCIÓN DEL PIN</vt:lpstr>
      <vt:lpstr>MODOS DE OPERACIÓN </vt:lpstr>
      <vt:lpstr>Este sensor tiene dos modos de operación </vt:lpstr>
      <vt:lpstr>2. Modo de disparo repetitivo</vt:lpstr>
      <vt:lpstr>CAMBIO DE SENSIBILIDAD Y TIEMPO DE RETARDO</vt:lpstr>
      <vt:lpstr>LENTES</vt:lpstr>
      <vt:lpstr>Gracias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Sanitizador</dc:title>
  <dc:creator>Aaron Mc Lean</dc:creator>
  <cp:lastModifiedBy>Carlos Serracín</cp:lastModifiedBy>
  <cp:revision>13</cp:revision>
  <dcterms:created xsi:type="dcterms:W3CDTF">2020-06-15T01:15:06Z</dcterms:created>
  <dcterms:modified xsi:type="dcterms:W3CDTF">2020-06-16T00:15:13Z</dcterms:modified>
</cp:coreProperties>
</file>