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4E67C8"/>
    <a:srgbClr val="5DCEAF"/>
    <a:srgbClr val="FF802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144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D376B8-3426-49B7-8AF2-8D749B436073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3CFCB6D-216B-4E95-8F3A-B9F716AB771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9718636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CFCB6D-216B-4E95-8F3A-B9F716AB771F}" type="slidenum">
              <a:rPr lang="es-CO" smtClean="0"/>
              <a:t>1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3884543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A73EBE-BC66-DFAA-8D71-FFF6B290B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17ED8EB1-C988-4A1F-83A6-9C90444F99F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F491B3-CC8A-0060-2FFB-99B66F0EA2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D5F653F-8286-4BB4-BE57-A3E62D190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EBC9336-AE51-0580-E5F2-BB1871F1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604919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05AE8B7-B41C-612E-B723-03175E2D8E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66633D4-67AC-2E8E-34F1-7C97B4D653E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487516E-0594-CA29-28E8-6ECD1A6F70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27445A3-3FD2-BCF5-6FF5-E23561133F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1CD095A-27E1-A29C-FF4F-F01583AB4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15639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78730B6F-DBF1-F190-053E-FA62AE39AD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A657167-9C08-FC06-4945-4101C9CFB63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B37DE11-8162-6095-8D95-C756C2F52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64DC2A-5B1A-0CB0-84AF-E94F30DE3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9E13F03-6D2F-2502-8535-462B0F4B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922677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68A064-215B-77A1-6C12-6D125D720D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44A384A-0135-A9F2-9FE7-2F6E799764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845F3565-437A-B39C-AC1F-8856FB648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3FEBFD4-D365-87CC-3AAA-C52B63321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EE03AA75-4891-7083-1ECD-136C8C5D77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47195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D54ABDB-E303-20A7-EC2B-DACBA78BD3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824A1E5-8303-C207-1A14-ECA435885E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C8491C17-1FA3-105B-038D-6860651115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975A55A-84ED-D2F1-5C07-1E6ADB886F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6C1659DB-9CBC-F76A-A02D-56B149884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24383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795A48-36CC-2E5B-3FC1-076339C5D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4EDE965-F849-58A8-028D-1313F89447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DF08593-B328-1020-3F67-D8EE51B98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174F547-5B6D-681B-2D5F-DE3F58FBB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6B3CB27-AE03-5D1A-87DD-F572E4549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EC5E4D9-7687-E3D7-AF1F-4C2667952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52697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71B4A3E-7476-7615-AECD-AA0CCBE89F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02B6D60-7DF5-D78C-6D4B-B13AEE33FD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999BA28-B13B-EDF6-E02B-64A9B52F48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F4CF511-98FA-BD83-BDC3-65A0047A32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49249DE2-FDCD-5CC8-FA5F-034B4679D5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A93988C5-1661-F970-8E43-C58C8F4DE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25BF92FE-41D6-1D41-85A0-E98D0C32F4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1488E2F-C223-7A1A-9BAE-324497839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348044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22BDDFB-2DDF-FD1F-ECC7-271C1B9BEE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3691C7F2-E029-88E0-5876-D9C85FE03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6F0FAA1-2D4A-A63A-E914-2E29ECD794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2774DB45-B754-0298-DCA5-9216E8B30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898636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49277685-3920-EC7D-9D0B-3E927B591C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90901069-B9C1-7477-F5E3-09F1F1C1B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A55BB01-F870-E8DB-792C-A9E905F92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875449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8BAF2CD-F001-D987-1C6E-512A2DAD83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362AF8-A82F-B873-AC8A-05AD3EB939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054C23FE-27A1-7979-1337-508F81A3E1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04EF037-B814-47DE-BCE9-12961D2A01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AE89130-FB8A-F101-965D-038163F8C0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E24B2FAF-FC7F-89FD-F221-2D2021DCE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7166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703433-1AD2-5EC9-B471-30097A9FA6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01AFCF0-07E4-C382-9520-2C101B8645B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50F7E94-B0BB-3F60-EE52-8924B03756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BC984E-BF47-EB37-50E8-5D1EDB033D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42370580-5C8B-EBF1-C200-23585540CD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510B16B5-8AA8-1727-824D-6EDE6A6DFE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58821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9B0CB63-8513-45FB-BC18-D96AA523F7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9368AEB-B1A8-9543-978D-5F2B2BBA69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0DA58778-1918-06A6-84EB-8A5604AAAC5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EEA4F21-2D87-41BC-A88F-C59B248D939E}" type="datetimeFigureOut">
              <a:rPr lang="es-CO" smtClean="0"/>
              <a:t>25/10/2025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9B732F3-9FCC-F446-02EB-8A3F748B33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2210149-8681-F024-1337-074C9E4C5F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4C4E173-0B01-4075-A82E-3A3A98D80BC2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2644979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ángulo 5">
            <a:extLst>
              <a:ext uri="{FF2B5EF4-FFF2-40B4-BE49-F238E27FC236}">
                <a16:creationId xmlns:a16="http://schemas.microsoft.com/office/drawing/2014/main" id="{C99A42DE-3E3A-127D-A9FB-4DD22FE8DAB0}"/>
              </a:ext>
            </a:extLst>
          </p:cNvPr>
          <p:cNvSpPr/>
          <p:nvPr/>
        </p:nvSpPr>
        <p:spPr>
          <a:xfrm>
            <a:off x="0" y="0"/>
            <a:ext cx="12192000" cy="92333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sz="3600" dirty="0"/>
              <a:t>Predicción de precio de vivienda en WA, USA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C3E72753-15EC-F7B6-1019-63337367540A}"/>
              </a:ext>
            </a:extLst>
          </p:cNvPr>
          <p:cNvSpPr/>
          <p:nvPr/>
        </p:nvSpPr>
        <p:spPr>
          <a:xfrm>
            <a:off x="5504646" y="923331"/>
            <a:ext cx="6687312" cy="2082800"/>
          </a:xfrm>
          <a:prstGeom prst="rect">
            <a:avLst/>
          </a:prstGeom>
          <a:solidFill>
            <a:srgbClr val="5DCEAF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Predicción del valor de la vivienda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BCF16E20-70D3-94C8-D8CA-37AD4D223664}"/>
              </a:ext>
            </a:extLst>
          </p:cNvPr>
          <p:cNvSpPr/>
          <p:nvPr/>
        </p:nvSpPr>
        <p:spPr>
          <a:xfrm>
            <a:off x="0" y="923331"/>
            <a:ext cx="5504562" cy="5925738"/>
          </a:xfrm>
          <a:prstGeom prst="rect">
            <a:avLst/>
          </a:prstGeom>
          <a:solidFill>
            <a:srgbClr val="FF8021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O" dirty="0"/>
              <a:t>Formulario de ingreso de las características de la vivienda para la cual se quiere predecir el precio de venta tales como:</a:t>
            </a:r>
          </a:p>
          <a:p>
            <a:pPr algn="ctr"/>
            <a:endParaRPr lang="es-CO" dirty="0"/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Datos del área de la vivienda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Cantidad de baños y cuartos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Código postal de la dirección de la vivienda.</a:t>
            </a:r>
          </a:p>
          <a:p>
            <a:pPr marL="342900" indent="-342900">
              <a:buFont typeface="+mj-lt"/>
              <a:buAutoNum type="arabicPeriod"/>
            </a:pPr>
            <a:r>
              <a:rPr lang="es-CO" dirty="0"/>
              <a:t>Otras que se consideren significativas en el modelo predictivo.</a:t>
            </a:r>
          </a:p>
          <a:p>
            <a:pPr marL="342900" indent="-342900">
              <a:buFont typeface="+mj-lt"/>
              <a:buAutoNum type="arabicPeriod"/>
            </a:pPr>
            <a:endParaRPr lang="es-CO" dirty="0"/>
          </a:p>
          <a:p>
            <a:endParaRPr lang="es-CO" dirty="0"/>
          </a:p>
        </p:txBody>
      </p:sp>
      <p:sp>
        <p:nvSpPr>
          <p:cNvPr id="18" name="Rectángulo 17">
            <a:extLst>
              <a:ext uri="{FF2B5EF4-FFF2-40B4-BE49-F238E27FC236}">
                <a16:creationId xmlns:a16="http://schemas.microsoft.com/office/drawing/2014/main" id="{492B0B42-71E1-F33D-16F6-9DFA1A445B9A}"/>
              </a:ext>
            </a:extLst>
          </p:cNvPr>
          <p:cNvSpPr/>
          <p:nvPr/>
        </p:nvSpPr>
        <p:spPr>
          <a:xfrm>
            <a:off x="5504604" y="3006130"/>
            <a:ext cx="6687396" cy="3851869"/>
          </a:xfrm>
          <a:prstGeom prst="rect">
            <a:avLst/>
          </a:prstGeom>
          <a:solidFill>
            <a:srgbClr val="4E67C8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dirty="0"/>
              <a:t>Mapa de calor del precio de la vivienda en el área y un marcador con la ubicación de la vivienda para la cual se quiere predecir el precio de venta</a:t>
            </a:r>
          </a:p>
        </p:txBody>
      </p:sp>
      <p:pic>
        <p:nvPicPr>
          <p:cNvPr id="23" name="Gráfico 22" descr="Etiqueta con relleno sólido">
            <a:extLst>
              <a:ext uri="{FF2B5EF4-FFF2-40B4-BE49-F238E27FC236}">
                <a16:creationId xmlns:a16="http://schemas.microsoft.com/office/drawing/2014/main" id="{A3A00E92-1C5A-16E4-F7CE-C661EBE96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/>
        </p:blipFill>
        <p:spPr>
          <a:xfrm>
            <a:off x="11459128" y="2273301"/>
            <a:ext cx="732830" cy="732830"/>
          </a:xfrm>
          <a:prstGeom prst="rect">
            <a:avLst/>
          </a:prstGeom>
        </p:spPr>
      </p:pic>
      <p:pic>
        <p:nvPicPr>
          <p:cNvPr id="25" name="Gráfico 24" descr="Globo terráqueo: América con relleno sólido">
            <a:extLst>
              <a:ext uri="{FF2B5EF4-FFF2-40B4-BE49-F238E27FC236}">
                <a16:creationId xmlns:a16="http://schemas.microsoft.com/office/drawing/2014/main" id="{AFDB3A35-99BA-2B6A-7ECB-C31F7CFDAE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1177016" y="5934669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234217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ransmisión de listas">
      <a:dk1>
        <a:sysClr val="windowText" lastClr="000000"/>
      </a:dk1>
      <a:lt1>
        <a:sysClr val="window" lastClr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98</Words>
  <Application>Microsoft Office PowerPoint</Application>
  <PresentationFormat>Panorámica</PresentationFormat>
  <Paragraphs>10</Paragraphs>
  <Slides>1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Senergysol</dc:creator>
  <cp:lastModifiedBy>Senergysol</cp:lastModifiedBy>
  <cp:revision>10</cp:revision>
  <dcterms:created xsi:type="dcterms:W3CDTF">2025-07-12T19:11:53Z</dcterms:created>
  <dcterms:modified xsi:type="dcterms:W3CDTF">2025-10-26T00:14:38Z</dcterms:modified>
</cp:coreProperties>
</file>