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s.wikipedia.org/wiki/Representational_State_Transfer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DO"/>
              <a:t>---English----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DO"/>
              <a:t>API REST allows:</a:t>
            </a:r>
            <a:endParaRPr/>
          </a:p>
          <a:p>
            <a:pPr indent="0" lvl="0" marL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lang="es-DO">
                <a:solidFill>
                  <a:srgbClr val="17365D"/>
                </a:solidFill>
                <a:latin typeface="Georgia"/>
                <a:ea typeface="Georgia"/>
                <a:cs typeface="Georgia"/>
                <a:sym typeface="Georgia"/>
              </a:rPr>
              <a:t>Separation between the client and the server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lang="es-DO">
                <a:solidFill>
                  <a:srgbClr val="17365D"/>
                </a:solidFill>
                <a:latin typeface="Georgia"/>
                <a:ea typeface="Georgia"/>
                <a:cs typeface="Georgia"/>
                <a:sym typeface="Georgia"/>
              </a:rPr>
              <a:t>Visibility, reliability and scalability</a:t>
            </a:r>
            <a:endParaRPr>
              <a:solidFill>
                <a:srgbClr val="17365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lang="es-DO">
                <a:solidFill>
                  <a:srgbClr val="17365D"/>
                </a:solidFill>
                <a:latin typeface="Georgia"/>
                <a:ea typeface="Georgia"/>
                <a:cs typeface="Georgia"/>
                <a:sym typeface="Georgia"/>
              </a:rPr>
              <a:t>Uniform Interface and Layer 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DO"/>
              <a:t>----</a:t>
            </a:r>
            <a:r>
              <a:rPr lang="es-DO"/>
              <a:t>Español</a:t>
            </a:r>
            <a:r>
              <a:rPr lang="es-DO"/>
              <a:t>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DO">
                <a:solidFill>
                  <a:srgbClr val="17365D"/>
                </a:solidFill>
                <a:latin typeface="Georgia"/>
                <a:ea typeface="Georgia"/>
                <a:cs typeface="Georgia"/>
                <a:sym typeface="Georgia"/>
              </a:rPr>
              <a:t>Separación entre el cliente y el servidor: </a:t>
            </a:r>
            <a:r>
              <a:rPr lang="es-DO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el protocolo REST separa totalmente la interfaz de usuario del servidor y el almacenamiento de datos.</a:t>
            </a:r>
            <a:endParaRPr>
              <a:solidFill>
                <a:srgbClr val="17365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365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DO">
                <a:solidFill>
                  <a:srgbClr val="17365D"/>
                </a:solidFill>
                <a:latin typeface="Georgia"/>
                <a:ea typeface="Georgia"/>
                <a:cs typeface="Georgia"/>
                <a:sym typeface="Georgia"/>
              </a:rPr>
              <a:t>Visibilidad, fiabilidad y escalabilidad: </a:t>
            </a:r>
            <a:r>
              <a:rPr lang="es-DO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mejora la portabilidad de la interfaz a otro tipo de plataformas, aumenta la escalabilidad de los proyectos.</a:t>
            </a:r>
            <a:endParaRPr>
              <a:solidFill>
                <a:srgbClr val="222222"/>
              </a:solidFill>
              <a:highlight>
                <a:srgbClr val="F5F5F5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365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DO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Interfaz uniforme y Sistema de capas: donde la transferencia de datos en un sistema REST aplica acciones concretas (POST, GET, PUT y DELETE) sobre los recursos.</a:t>
            </a:r>
            <a:endParaRPr>
              <a:solidFill>
                <a:srgbClr val="17365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----English---------------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Project: </a:t>
            </a: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interrelated and coordinated activities with beginning and end.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aimed at solving problems. Its objective is to find answers to questions through the use of scientific processes. (Cervo and Bervian, 1989, p 41).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the investigation implies: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R"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discovery of some aspect of reality.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R"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production of a new knowledge, which may be aimed at increasing the theoretical postulates of a certain science (pure or basic research); or it can have an immediate application in the solution of practical problems (applied research).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Investigation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that, following the scientific method, seeks to gather all kinds of information and formulate hypotheses about a certain social or scientific phenomenon, using different forms of research.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----Español--------------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Proyecto: </a:t>
            </a: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actividades interrelacionadas y coordinadas con principio y fin.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encaminada a la solución de problemas. Su objetivo consiste en hallar respuesta a preguntas mediante el empleo de procesos científicos. (Cervo y Bervian, 1989, p. 41).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consiguiente, la investigación implica: 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R"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descubrimiento de algún aspecto de la realidad. 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R"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producción de un nuevo conocimiento, el cual puede estar dirigido a incrementar los postulados teóricos de una determinada ciencia (investigación     pura o básica); o puede tener una aplicación inmediata en la solución de problemas prácticos (investigación aplicada). </a:t>
            </a:r>
            <a:endParaRPr/>
          </a:p>
          <a:p>
            <a:pPr indent="-1524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de investigación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 que, siguiendo el método científico, pretende recabar todo tipo de información y formular hipótesis acerca de cierto fenómeno social o científico, empleando las diferentes formas de investigación.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DO">
                <a:latin typeface="Georgia"/>
                <a:ea typeface="Georgia"/>
                <a:cs typeface="Georgia"/>
                <a:sym typeface="Georgia"/>
              </a:rPr>
              <a:t>----English------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DO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s-DO">
                <a:latin typeface="Georgia"/>
                <a:ea typeface="Georgia"/>
                <a:cs typeface="Georgia"/>
                <a:sym typeface="Georgia"/>
              </a:rPr>
              <a:t>application programming interface (API)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DO">
                <a:latin typeface="Georgia"/>
                <a:ea typeface="Georgia"/>
                <a:cs typeface="Georgia"/>
                <a:sym typeface="Georgia"/>
              </a:rPr>
              <a:t>Set of commands, functions and computer protocols that allow developers to create specific programs for certain operating systems.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DO">
                <a:latin typeface="Georgia"/>
                <a:ea typeface="Georgia"/>
                <a:cs typeface="Georgia"/>
                <a:sym typeface="Georgia"/>
              </a:rPr>
              <a:t>REST (Representational State Transfer - Representational State Transfer)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DO">
                <a:latin typeface="Georgia"/>
                <a:ea typeface="Georgia"/>
                <a:cs typeface="Georgia"/>
                <a:sym typeface="Georgia"/>
              </a:rPr>
              <a:t>The APIs are based on RestFul web project and service development approach. The most important principles and / or operations related to data in any REST system and the HTTP specification are four: POST (create), GET (read and consult), PUT (edit) and DELETE (delete).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DO"/>
              <a:t>---Español-----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DO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 </a:t>
            </a:r>
            <a:r>
              <a:rPr b="1" lang="es-DO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interfaz de programación de aplicaciones (API)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DO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Conjunto de comandos, funciones y protocolos informáticos que permiten a los desarrolladores crear programas específicos para ciertos sistemas operativos.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DO">
                <a:latin typeface="Georgia"/>
                <a:ea typeface="Georgia"/>
                <a:cs typeface="Georgia"/>
                <a:sym typeface="Georgia"/>
              </a:rPr>
              <a:t>REST (Representational State Transfer- </a:t>
            </a:r>
            <a:r>
              <a:rPr lang="es-DO" u="sng">
                <a:latin typeface="Georgia"/>
                <a:ea typeface="Georgia"/>
                <a:cs typeface="Georgia"/>
                <a:sym typeface="Georgia"/>
                <a:hlinkClick r:id="rId2"/>
              </a:rPr>
              <a:t>Transferencia de Estado Representacional</a:t>
            </a:r>
            <a:r>
              <a:rPr lang="es-DO"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DO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Las API’s se basan en RestFul </a:t>
            </a:r>
            <a:r>
              <a:rPr lang="es-DO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enfoque de desarrollo de proyectos y servicios web.</a:t>
            </a:r>
            <a:r>
              <a:rPr lang="es-DO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DO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Las </a:t>
            </a:r>
            <a:r>
              <a:rPr lang="es-DO"/>
              <a:t>principios y/o operaciones</a:t>
            </a:r>
            <a:r>
              <a:rPr lang="es-DO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más importantes relacionadas con los datos en cualquier sistema REST y la especificación HTTP son cuatro: POST (crear), GET (leer y consultar), PUT (editar) y DELETE (eliminar).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DO">
                <a:solidFill>
                  <a:srgbClr val="000000"/>
                </a:solidFill>
              </a:rPr>
              <a:t>----English------</a:t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DO">
                <a:solidFill>
                  <a:srgbClr val="000000"/>
                </a:solidFill>
              </a:rPr>
              <a:t>Effort analysis / hours dedicated (Equivalent to 200 hours for the 12 days)</a:t>
            </a:r>
            <a:endParaRPr b="1"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DO">
                <a:solidFill>
                  <a:srgbClr val="000000"/>
                </a:solidFill>
              </a:rPr>
              <a:t>Analysis of the project: we collect all the necessary data, setting out our objectives, and the plans to be executed.</a:t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DO">
                <a:solidFill>
                  <a:srgbClr val="000000"/>
                </a:solidFill>
              </a:rPr>
              <a:t>Front-end: design of the interface and interactions with the user.</a:t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DO">
                <a:solidFill>
                  <a:srgbClr val="000000"/>
                </a:solidFill>
              </a:rPr>
              <a:t>Back-end: the programming of the connection to the server to execute orders or deliver content.</a:t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DO">
                <a:solidFill>
                  <a:srgbClr val="000000"/>
                </a:solidFill>
              </a:rPr>
              <a:t>Test: we run tests like grunt, travis and postman.</a:t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DO"/>
              <a:t>---Español-----</a:t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DO"/>
              <a:t>Análisis esfuerzo / horas dedicadas (Equivalente a 200 horas por los 12 </a:t>
            </a:r>
            <a:r>
              <a:rPr b="1" lang="es-DO"/>
              <a:t>días</a:t>
            </a:r>
            <a:r>
              <a:rPr b="1" lang="es-DO"/>
              <a:t>)</a:t>
            </a:r>
            <a:endParaRPr b="1"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DO"/>
              <a:t>Análisis del proyecto: recolectamos todos los datos necesarios, planteando nuestros objetivos, y los planes a ejecutar.</a:t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DO"/>
              <a:t>Front-end: diseño de la interfaz y de las interacciones con el usuario. </a:t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DO"/>
              <a:t>Back-end: la programación de la conexión al servidor para ejecutar órdenes o entregar contenido.</a:t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DO"/>
              <a:t>Test: ejecutamos test como grunt, travis y postman.</a:t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Arial"/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----English---------------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Arial"/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Arial"/>
              <a:buChar char="•"/>
            </a:pPr>
            <a:r>
              <a:rPr b="0" i="0" lang="es-DO" sz="1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Display API REST-Project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7150" lvl="1" marL="8572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Arial"/>
              <a:buChar char="•"/>
            </a:pPr>
            <a:r>
              <a:rPr b="0" i="0" lang="es-DO" sz="1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Backend and Frontend</a:t>
            </a:r>
            <a:endParaRPr/>
          </a:p>
          <a:p>
            <a:pPr indent="57150" lvl="1" marL="8572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Arial"/>
              <a:buChar char="•"/>
            </a:pPr>
            <a:r>
              <a:rPr b="0" i="0" lang="es-DO" sz="1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Deploy API in an application server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7150" lvl="1" marL="6286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Arial"/>
              <a:buChar char="•"/>
            </a:pPr>
            <a:r>
              <a:rPr b="0" i="0" lang="es-DO" sz="1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Repository and version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--Español---------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Arial"/>
              <a:buChar char="•"/>
            </a:pPr>
            <a:r>
              <a:rPr b="0" i="0" lang="es-DO" sz="1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Mostrar la API REST basada en los proyectos de la USE</a:t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Arial"/>
              <a:buChar char="•"/>
            </a:pPr>
            <a:r>
              <a:rPr b="0" i="0" lang="es-DO" sz="1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Interactuar sobre el Backend y Frontend de la API</a:t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Arial"/>
              <a:buChar char="•"/>
            </a:pPr>
            <a:r>
              <a:rPr b="0" i="0" lang="es-DO" sz="1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Desplegar API en un servidor de aplicaciones</a:t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Arial"/>
              <a:buChar char="•"/>
            </a:pPr>
            <a:r>
              <a:rPr b="0" i="0" lang="es-DO" sz="1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Hacer uso del Repositorio y control de versiones en GitHub</a:t>
            </a:r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DO"/>
              <a:t>----English---------------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DO" sz="1400">
                <a:solidFill>
                  <a:srgbClr val="000000"/>
                </a:solidFill>
              </a:rPr>
              <a:t>Technologies and repositories used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In this course work the section of research projects of the University of Seville is simulated.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A REST or microservice web service has been built that carries out the principles and / or operations of creation, reading, updating and elimination in a data source.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This presents the front-end that allows interaction with the user, using the markup languages and styles (HTML - CSS), the angular web framework and Bootstrap; and the back-end that schedules the connection to the server to execute orders or deliver content; all this under the Node.js. environment.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The project is hosted on the collaborative development platform to host projects and version control, called GitHub.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The application was hosted and deployed in Heroku, PaaS cloud service (platform as a service).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Backend tests have been performed by making HTTP requests (get, post, delete, update) in Postman.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DO"/>
              <a:t>--Español---------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DO"/>
              <a:t>Tecnologías y repositorios utilizados: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En este trabajo de curso se simula la sección de proyectos de investigación de la universidad de Sevilla.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Se ha construido un servicio web REST o microservicio que lleva a cabo los principios y/o operaciones de creación, lectura, actualización y eliminación en un origen de datos. 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Este presenta el front-end que permite la interacción con el usuario, usando los lenguajes de marcado y estilos (HTML - CSS), los framework web </a:t>
            </a:r>
            <a:r>
              <a:rPr b="1" lang="es-DO"/>
              <a:t>angularJS</a:t>
            </a:r>
            <a:r>
              <a:rPr lang="es-DO"/>
              <a:t> y </a:t>
            </a:r>
            <a:r>
              <a:rPr b="1" lang="es-DO"/>
              <a:t>Bootstrap</a:t>
            </a:r>
            <a:r>
              <a:rPr lang="es-DO"/>
              <a:t>; y el back-end  que programa la conexión al servidor para ejecutar órdenes o entregar contenido; todo esto bajo el entorno Node.js.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El proyecto está alojado en la plataforma de desarrollo colaborativo para alojar proyectos y control de versiones, denominado GitHub.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La aplicación fue alojada y desplegada en Heroku, servicio en la nube tipo PaaS (plataforma como servicio).</a:t>
            </a:r>
            <a:endParaRPr/>
          </a:p>
          <a:p>
            <a:pPr indent="-825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1" marL="628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s-DO"/>
              <a:t>Se han practicado pruebas de backend realizando las peticiones HTTP (get, post, delete, update) en Postman.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fmla="val 4578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7186CE"/>
              </a:buClr>
              <a:buSzPts val="4500"/>
              <a:buFont typeface="Verdana"/>
              <a:buNone/>
              <a:defRPr b="1" i="0" sz="4500" u="none" cap="none" strike="noStrike">
                <a:solidFill>
                  <a:srgbClr val="7186C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2128"/>
              <a:buFont typeface="Verdana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186CE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7186C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500884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991100" y="2171704"/>
            <a:ext cx="525779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186CE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7186C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876300" y="190503"/>
            <a:ext cx="52578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5A5A5">
                  <a:alpha val="5294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>
            <p:ph type="ctrTitle"/>
          </p:nvPr>
        </p:nvSpPr>
        <p:spPr>
          <a:xfrm>
            <a:off x="685800" y="3887117"/>
            <a:ext cx="7772400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1371600" y="4399020"/>
            <a:ext cx="6400800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i="0" sz="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3550" lvl="0" marL="4572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3550" lvl="0" marL="4572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535114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4645027" y="1535114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186CE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7186C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2" y="273050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1650" lvl="0" marL="457200" marR="0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Shape 1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078130" y="-482505"/>
            <a:ext cx="498773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414004" y="2870634"/>
            <a:ext cx="4449167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40"/>
            <a:ext cx="822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138426"/>
            <a:ext cx="82296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40"/>
            <a:ext cx="822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5A5A5">
                  <a:alpha val="5254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type="ctrTitle"/>
          </p:nvPr>
        </p:nvSpPr>
        <p:spPr>
          <a:xfrm>
            <a:off x="685800" y="3887117"/>
            <a:ext cx="7772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1371600" y="4399020"/>
            <a:ext cx="6400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685800" y="213042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97C7F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68344" y="5624484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3657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42548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1568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722313" y="4406902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i="0" sz="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40"/>
            <a:ext cx="822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600202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3550" lvl="0" marL="4572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648200" y="1600202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3550" lvl="0" marL="4572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40"/>
            <a:ext cx="822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535114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3" type="body"/>
          </p:nvPr>
        </p:nvSpPr>
        <p:spPr>
          <a:xfrm>
            <a:off x="4645027" y="1535114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4" type="body"/>
          </p:nvPr>
        </p:nvSpPr>
        <p:spPr>
          <a:xfrm>
            <a:off x="4645027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2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575050" y="273053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1650" lvl="0" marL="4572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57202" y="1435103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792288" y="4800601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Shape 2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792288" y="5367339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40"/>
            <a:ext cx="822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 rot="5400000">
            <a:off x="2078099" y="-482475"/>
            <a:ext cx="4987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 rot="5400000">
            <a:off x="4732349" y="2171691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 rot="5400000">
            <a:off x="541350" y="190491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2414004" y="2870634"/>
            <a:ext cx="4449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186CE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7186C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14352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068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6616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2016"/>
              <a:buFont typeface="Verdana"/>
              <a:buChar char="◦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755360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068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6616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2016"/>
              <a:buFont typeface="Verdana"/>
              <a:buChar char="◦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186CE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7186C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07224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1792"/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52169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1792"/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07224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392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1792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52169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392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1792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186CE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7186C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538784" y="5334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1" i="0" sz="22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538847" y="1447802"/>
            <a:ext cx="2971800" cy="4206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18288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1008"/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761372" y="930144"/>
            <a:ext cx="4626159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/>
              <a:buChar char="◦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70839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224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fmla="val 2748" name="adj"/>
            </a:avLst>
          </a:prstGeom>
          <a:solidFill>
            <a:srgbClr val="1C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5012056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97C7F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921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92608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1008"/>
              <a:buFont typeface="Verdana"/>
              <a:buChar char="◦"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575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421480" y="435768"/>
            <a:ext cx="5925312" cy="4343400"/>
          </a:xfrm>
          <a:prstGeom prst="snipRoundRect">
            <a:avLst>
              <a:gd fmla="val 1040" name="adj1"/>
              <a:gd fmla="val 0" name="adj2"/>
            </a:avLst>
          </a:prstGeom>
          <a:solidFill>
            <a:srgbClr val="505153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186CE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7186C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DA5454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DA5454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FF840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FF8403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6AAA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40"/>
            <a:ext cx="822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138426"/>
            <a:ext cx="82296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6553201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ws1718-01.herokuapp.com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ctrTitle"/>
          </p:nvPr>
        </p:nvSpPr>
        <p:spPr>
          <a:xfrm>
            <a:off x="647700" y="2420888"/>
            <a:ext cx="7848600" cy="1481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186CE"/>
              </a:buClr>
              <a:buSzPts val="3200"/>
              <a:buFont typeface="Arial"/>
              <a:buNone/>
            </a:pPr>
            <a:br>
              <a:rPr b="1" i="0" lang="es-DO" sz="3200" u="none" cap="none" strike="noStrike">
                <a:solidFill>
                  <a:srgbClr val="7186CE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s-DO" sz="3200" u="none" cap="none" strike="noStrike">
                <a:solidFill>
                  <a:srgbClr val="7186CE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s-DO" sz="3200" u="none" cap="none" strike="noStrike">
                <a:solidFill>
                  <a:srgbClr val="7186CE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s-DO" sz="3200" u="none" cap="none" strike="noStrike">
                <a:solidFill>
                  <a:srgbClr val="7186CE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s-DO" sz="3200" u="none" cap="none" strike="noStrike">
                <a:solidFill>
                  <a:srgbClr val="7186C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DO" sz="3200" u="none" cap="none" strike="noStrike">
                <a:solidFill>
                  <a:srgbClr val="7186CE"/>
                </a:solidFill>
                <a:latin typeface="Arial"/>
                <a:ea typeface="Arial"/>
                <a:cs typeface="Arial"/>
                <a:sym typeface="Arial"/>
              </a:rPr>
              <a:t>API REST-USE PROJECTS</a:t>
            </a:r>
            <a:br>
              <a:rPr b="1" i="0" lang="es-DO" sz="5400" u="none" cap="none" strike="noStrike">
                <a:solidFill>
                  <a:srgbClr val="7186CE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5400" u="none" cap="none" strike="noStrike">
              <a:solidFill>
                <a:srgbClr val="7186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>
            <p:ph idx="1" type="subTitle"/>
          </p:nvPr>
        </p:nvSpPr>
        <p:spPr>
          <a:xfrm>
            <a:off x="5867966" y="5625406"/>
            <a:ext cx="2520458" cy="609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10"/>
              <a:buFont typeface="Noto Sans Symbols"/>
              <a:buNone/>
            </a:pPr>
            <a:r>
              <a:rPr b="0" i="0" lang="es-DO" sz="1387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Carlos A. Severino Mejía</a:t>
            </a:r>
            <a:endParaRPr/>
          </a:p>
          <a:p>
            <a:pPr indent="0" lvl="0" marL="3657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10"/>
              <a:buFont typeface="Noto Sans Symbols"/>
              <a:buNone/>
            </a:pPr>
            <a:r>
              <a:rPr b="0" i="0" lang="es-DO" sz="1387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carsevmej@alum.us.es</a:t>
            </a:r>
            <a:endParaRPr b="0" i="0" sz="1387" u="none" cap="none" strike="noStrike">
              <a:solidFill>
                <a:srgbClr val="797C7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657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r>
              <a:rPr b="0" i="0" lang="es-DO" sz="1295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b="0" i="0" sz="1295" u="none" cap="none" strike="noStrike">
              <a:solidFill>
                <a:srgbClr val="797C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:\Users\admin\Desktop\SMA\descarga.png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" y="332656"/>
            <a:ext cx="2304256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3271276" y="5625407"/>
            <a:ext cx="2596690" cy="609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s-DO" sz="14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Paola Martínez Bautista</a:t>
            </a:r>
            <a:endParaRPr/>
          </a:p>
          <a:p>
            <a:pPr indent="0" lvl="0" marL="36576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s-DO" sz="14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paomarbau@alum.us.es</a:t>
            </a:r>
            <a:endParaRPr/>
          </a:p>
          <a:p>
            <a:pPr indent="0" lvl="0" marL="36576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s-DO" sz="14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b="0" i="0" sz="1400" u="none" cap="none" strike="noStrike">
              <a:solidFill>
                <a:srgbClr val="797C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755576" y="5627429"/>
            <a:ext cx="2596690" cy="609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s-DO" sz="14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Mairelis A. Arroyo Burgos</a:t>
            </a:r>
            <a:endParaRPr/>
          </a:p>
          <a:p>
            <a:pPr indent="0" lvl="0" marL="36576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s-DO" sz="14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maiarrbur2@alum.us.es</a:t>
            </a:r>
            <a:endParaRPr/>
          </a:p>
          <a:p>
            <a:pPr indent="0" lvl="0" marL="36576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s-DO" sz="14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b="0" i="0" sz="1400" u="none" cap="none" strike="noStrike">
              <a:solidFill>
                <a:srgbClr val="797C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1187624" y="4293096"/>
            <a:ext cx="6768752" cy="6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DO" sz="16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Master's Degree in Engineering and Software Technology</a:t>
            </a:r>
            <a:endParaRPr b="0" i="0" sz="1600" u="none" cap="none" strike="noStrike">
              <a:solidFill>
                <a:srgbClr val="797C7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6576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DO" sz="1600" u="none" cap="none" strike="noStrike">
                <a:solidFill>
                  <a:srgbClr val="797C7F"/>
                </a:solidFill>
                <a:latin typeface="Verdana"/>
                <a:ea typeface="Verdana"/>
                <a:cs typeface="Verdana"/>
                <a:sym typeface="Verdana"/>
              </a:rPr>
              <a:t>Web Applications Based on Services (WAS)</a:t>
            </a:r>
            <a:endParaRPr b="0" i="0" sz="2000" u="none" cap="none" strike="noStrike">
              <a:solidFill>
                <a:srgbClr val="797C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74640"/>
            <a:ext cx="822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alibri"/>
              <a:buNone/>
            </a:pPr>
            <a:r>
              <a:rPr lang="es-DO">
                <a:solidFill>
                  <a:srgbClr val="953734"/>
                </a:solidFill>
              </a:rPr>
              <a:t>T</a:t>
            </a:r>
            <a:r>
              <a:rPr lang="es-DO">
                <a:solidFill>
                  <a:srgbClr val="953734"/>
                </a:solidFill>
              </a:rPr>
              <a:t>echnologies and repositories used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0" l="58523" r="0" t="0"/>
          <a:stretch/>
        </p:blipFill>
        <p:spPr>
          <a:xfrm>
            <a:off x="685800" y="4613025"/>
            <a:ext cx="2866525" cy="106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450" y="1478075"/>
            <a:ext cx="2116434" cy="175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8873" y="3844726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520750"/>
            <a:ext cx="2866524" cy="191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5775" y="1415862"/>
            <a:ext cx="2866537" cy="18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7825" y="38821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 flipH="1">
            <a:off x="4572000" y="2492896"/>
            <a:ext cx="42464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Resource design </a:t>
            </a:r>
            <a:r>
              <a:rPr b="1" i="0" lang="es-DO" sz="3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Demo and testing</a:t>
            </a:r>
            <a:endParaRPr b="1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4572000" y="1412776"/>
            <a:ext cx="42464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4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AWS\Proyecto-Presentación\project-363264_640.jpg" id="356" name="Shape 3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372" y="1628800"/>
            <a:ext cx="5087164" cy="359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 flipH="1">
            <a:off x="4572000" y="2492896"/>
            <a:ext cx="42464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Resource design Demo and testing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1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4572000" y="1412776"/>
            <a:ext cx="42464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4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AWS\Proyecto-Presentación\project-363264_640.jpg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72" y="1628800"/>
            <a:ext cx="5087164" cy="359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alibri"/>
              <a:buNone/>
            </a:pPr>
            <a:r>
              <a:rPr b="0" i="0" lang="es-DO" sz="36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Conclusio</a:t>
            </a:r>
            <a:r>
              <a:rPr lang="es-DO">
                <a:solidFill>
                  <a:srgbClr val="953734"/>
                </a:solidFill>
              </a:rPr>
              <a:t>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119" lvl="0" marL="457119" marR="0" rtl="0" algn="just"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Char char="❑"/>
            </a:pPr>
            <a:r>
              <a:rPr lang="es-DO">
                <a:solidFill>
                  <a:srgbClr val="17365D"/>
                </a:solidFill>
              </a:rPr>
              <a:t>Separation between the client and the server</a:t>
            </a:r>
            <a:endParaRPr>
              <a:solidFill>
                <a:srgbClr val="17365D"/>
              </a:solidFill>
            </a:endParaRPr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365D"/>
              </a:solidFill>
            </a:endParaRPr>
          </a:p>
          <a:p>
            <a:pPr indent="-457119" lvl="0" marL="457119" marR="0" rtl="0" algn="just"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Char char="❑"/>
            </a:pPr>
            <a:r>
              <a:rPr lang="es-DO">
                <a:solidFill>
                  <a:srgbClr val="17365D"/>
                </a:solidFill>
              </a:rPr>
              <a:t>Visibility, reliability and scalability</a:t>
            </a:r>
            <a:endParaRPr>
              <a:solidFill>
                <a:srgbClr val="17365D"/>
              </a:solidFill>
            </a:endParaRPr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365D"/>
              </a:solidFill>
            </a:endParaRPr>
          </a:p>
          <a:p>
            <a:pPr indent="-457119" lvl="0" marL="457119" marR="0" rtl="0" algn="just"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Char char="❑"/>
            </a:pPr>
            <a:r>
              <a:rPr lang="es-DO">
                <a:solidFill>
                  <a:srgbClr val="17365D"/>
                </a:solidFill>
              </a:rPr>
              <a:t>Uniform Interface and Layer System</a:t>
            </a:r>
            <a:endParaRPr>
              <a:solidFill>
                <a:srgbClr val="17365D"/>
              </a:solidFill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17365D"/>
              </a:solidFill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0" y="4155936"/>
            <a:ext cx="9144000" cy="2702063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Shape 377"/>
          <p:cNvGrpSpPr/>
          <p:nvPr/>
        </p:nvGrpSpPr>
        <p:grpSpPr>
          <a:xfrm>
            <a:off x="575556" y="1563757"/>
            <a:ext cx="7992888" cy="5011528"/>
            <a:chOff x="-2339337" y="1377424"/>
            <a:chExt cx="10654409" cy="5011528"/>
          </a:xfrm>
        </p:grpSpPr>
        <p:sp>
          <p:nvSpPr>
            <p:cNvPr id="378" name="Shape 378"/>
            <p:cNvSpPr txBox="1"/>
            <p:nvPr/>
          </p:nvSpPr>
          <p:spPr>
            <a:xfrm>
              <a:off x="-2339337" y="1377424"/>
              <a:ext cx="10654409" cy="1661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3600" u="none" cap="none" strike="noStrike">
                  <a:solidFill>
                    <a:srgbClr val="17365D"/>
                  </a:solidFill>
                  <a:latin typeface="Arial"/>
                  <a:ea typeface="Arial"/>
                  <a:cs typeface="Arial"/>
                  <a:sym typeface="Arial"/>
                </a:rPr>
                <a:t>Thanks</a:t>
              </a:r>
              <a:endParaRPr b="1" i="0" sz="3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6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 txBox="1"/>
            <p:nvPr/>
          </p:nvSpPr>
          <p:spPr>
            <a:xfrm flipH="1">
              <a:off x="984752" y="4819292"/>
              <a:ext cx="4114800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Mairelis A. Arroyo Burgos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Paola Martínez Bautista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Carlos A. Severino Mejía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Users\admin\Desktop\SMA\descarga.png"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56" y="4797152"/>
            <a:ext cx="208216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/>
          <p:nvPr/>
        </p:nvSpPr>
        <p:spPr>
          <a:xfrm>
            <a:off x="1619672" y="4155936"/>
            <a:ext cx="58356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REST-USE PROJECTS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alibri"/>
              <a:buNone/>
            </a:pPr>
            <a:r>
              <a:rPr b="0" i="0" lang="es-DO" sz="36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Project investigation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AWS\Proyecto-Presentación\proyectos-integracion-aplicaciones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556792"/>
            <a:ext cx="6313884" cy="420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 flipH="1">
            <a:off x="4572000" y="2492896"/>
            <a:ext cx="42464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Resource design Demo and testing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4572000" y="1412776"/>
            <a:ext cx="42464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4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AWS\Proyecto-Presentación\project-363264_640.jpg"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72" y="1628800"/>
            <a:ext cx="5087164" cy="359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 flipH="1">
            <a:off x="4572000" y="2492896"/>
            <a:ext cx="42464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Resource design Demo and testing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4572000" y="1412776"/>
            <a:ext cx="42464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4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AWS\Proyecto-Presentación\project-363264_640.jpg" id="297" name="Shape 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72" y="1628800"/>
            <a:ext cx="5087164" cy="359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alibri"/>
              <a:buNone/>
            </a:pPr>
            <a:r>
              <a:rPr lang="es-DO">
                <a:solidFill>
                  <a:srgbClr val="953734"/>
                </a:solidFill>
              </a:rPr>
              <a:t>Application Programming Interface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DCU\restful2.png"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523" y="1772816"/>
            <a:ext cx="6890861" cy="37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274640"/>
            <a:ext cx="822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alibri"/>
              <a:buNone/>
            </a:pPr>
            <a:r>
              <a:rPr b="0" i="0" lang="es-DO" sz="36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Analysis of the effort and dedicated hours</a:t>
            </a:r>
            <a:endParaRPr b="0" i="0" sz="36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229600" cy="49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74640"/>
            <a:ext cx="822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alibri"/>
              <a:buNone/>
            </a:pPr>
            <a:r>
              <a:rPr b="0" i="0" lang="es-DO" sz="36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Objetives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57200" y="1138426"/>
            <a:ext cx="82296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119" lvl="0" marL="4571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Char char="❑"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Display API REST-Project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19" lvl="0" marL="457119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19" lvl="0" marL="457119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Char char="❑"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Backend and Frontend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19" lvl="0" marL="457119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19" lvl="0" marL="457119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Char char="❑"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Deploy API in an application server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19" lvl="0" marL="457119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Char char="❑"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Repository and version control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 flipH="1">
            <a:off x="4572000" y="2492896"/>
            <a:ext cx="42464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Resource design </a:t>
            </a: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Demo and testing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3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36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4572000" y="1412776"/>
            <a:ext cx="42464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4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AWS\Proyecto-Presentación\project-363264_640.jpg"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72" y="1628800"/>
            <a:ext cx="5087164" cy="359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alibri"/>
              <a:buNone/>
            </a:pPr>
            <a:r>
              <a:rPr lang="es-DO">
                <a:solidFill>
                  <a:srgbClr val="953734"/>
                </a:solidFill>
              </a:rPr>
              <a:t>Technologies and repositories used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25" y="1525250"/>
            <a:ext cx="1883724" cy="18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411" y="1525250"/>
            <a:ext cx="2242939" cy="18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825" y="4207913"/>
            <a:ext cx="2536550" cy="16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6124" y="1508439"/>
            <a:ext cx="1883702" cy="18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813" y="4162699"/>
            <a:ext cx="2536551" cy="160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6425" y="4131737"/>
            <a:ext cx="18288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pecto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