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80" r:id="rId9"/>
    <p:sldId id="281" r:id="rId10"/>
    <p:sldId id="263" r:id="rId11"/>
    <p:sldId id="268" r:id="rId12"/>
    <p:sldId id="282" r:id="rId13"/>
    <p:sldId id="283" r:id="rId14"/>
    <p:sldId id="284" r:id="rId15"/>
    <p:sldId id="279" r:id="rId16"/>
    <p:sldId id="288" r:id="rId17"/>
    <p:sldId id="270" r:id="rId18"/>
    <p:sldId id="272" r:id="rId19"/>
    <p:sldId id="274" r:id="rId20"/>
    <p:sldId id="275" r:id="rId21"/>
    <p:sldId id="278" r:id="rId22"/>
    <p:sldId id="276" r:id="rId23"/>
    <p:sldId id="285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2/29/2012</a:t>
            </a:fld>
            <a:endParaRPr lang="en-US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2/29/2012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2/29/2012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2/29/2012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2/29/2012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2/29/2012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2/29/2012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2/29/2012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2/29/2012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2/29/2012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2/29/2012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2/29/2012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857364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defTabSz="912813" eaLnBrk="0" hangingPunct="0">
              <a:lnSpc>
                <a:spcPct val="90000"/>
              </a:lnSpc>
              <a:spcAft>
                <a:spcPct val="25000"/>
              </a:spcAft>
              <a:buClr>
                <a:srgbClr val="993300"/>
              </a:buClr>
              <a:buFont typeface="Webdings" pitchFamily="18" charset="2"/>
              <a:buNone/>
            </a:pPr>
            <a:r>
              <a:rPr lang="pt-B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Mestrado em </a:t>
            </a:r>
            <a:r>
              <a:rPr lang="pt-B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Pesquisa Operacional e </a:t>
            </a:r>
            <a:r>
              <a:rPr lang="pt-B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Inteligência Computacional</a:t>
            </a:r>
          </a:p>
          <a:p>
            <a:pPr algn="ctr" defTabSz="912813" eaLnBrk="0" hangingPunct="0">
              <a:lnSpc>
                <a:spcPct val="90000"/>
              </a:lnSpc>
              <a:spcAft>
                <a:spcPct val="25000"/>
              </a:spcAft>
              <a:buClr>
                <a:srgbClr val="993300"/>
              </a:buClr>
              <a:buFont typeface="Webdings" pitchFamily="18" charset="2"/>
              <a:buNone/>
            </a:pPr>
            <a:r>
              <a:rPr lang="pt-B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Universidade Candido Mendes - Campos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5720" y="3143248"/>
            <a:ext cx="8501122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pt-B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DESENVOLVIMENTO DE UM SOFTWARE PARA DIMENSIONAR E AVALIAR A VIABILIDADE DO USO DE ÁGUAS PLUVIAIS NO ESTADO DO RIO DE JANEIRO</a:t>
            </a:r>
          </a:p>
          <a:p>
            <a:pPr algn="ctr" defTabSz="912813" eaLnBrk="0" hangingPunct="0">
              <a:lnSpc>
                <a:spcPct val="90000"/>
              </a:lnSpc>
              <a:spcAft>
                <a:spcPct val="25000"/>
              </a:spcAft>
              <a:buClr>
                <a:srgbClr val="993300"/>
              </a:buClr>
              <a:buFont typeface="Webdings" pitchFamily="18" charset="2"/>
              <a:buNone/>
            </a:pPr>
            <a:endParaRPr lang="pt-B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2844" y="4686316"/>
            <a:ext cx="8858312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defTabSz="912813" eaLnBrk="0" hangingPunct="0">
              <a:lnSpc>
                <a:spcPct val="90000"/>
              </a:lnSpc>
              <a:spcAft>
                <a:spcPct val="25000"/>
              </a:spcAft>
              <a:buClr>
                <a:srgbClr val="993300"/>
              </a:buClr>
              <a:buFont typeface="Webdings" pitchFamily="18" charset="2"/>
              <a:buNone/>
            </a:pPr>
            <a:r>
              <a:rPr lang="pt-PT" sz="2000" dirty="0" smtClean="0">
                <a:latin typeface="Century Schoolbook" pitchFamily="18" charset="0"/>
              </a:rPr>
              <a:t>Carlos Sulzer Pêgo</a:t>
            </a:r>
          </a:p>
          <a:p>
            <a:pPr algn="ctr" defTabSz="912813" eaLnBrk="0" hangingPunct="0">
              <a:lnSpc>
                <a:spcPct val="90000"/>
              </a:lnSpc>
              <a:spcAft>
                <a:spcPct val="25000"/>
              </a:spcAft>
              <a:buClr>
                <a:srgbClr val="993300"/>
              </a:buClr>
              <a:buFont typeface="Webdings" pitchFamily="18" charset="2"/>
              <a:buNone/>
            </a:pPr>
            <a:endParaRPr lang="pt-PT" sz="2000" dirty="0" smtClean="0">
              <a:latin typeface="Century Schoolbook" pitchFamily="18" charset="0"/>
            </a:endParaRPr>
          </a:p>
          <a:p>
            <a:pPr algn="ctr" defTabSz="912813" eaLnBrk="0" hangingPunct="0">
              <a:lnSpc>
                <a:spcPct val="90000"/>
              </a:lnSpc>
              <a:spcAft>
                <a:spcPct val="25000"/>
              </a:spcAft>
              <a:buClr>
                <a:srgbClr val="993300"/>
              </a:buClr>
              <a:buFont typeface="Webdings" pitchFamily="18" charset="2"/>
              <a:buNone/>
            </a:pPr>
            <a:r>
              <a:rPr lang="en-US" sz="2000" dirty="0" err="1" smtClean="0">
                <a:latin typeface="Century Schoolbook" pitchFamily="18" charset="0"/>
              </a:rPr>
              <a:t>Orientador</a:t>
            </a:r>
            <a:r>
              <a:rPr lang="en-US" sz="2000" dirty="0" smtClean="0">
                <a:latin typeface="Century Schoolbook" pitchFamily="18" charset="0"/>
              </a:rPr>
              <a:t> : D.sc Milton </a:t>
            </a:r>
            <a:r>
              <a:rPr lang="en-US" sz="2000" dirty="0" err="1" smtClean="0">
                <a:latin typeface="Century Schoolbook" pitchFamily="18" charset="0"/>
              </a:rPr>
              <a:t>Erthal</a:t>
            </a:r>
            <a:r>
              <a:rPr lang="en-US" sz="2000" dirty="0" smtClean="0">
                <a:latin typeface="Century Schoolbook" pitchFamily="18" charset="0"/>
              </a:rPr>
              <a:t> </a:t>
            </a:r>
            <a:r>
              <a:rPr lang="en-US" sz="2000" dirty="0" err="1" smtClean="0">
                <a:latin typeface="Century Schoolbook" pitchFamily="18" charset="0"/>
              </a:rPr>
              <a:t>Júnior</a:t>
            </a:r>
            <a:endParaRPr lang="pt-BR" sz="2000" dirty="0" smtClean="0">
              <a:latin typeface="Century Schoolbook" pitchFamily="18" charset="0"/>
            </a:endParaRPr>
          </a:p>
          <a:p>
            <a:pPr algn="r" defTabSz="912813" eaLnBrk="0" hangingPunct="0">
              <a:lnSpc>
                <a:spcPct val="90000"/>
              </a:lnSpc>
              <a:spcAft>
                <a:spcPct val="25000"/>
              </a:spcAft>
              <a:buClr>
                <a:srgbClr val="993300"/>
              </a:buClr>
              <a:buFont typeface="Webdings" pitchFamily="18" charset="2"/>
              <a:buNone/>
            </a:pPr>
            <a:endParaRPr lang="pt-B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22659" y="1484784"/>
            <a:ext cx="787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Tabulação dos dados pluviométricos do Município de Campos dos Goytacazes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28596" y="1976434"/>
          <a:ext cx="8001056" cy="4381523"/>
        </p:xfrm>
        <a:graphic>
          <a:graphicData uri="http://schemas.openxmlformats.org/drawingml/2006/table">
            <a:tbl>
              <a:tblPr/>
              <a:tblGrid>
                <a:gridCol w="1172457"/>
                <a:gridCol w="1790896"/>
                <a:gridCol w="1803781"/>
                <a:gridCol w="1739360"/>
                <a:gridCol w="1494562"/>
              </a:tblGrid>
              <a:tr h="35914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Índice Pluviométrico (mm)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731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1966 a 1970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1971 a 1980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1981 a 1990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 a 2009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Janeiro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313,6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Fevereiro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66,3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177,7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Julho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Agosto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Setembro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Outubro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Novembro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118,9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324,2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Dezembro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121442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dirty="0" smtClean="0"/>
              <a:t>Cálculo do reservatório da residência utilizando o método </a:t>
            </a:r>
            <a:r>
              <a:rPr lang="pt-BR" dirty="0" err="1" smtClean="0"/>
              <a:t>Rippl</a:t>
            </a:r>
            <a:r>
              <a:rPr lang="pt-BR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85719" y="1659010"/>
          <a:ext cx="8572560" cy="4865676"/>
        </p:xfrm>
        <a:graphic>
          <a:graphicData uri="http://schemas.openxmlformats.org/drawingml/2006/table">
            <a:tbl>
              <a:tblPr/>
              <a:tblGrid>
                <a:gridCol w="1143009"/>
                <a:gridCol w="1048815"/>
                <a:gridCol w="1226427"/>
                <a:gridCol w="1276147"/>
                <a:gridCol w="795520"/>
                <a:gridCol w="1574468"/>
                <a:gridCol w="1508174"/>
              </a:tblGrid>
              <a:tr h="7858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Meses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Chuva Media Mensal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Demanda Constante Mensal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Área de Captação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Volume de Chuva Mensal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Diferença entre os volumes da demanda - vol. De chuva Col.3 - Col.5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Diferença acumulada da coluna 6 dos valores positivos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11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(mm)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</a:t>
                      </a:r>
                      <a:r>
                        <a:rPr lang="pt-BR" sz="16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</a:t>
                      </a:r>
                      <a:r>
                        <a:rPr lang="pt-BR" sz="16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</a:t>
                      </a:r>
                      <a:r>
                        <a:rPr lang="pt-BR" sz="16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</a:t>
                      </a:r>
                      <a:r>
                        <a:rPr lang="pt-BR" sz="16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</a:t>
                      </a:r>
                      <a:r>
                        <a:rPr lang="pt-BR" sz="16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Coluna 1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Coluna 2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Coluna 3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Coluna 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Coluna 5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Coluna 6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Coluna 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Janeiro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Fevereiro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Março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Abril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Maio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Junho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Julho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Agosto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Setembro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Outubro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Novembro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Dezembro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8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927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14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r>
                        <a:rPr lang="pt-BR" sz="16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/ano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r>
                        <a:rPr lang="pt-BR" sz="16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/ano</a:t>
                      </a:r>
                    </a:p>
                  </a:txBody>
                  <a:tcPr marL="8843" marR="8843" marT="8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843" marR="8843" marT="8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141277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dirty="0" smtClean="0"/>
              <a:t>Fórmula para cálculo do custo médio do metro cúbico da água potável</a:t>
            </a:r>
            <a:endParaRPr lang="pt-BR" dirty="0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214942" y="5000636"/>
            <a:ext cx="3384376" cy="3600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(Preço médio de 1m</a:t>
            </a:r>
            <a:r>
              <a:rPr kumimoji="0" lang="pt-BR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 água potável</a:t>
            </a:r>
            <a:r>
              <a:rPr lang="pt-BR" sz="16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79512" y="3207459"/>
            <a:ext cx="58681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 = Custo médio de 1 m</a:t>
            </a:r>
            <a:r>
              <a:rPr kumimoji="0" lang="pt-BR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 água (R$);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 = Custo mensal médio de água (R$ 29,30);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Cm = Consumo médio mensal (7 m</a:t>
            </a:r>
            <a:r>
              <a:rPr kumimoji="0" lang="pt-BR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2132856"/>
            <a:ext cx="1584176" cy="1083910"/>
          </a:xfrm>
          <a:prstGeom prst="rect">
            <a:avLst/>
          </a:prstGeom>
          <a:noFill/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786322"/>
            <a:ext cx="3208757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141277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dirty="0" smtClean="0"/>
              <a:t>Fórmula para cálculo da economia monetária anual</a:t>
            </a:r>
            <a:endParaRPr lang="pt-BR" dirty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4414554"/>
            <a:ext cx="846043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</a:t>
            </a:r>
            <a:r>
              <a:rPr lang="pt-BR" sz="2400" baseline="-300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total do volume de chuva mensal / 12 meses =&gt; 110/12 = 9,17</a:t>
            </a:r>
          </a:p>
          <a:p>
            <a:pPr lvl="0" indent="180975" fontAlgn="base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pt-BR" sz="2400" baseline="-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lang="pt-BR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= Custo mensal médio de água (R$ 29,30) / Consumo médio mensal (7 m</a:t>
            </a:r>
            <a:r>
              <a:rPr lang="pt-BR" baseline="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lang="pt-BR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 = 4,19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715008" y="5500702"/>
            <a:ext cx="28185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(economia monetária anual)          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1916832"/>
            <a:ext cx="3240360" cy="578636"/>
          </a:xfrm>
          <a:prstGeom prst="rect">
            <a:avLst/>
          </a:prstGeom>
          <a:noFill/>
        </p:spPr>
      </p:pic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51520" y="2941493"/>
            <a:ext cx="81066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</a:t>
            </a:r>
            <a:r>
              <a:rPr kumimoji="0" lang="pt-BR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= Economia monetária anual; 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Q</a:t>
            </a:r>
            <a:r>
              <a:rPr kumimoji="0" lang="pt-BR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= Quantidade média disponível no reservatório (110/12=9,17)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pt-BR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= Custo médio de 1 m</a:t>
            </a:r>
            <a:r>
              <a:rPr kumimoji="0" lang="pt-BR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de água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pt-BR" dirty="0" smtClean="0">
                <a:latin typeface="+mj-lt"/>
                <a:ea typeface="Calibri" pitchFamily="34" charset="0"/>
                <a:cs typeface="Times New Roman" pitchFamily="18" charset="0"/>
              </a:rPr>
              <a:t>(29,30 / 7 = 4,19)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5429264"/>
            <a:ext cx="5286412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141277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dirty="0" smtClean="0"/>
              <a:t>Cálculo do Valor Presente Liquido (VPL)</a:t>
            </a:r>
            <a:endParaRPr lang="pt-BR" dirty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88032" y="2994918"/>
            <a:ext cx="831641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 smtClean="0">
                <a:latin typeface="+mj-lt"/>
              </a:rPr>
              <a:t>I = Investimento inicial</a:t>
            </a:r>
          </a:p>
          <a:p>
            <a:r>
              <a:rPr lang="pt-BR" dirty="0" smtClean="0">
                <a:latin typeface="+mj-lt"/>
              </a:rPr>
              <a:t>n = Tempo de retorno do capital (anos) = (20).</a:t>
            </a:r>
          </a:p>
          <a:p>
            <a:r>
              <a:rPr lang="pt-BR" dirty="0" smtClean="0"/>
              <a:t>t = Período de análise = (1)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FC</a:t>
            </a:r>
            <a:r>
              <a:rPr lang="pt-BR" sz="1600" baseline="-25000" dirty="0" smtClean="0"/>
              <a:t> </a:t>
            </a:r>
            <a:r>
              <a:rPr lang="pt-BR" sz="2000" baseline="-25000" dirty="0" smtClean="0"/>
              <a:t>t</a:t>
            </a:r>
            <a:r>
              <a:rPr lang="pt-BR" dirty="0" smtClean="0">
                <a:latin typeface="+mj-lt"/>
              </a:rPr>
              <a:t> = Fluxos previstos de receitas (entradas) ou despesas (saídas) no período “t”;</a:t>
            </a:r>
          </a:p>
          <a:p>
            <a:r>
              <a:rPr lang="pt-BR" dirty="0" smtClean="0">
                <a:latin typeface="+mj-lt"/>
              </a:rPr>
              <a:t>          [461,07 + (-100)] </a:t>
            </a:r>
          </a:p>
          <a:p>
            <a:r>
              <a:rPr lang="pt-BR" dirty="0" smtClean="0">
                <a:latin typeface="+mj-lt"/>
              </a:rPr>
              <a:t>k = Taxa Mínima de Atratividade (TMA)  = (1 + 0,15)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1916832"/>
            <a:ext cx="3096344" cy="1005819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5000636"/>
            <a:ext cx="6461170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191683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dirty="0" smtClean="0"/>
              <a:t>Cálculo do Valor Presente Líquido (VPL)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000366" y="1254132"/>
          <a:ext cx="3571899" cy="5354310"/>
        </p:xfrm>
        <a:graphic>
          <a:graphicData uri="http://schemas.openxmlformats.org/drawingml/2006/table">
            <a:tbl>
              <a:tblPr/>
              <a:tblGrid>
                <a:gridCol w="831278"/>
                <a:gridCol w="974154"/>
                <a:gridCol w="1766467"/>
              </a:tblGrid>
              <a:tr h="1963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Investimento Inicial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2.179,44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Economia anual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461,07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Despesa anual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100,00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TMA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-2.179,44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313,97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273,02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237,41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206,44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179,52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156,10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135,74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118,03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102,64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89,25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77,61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67,49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58,68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51,03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44,37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38,59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33,55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29,18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25,37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22,06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01"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80,62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8596" y="1785926"/>
            <a:ext cx="56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dirty="0" smtClean="0"/>
              <a:t>Utilização do Programa Para o Cálculo da Residência</a:t>
            </a:r>
            <a:endParaRPr lang="pt-B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00306"/>
            <a:ext cx="710297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141277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resultado final do trabalho obtivemos o software “</a:t>
            </a:r>
            <a:r>
              <a:rPr lang="pt-BR" dirty="0" err="1" smtClean="0"/>
              <a:t>WaterSaving</a:t>
            </a:r>
            <a:r>
              <a:rPr lang="pt-BR" dirty="0" smtClean="0"/>
              <a:t>” que auxilia a tomada de decisão quanto à implantação do sistema de captação de água de chuva. 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702"/>
            <a:ext cx="8329270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3108" y="135729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cadastro de Insumos do reservatório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85926"/>
            <a:ext cx="55435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148478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Tela para escolha da forma da área de captação de água de chuva</a:t>
            </a:r>
            <a:endParaRPr lang="pt-BR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47868"/>
            <a:ext cx="8215370" cy="459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340768"/>
            <a:ext cx="8572560" cy="5017190"/>
          </a:xfrm>
        </p:spPr>
        <p:txBody>
          <a:bodyPr>
            <a:normAutofit/>
          </a:bodyPr>
          <a:lstStyle/>
          <a:p>
            <a:r>
              <a:rPr lang="pt-BR" dirty="0" smtClean="0"/>
              <a:t>O uso de software como ferramenta de apóio e tomada de decisões;</a:t>
            </a:r>
          </a:p>
          <a:p>
            <a:pPr>
              <a:buNone/>
            </a:pPr>
            <a:endParaRPr lang="pt-BR" sz="800" dirty="0" smtClean="0"/>
          </a:p>
          <a:p>
            <a:r>
              <a:rPr lang="pt-PT" dirty="0" smtClean="0"/>
              <a:t>Aproveitamento de  água pluvial para fins não potáveis;</a:t>
            </a:r>
          </a:p>
          <a:p>
            <a:pPr>
              <a:buNone/>
            </a:pPr>
            <a:endParaRPr lang="pt-PT" sz="800" dirty="0" smtClean="0"/>
          </a:p>
          <a:p>
            <a:r>
              <a:rPr lang="pt-BR" dirty="0" smtClean="0"/>
              <a:t>Viabilidade técnica e econômica para se implantar um sistema de coleta de águas pluviais para fins não potáveis;</a:t>
            </a:r>
          </a:p>
          <a:p>
            <a:pPr>
              <a:buNone/>
            </a:pPr>
            <a:endParaRPr lang="pt-BR" sz="800" dirty="0" smtClean="0"/>
          </a:p>
          <a:p>
            <a:r>
              <a:rPr lang="pt-BR" dirty="0" smtClean="0"/>
              <a:t>Programas envolvendo o uso racional da água estimulados pelo poder público</a:t>
            </a:r>
            <a:r>
              <a:rPr lang="pt-PT" dirty="0" smtClean="0"/>
              <a:t>;</a:t>
            </a:r>
          </a:p>
          <a:p>
            <a:pPr>
              <a:buNone/>
            </a:pPr>
            <a:endParaRPr lang="pt-PT" sz="800" dirty="0" smtClean="0"/>
          </a:p>
          <a:p>
            <a:r>
              <a:rPr lang="pt-PT" dirty="0" smtClean="0"/>
              <a:t>Escassez da água potável  X Crescimento da população;</a:t>
            </a:r>
          </a:p>
          <a:p>
            <a:pPr>
              <a:buNone/>
            </a:pPr>
            <a:endParaRPr lang="pt-PT" sz="800" dirty="0" smtClean="0"/>
          </a:p>
          <a:p>
            <a:r>
              <a:rPr lang="pt-PT" dirty="0" smtClean="0"/>
              <a:t>Preservação do meio ambiente.</a:t>
            </a:r>
            <a:endParaRPr lang="pt-BR" dirty="0" smtClean="0"/>
          </a:p>
          <a:p>
            <a:endParaRPr lang="pt-BR" dirty="0" smtClean="0"/>
          </a:p>
          <a:p>
            <a:pPr>
              <a:buFontTx/>
              <a:buChar char="-"/>
            </a:pPr>
            <a:endParaRPr lang="pt-PT" dirty="0" smtClean="0"/>
          </a:p>
          <a:p>
            <a:endParaRPr lang="pt-PT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148478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Tela para cadastro de várias áreas em m</a:t>
            </a:r>
            <a:r>
              <a:rPr lang="pt-BR" baseline="30000" dirty="0" smtClean="0"/>
              <a:t>2</a:t>
            </a:r>
            <a:endParaRPr lang="pt-BR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7371682" cy="480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148478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Entrada de dados para cálculo da metragem quadrada da área de captação</a:t>
            </a:r>
            <a:endParaRPr lang="pt-BR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5723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148478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Tela para informar dados de consumo de água não potável</a:t>
            </a:r>
            <a:endParaRPr lang="pt-BR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2095512"/>
            <a:ext cx="77628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846964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Referências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7158" y="1571612"/>
            <a:ext cx="85011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ANA – Agência Nacional de Águas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. Disponível em: &lt;http://www.ana.gov.br/&gt;, acessado em Abril de 2008.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UNIÁGUA. Universidade da água. Água no planeta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. Disponível em: http://www.uniagua.org.br. Acessado em Abril de 2010.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TOMAZ, P. Aproveitamento de Água de Chuva – Para Áreas Urbanas e Fins não Potáveis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. Navegar Editora, São Paulo, 2003.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MIERZWA, J; HESPANHOL, I.  Água na indústria uso racional e reuso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. São Paulo – SP, Oficina de Textos, 2005.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MARINOSKI, A. K. Aproveitamento de água pluvial para fins não potáveis em instituição de ensino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: Estudo de caso em Florianópolis – SC. Trabalho de Conclusão de Curso. Curso de Graduação em Engenharia Civil, Universidade Federal de Santa Catarina – UFSC, Julho de 2007.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79512" y="2420888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Obrigado</a:t>
            </a:r>
            <a:endParaRPr lang="pt-B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Desenvolver um software capaz de dimensionar o reservatório ideal e a viabilidade econômica do aproveitamento de água da chuva para fins não potáveis no estado do Rio de Janeiro.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Objetivo Geral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lvl="0" algn="just"/>
            <a:r>
              <a:rPr lang="pt-BR" dirty="0" smtClean="0"/>
              <a:t>Reunir uma base de dados pluviométricos dos municípios do Estado do Rio de Janeiro;</a:t>
            </a:r>
          </a:p>
          <a:p>
            <a:pPr lvl="0" algn="just">
              <a:buNone/>
            </a:pPr>
            <a:endParaRPr lang="pt-BR" sz="900" dirty="0" smtClean="0"/>
          </a:p>
          <a:p>
            <a:pPr algn="just"/>
            <a:r>
              <a:rPr lang="pt-BR" dirty="0" smtClean="0"/>
              <a:t>Estabelecer uma metodologia para se estimar a pluviometria nos municípios sem dados pluviométricos disponíveis;</a:t>
            </a:r>
          </a:p>
          <a:p>
            <a:pPr algn="just">
              <a:buNone/>
            </a:pPr>
            <a:endParaRPr lang="pt-BR" sz="800" dirty="0" smtClean="0"/>
          </a:p>
          <a:p>
            <a:pPr algn="just"/>
            <a:r>
              <a:rPr lang="pt-PT" dirty="0" smtClean="0"/>
              <a:t>Dimensionar  o tamanho do reservatório;</a:t>
            </a:r>
          </a:p>
          <a:p>
            <a:pPr algn="just">
              <a:buNone/>
            </a:pPr>
            <a:endParaRPr lang="pt-PT" sz="800" dirty="0" smtClean="0"/>
          </a:p>
          <a:p>
            <a:pPr algn="just"/>
            <a:r>
              <a:rPr lang="pt-PT" dirty="0" smtClean="0"/>
              <a:t>Criação de Software para dimensionar o tamanho do reservatório e analisar a viabilidade economica do sistema</a:t>
            </a:r>
            <a:r>
              <a:rPr lang="pt-PT" dirty="0" smtClean="0"/>
              <a:t>;</a:t>
            </a:r>
          </a:p>
          <a:p>
            <a:pPr algn="just"/>
            <a:r>
              <a:rPr lang="pt-PT" dirty="0" smtClean="0"/>
              <a:t>Compara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Residência</a:t>
            </a:r>
            <a:r>
              <a:rPr lang="en-US" dirty="0" smtClean="0"/>
              <a:t> x </a:t>
            </a:r>
            <a:r>
              <a:rPr lang="en-US" dirty="0" err="1" smtClean="0"/>
              <a:t>Universidade</a:t>
            </a:r>
            <a:endParaRPr lang="pt-PT" dirty="0" smtClean="0"/>
          </a:p>
          <a:p>
            <a:pPr algn="just">
              <a:lnSpc>
                <a:spcPct val="150000"/>
              </a:lnSpc>
            </a:pPr>
            <a:endParaRPr lang="pt-PT" dirty="0" smtClean="0"/>
          </a:p>
          <a:p>
            <a:pPr algn="just">
              <a:lnSpc>
                <a:spcPct val="150000"/>
              </a:lnSpc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Objetivos Específicos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/>
              <a:t>Poupar água potável;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Preservação ambiental;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Redução de custos;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Concepção de Software para facilitar os cálculos.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Justificativas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/>
              <a:t>Avaliação da área física;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Avaliação da Precipitação;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Consumo de água potável e não potável;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Estimativa de custo do projeto de captação;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Viabilidade do sistema;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/>
              <a:t>Criação de Software;</a:t>
            </a:r>
            <a:endParaRPr lang="pt-BR" dirty="0" smtClean="0"/>
          </a:p>
          <a:p>
            <a:pPr algn="just">
              <a:lnSpc>
                <a:spcPct val="150000"/>
              </a:lnSpc>
            </a:pPr>
            <a:r>
              <a:rPr lang="pt-PT" dirty="0" smtClean="0"/>
              <a:t>Uso da arquitetura .Net Microsoft (DeskTop),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Uso da Linguagem de Programação C# (C Sharp);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Uso do banco de dados SQL Server Express;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95536" y="2132856"/>
            <a:ext cx="835292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Em uma casa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onde residem 5 pessoas, tendo uma calçada de 120m</a:t>
            </a:r>
            <a:r>
              <a:rPr kumimoji="0" lang="pt-PT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um jardim de 250m</a:t>
            </a:r>
            <a:r>
              <a:rPr kumimoji="0" lang="pt-PT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 2 carros. O projeto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se mostrou economicamente viável, pois o investimento inicial foi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 US$ 1.238,32 para um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reservat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rio de </a:t>
            </a:r>
            <a:r>
              <a:rPr lang="pt-BR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3m</a:t>
            </a:r>
            <a:r>
              <a:rPr lang="pt-BR" sz="2000" baseline="30000" dirty="0" smtClean="0"/>
              <a:t>3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que transformado para valore em Real com base na cotação do dólar do dia 25 de janeiro de 2012 que foi de R$ 1,7600 obtivemos o custo final do reservatório que é de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R$ </a:t>
            </a:r>
            <a:r>
              <a:rPr lang="pt-BR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2.179,44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enquanto o retorno anual foi de R$ 461,07 gerando uma valor presente líquido (VPL) positivo de R$ 80,62 após 20 anos.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5536" y="1340768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/>
              <a:t>Projeto Residencial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32" y="714356"/>
            <a:ext cx="9118242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- Aplicação</a:t>
            </a:r>
            <a:endParaRPr lang="pt-BR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9512" y="1340768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 smtClean="0"/>
              <a:t>Estimativa do consumo de água não potável em uma residência</a:t>
            </a:r>
            <a:endParaRPr lang="pt-BR" sz="2000" b="1" dirty="0"/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293096"/>
            <a:ext cx="6786610" cy="185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145966"/>
            <a:ext cx="6786610" cy="158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467544" y="1785926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Como Calcular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39552" y="39169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do Cálculo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51520" y="6237312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Esses dados mostram que esta família consome 7,12 m</a:t>
            </a:r>
            <a:r>
              <a:rPr lang="pt-BR" sz="1400" baseline="30000" dirty="0" smtClean="0"/>
              <a:t>3</a:t>
            </a:r>
            <a:r>
              <a:rPr lang="pt-BR" sz="1400" dirty="0" smtClean="0"/>
              <a:t>/mês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1412</TotalTime>
  <Words>1139</Words>
  <Application>Microsoft Office PowerPoint</Application>
  <PresentationFormat>Apresentação na tela (4:3)</PresentationFormat>
  <Paragraphs>368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Flow</vt:lpstr>
      <vt:lpstr>Slide 1</vt:lpstr>
      <vt:lpstr>Introdução</vt:lpstr>
      <vt:lpstr>Objetivo Geral</vt:lpstr>
      <vt:lpstr>Objetivos Específicos</vt:lpstr>
      <vt:lpstr>Justificativas</vt:lpstr>
      <vt:lpstr>Metodologia</vt:lpstr>
      <vt:lpstr>Metodologia</vt:lpstr>
      <vt:lpstr>Metodologia - Aplicação</vt:lpstr>
      <vt:lpstr>Metodologia - Aplicação</vt:lpstr>
      <vt:lpstr>Metodologia - Aplicação</vt:lpstr>
      <vt:lpstr>Metodologia - Aplicação</vt:lpstr>
      <vt:lpstr>Metodologia - Aplicação</vt:lpstr>
      <vt:lpstr>Metodologia - Aplicação</vt:lpstr>
      <vt:lpstr>Metodologia - Aplicação</vt:lpstr>
      <vt:lpstr>Metodologia - Aplicação</vt:lpstr>
      <vt:lpstr>Metodologia - Aplicação</vt:lpstr>
      <vt:lpstr>Metodologia - Aplicação</vt:lpstr>
      <vt:lpstr>Metodologia - Aplicação</vt:lpstr>
      <vt:lpstr>Metodologia - Aplicação</vt:lpstr>
      <vt:lpstr>Metodologia - Aplicação</vt:lpstr>
      <vt:lpstr>Metodologia - Aplicação</vt:lpstr>
      <vt:lpstr>Metodologia - Aplicação</vt:lpstr>
      <vt:lpstr>Referências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carlossp</dc:creator>
  <cp:lastModifiedBy>carlossp</cp:lastModifiedBy>
  <cp:revision>140</cp:revision>
  <dcterms:created xsi:type="dcterms:W3CDTF">2010-05-01T03:11:20Z</dcterms:created>
  <dcterms:modified xsi:type="dcterms:W3CDTF">2012-02-29T14:14:08Z</dcterms:modified>
</cp:coreProperties>
</file>