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374" r:id="rId3"/>
    <p:sldId id="375" r:id="rId4"/>
    <p:sldId id="376" r:id="rId5"/>
    <p:sldId id="377" r:id="rId6"/>
    <p:sldId id="378" r:id="rId7"/>
    <p:sldId id="379" r:id="rId8"/>
    <p:sldId id="380" r:id="rId9"/>
    <p:sldId id="381" r:id="rId10"/>
    <p:sldId id="382" r:id="rId11"/>
    <p:sldId id="383" r:id="rId12"/>
    <p:sldId id="384" r:id="rId13"/>
    <p:sldId id="385" r:id="rId14"/>
    <p:sldId id="386" r:id="rId15"/>
    <p:sldId id="387" r:id="rId16"/>
    <p:sldId id="390" r:id="rId17"/>
    <p:sldId id="388" r:id="rId18"/>
    <p:sldId id="389" r:id="rId19"/>
  </p:sldIdLst>
  <p:sldSz cx="12192000" cy="6858000"/>
  <p:notesSz cx="6858000" cy="9144000"/>
  <p:embeddedFontLst>
    <p:embeddedFont>
      <p:font typeface="Corbel" panose="020B05030202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1" roundtripDataSignature="AMtx7mhh4qX3JOQSbis8lb83g3wQ+MaA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55"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15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52"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15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1dd4aa1bb27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1dd4aa1bb27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dd4aa1bb27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dd4aa1bb27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1dd4aa1bb27_1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1dd4aa1bb27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1dd4d619d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1dd4d619d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1dd4d619da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1dd4d619da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1dd4aa1bb27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1dd4aa1bb2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dd4d619da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dd4d619da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07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1dd4d619da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1dd4d619da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1dd4aa1bb27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1dd4aa1bb27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dd4aa1bb2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dd4aa1bb2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dd4aa1bb27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1dd4aa1bb27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1dd4aa1bb27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1dd4aa1bb27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1dd4aa1bb27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1dd4aa1bb27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dd4aa1bb27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dd4aa1bb27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dd4aa1bb27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dd4aa1bb27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1dd4aa1bb27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1dd4aa1bb27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1dd4aa1bb2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1dd4aa1bb2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grpSp>
        <p:nvGrpSpPr>
          <p:cNvPr id="19" name="Google Shape;19;p6"/>
          <p:cNvGrpSpPr/>
          <p:nvPr/>
        </p:nvGrpSpPr>
        <p:grpSpPr>
          <a:xfrm>
            <a:off x="546100" y="-4763"/>
            <a:ext cx="5014912" cy="6862763"/>
            <a:chOff x="2928938" y="-4763"/>
            <a:chExt cx="5014912" cy="6862763"/>
          </a:xfrm>
        </p:grpSpPr>
        <p:sp>
          <p:nvSpPr>
            <p:cNvPr id="20" name="Google Shape;20;p6"/>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6"/>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6"/>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6"/>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6"/>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6"/>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6"/>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15"/>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6"/>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1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95"/>
        <p:cNvGrpSpPr/>
        <p:nvPr/>
      </p:nvGrpSpPr>
      <p:grpSpPr>
        <a:xfrm>
          <a:off x="0" y="0"/>
          <a:ext cx="0" cy="0"/>
          <a:chOff x="0" y="0"/>
          <a:chExt cx="0" cy="0"/>
        </a:xfrm>
      </p:grpSpPr>
      <p:sp>
        <p:nvSpPr>
          <p:cNvPr id="96" name="Google Shape;96;p17"/>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s-AR" sz="8000" b="0" i="0" u="none" strike="noStrike" cap="none">
                <a:solidFill>
                  <a:schemeClr val="dk1"/>
                </a:solidFill>
                <a:latin typeface="Corbel"/>
                <a:ea typeface="Corbel"/>
                <a:cs typeface="Corbel"/>
                <a:sym typeface="Corbel"/>
              </a:rPr>
              <a:t>“</a:t>
            </a:r>
            <a:endParaRPr/>
          </a:p>
        </p:txBody>
      </p:sp>
      <p:sp>
        <p:nvSpPr>
          <p:cNvPr id="97" name="Google Shape;97;p17"/>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s-AR" sz="8000" b="0" i="0" u="none" strike="noStrike" cap="none">
                <a:solidFill>
                  <a:schemeClr val="dk1"/>
                </a:solidFill>
                <a:latin typeface="Corbel"/>
                <a:ea typeface="Corbel"/>
                <a:cs typeface="Corbel"/>
                <a:sym typeface="Corbel"/>
              </a:rPr>
              <a:t>”</a:t>
            </a:r>
            <a:endParaRPr/>
          </a:p>
        </p:txBody>
      </p:sp>
      <p:sp>
        <p:nvSpPr>
          <p:cNvPr id="98" name="Google Shape;98;p17"/>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7"/>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17"/>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itar la tarjeta de nombre">
  <p:cSld name="Citar la tarjeta de nombre">
    <p:spTree>
      <p:nvGrpSpPr>
        <p:cNvPr id="1" name="Shape 110"/>
        <p:cNvGrpSpPr/>
        <p:nvPr/>
      </p:nvGrpSpPr>
      <p:grpSpPr>
        <a:xfrm>
          <a:off x="0" y="0"/>
          <a:ext cx="0" cy="0"/>
          <a:chOff x="0" y="0"/>
          <a:chExt cx="0" cy="0"/>
        </a:xfrm>
      </p:grpSpPr>
      <p:sp>
        <p:nvSpPr>
          <p:cNvPr id="111" name="Google Shape;111;p19"/>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s-AR" sz="8000" b="0" i="0" u="none" strike="noStrike" cap="none">
                <a:solidFill>
                  <a:schemeClr val="dk1"/>
                </a:solidFill>
                <a:latin typeface="Corbel"/>
                <a:ea typeface="Corbel"/>
                <a:cs typeface="Corbel"/>
                <a:sym typeface="Corbel"/>
              </a:rPr>
              <a:t>“</a:t>
            </a:r>
            <a:endParaRPr/>
          </a:p>
        </p:txBody>
      </p:sp>
      <p:sp>
        <p:nvSpPr>
          <p:cNvPr id="112" name="Google Shape;112;p19"/>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s-AR" sz="8000" b="0" i="0" u="none" strike="noStrike" cap="none">
                <a:solidFill>
                  <a:schemeClr val="dk1"/>
                </a:solidFill>
                <a:latin typeface="Corbel"/>
                <a:ea typeface="Corbel"/>
                <a:cs typeface="Corbel"/>
                <a:sym typeface="Corbel"/>
              </a:rPr>
              <a:t>”</a:t>
            </a:r>
            <a:endParaRPr/>
          </a:p>
        </p:txBody>
      </p:sp>
      <p:sp>
        <p:nvSpPr>
          <p:cNvPr id="113" name="Google Shape;113;p19"/>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9"/>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19"/>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dadero o falso">
  <p:cSld name="Verdadero o falso">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0"/>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0"/>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1"/>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2"/>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7"/>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0" name="Google Shape;40;p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6" name="Google Shape;46;p9"/>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7" name="Google Shape;47;p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3" name="Google Shape;53;p10"/>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4" name="Google Shape;54;p10"/>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5" name="Google Shape;55;p10"/>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6" name="Google Shape;56;p1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4"/>
        <p:cNvGrpSpPr/>
        <p:nvPr/>
      </p:nvGrpSpPr>
      <p:grpSpPr>
        <a:xfrm>
          <a:off x="0" y="0"/>
          <a:ext cx="0" cy="0"/>
          <a:chOff x="0" y="0"/>
          <a:chExt cx="0" cy="0"/>
        </a:xfrm>
      </p:grpSpPr>
      <p:sp>
        <p:nvSpPr>
          <p:cNvPr id="65" name="Google Shape;65;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13"/>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14"/>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29000"/>
            <a:lum/>
          </a:blip>
          <a:srcRect/>
          <a:stretch>
            <a:fillRect l="-6000" r="-6000"/>
          </a:stretch>
        </a:blipFill>
        <a:effectLst/>
      </p:bgPr>
    </p:bg>
    <p:spTree>
      <p:nvGrpSpPr>
        <p:cNvPr id="1" name="Shape 5"/>
        <p:cNvGrpSpPr/>
        <p:nvPr/>
      </p:nvGrpSpPr>
      <p:grpSpPr>
        <a:xfrm>
          <a:off x="0" y="0"/>
          <a:ext cx="0" cy="0"/>
          <a:chOff x="0" y="0"/>
          <a:chExt cx="0" cy="0"/>
        </a:xfrm>
      </p:grpSpPr>
      <p:grpSp>
        <p:nvGrpSpPr>
          <p:cNvPr id="6" name="Google Shape;6;p5"/>
          <p:cNvGrpSpPr/>
          <p:nvPr/>
        </p:nvGrpSpPr>
        <p:grpSpPr>
          <a:xfrm>
            <a:off x="150812" y="0"/>
            <a:ext cx="2436813" cy="6858001"/>
            <a:chOff x="1320800" y="0"/>
            <a:chExt cx="2436813" cy="6858001"/>
          </a:xfrm>
        </p:grpSpPr>
        <p:sp>
          <p:nvSpPr>
            <p:cNvPr id="7" name="Google Shape;7;p5"/>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5"/>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5"/>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5"/>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5"/>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5"/>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5"/>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txBox="1">
            <a:spLocks noGrp="1"/>
          </p:cNvSpPr>
          <p:nvPr>
            <p:ph type="ctrTitle"/>
          </p:nvPr>
        </p:nvSpPr>
        <p:spPr>
          <a:xfrm>
            <a:off x="3786525" y="4656400"/>
            <a:ext cx="8085300" cy="2012700"/>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rgbClr val="0B5982"/>
              </a:buClr>
              <a:buSzPts val="6000"/>
              <a:buFont typeface="Corbel"/>
              <a:buNone/>
            </a:pPr>
            <a:r>
              <a:rPr lang="es-AR">
                <a:solidFill>
                  <a:srgbClr val="0B5982"/>
                </a:solidFill>
              </a:rPr>
              <a:t>GESTIÓN DE SISTEMAS DE INFORMACIÓN</a:t>
            </a:r>
            <a:endParaRPr>
              <a:solidFill>
                <a:srgbClr val="0B598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g1dd4aa1bb27_1_98"/>
          <p:cNvSpPr txBox="1">
            <a:spLocks noGrp="1"/>
          </p:cNvSpPr>
          <p:nvPr>
            <p:ph type="body" idx="1"/>
          </p:nvPr>
        </p:nvSpPr>
        <p:spPr>
          <a:xfrm>
            <a:off x="1309140" y="564641"/>
            <a:ext cx="10333608" cy="5728718"/>
          </a:xfrm>
          <a:prstGeom prst="rect">
            <a:avLst/>
          </a:prstGeom>
        </p:spPr>
        <p:txBody>
          <a:bodyPr spcFirstLastPara="1" wrap="square" lIns="91425" tIns="45700" rIns="91425" bIns="45700" anchor="ctr" anchorCtr="0">
            <a:noAutofit/>
          </a:bodyPr>
          <a:lstStyle/>
          <a:p>
            <a:pPr marL="0" lvl="0" indent="0" algn="just" rtl="0">
              <a:spcBef>
                <a:spcPts val="360"/>
              </a:spcBef>
              <a:spcAft>
                <a:spcPts val="0"/>
              </a:spcAft>
              <a:buNone/>
            </a:pPr>
            <a:r>
              <a:rPr lang="es-AR" sz="2500" dirty="0">
                <a:solidFill>
                  <a:srgbClr val="374151"/>
                </a:solidFill>
              </a:rPr>
              <a:t>La ética se refiere a </a:t>
            </a:r>
            <a:r>
              <a:rPr lang="es-AR" sz="2500" dirty="0">
                <a:solidFill>
                  <a:schemeClr val="accent1">
                    <a:lumMod val="75000"/>
                  </a:schemeClr>
                </a:solidFill>
              </a:rPr>
              <a:t>los principios morales </a:t>
            </a:r>
            <a:r>
              <a:rPr lang="es-AR" sz="2500" dirty="0">
                <a:solidFill>
                  <a:srgbClr val="374151"/>
                </a:solidFill>
              </a:rPr>
              <a:t>que individuos que actúan como agentes libres puedan usar </a:t>
            </a:r>
            <a:r>
              <a:rPr lang="es-AR" sz="2500" dirty="0">
                <a:solidFill>
                  <a:schemeClr val="accent1">
                    <a:lumMod val="75000"/>
                  </a:schemeClr>
                </a:solidFill>
              </a:rPr>
              <a:t>para tomar decisiones </a:t>
            </a:r>
            <a:r>
              <a:rPr lang="es-AR" sz="2500" dirty="0">
                <a:solidFill>
                  <a:srgbClr val="374151"/>
                </a:solidFill>
              </a:rPr>
              <a:t>que guíen su conducta. </a:t>
            </a:r>
            <a:endParaRPr sz="2500" dirty="0">
              <a:solidFill>
                <a:srgbClr val="374151"/>
              </a:solidFill>
            </a:endParaRPr>
          </a:p>
          <a:p>
            <a:pPr marL="0" lvl="0" indent="0" algn="just" rtl="0">
              <a:spcBef>
                <a:spcPts val="600"/>
              </a:spcBef>
              <a:spcAft>
                <a:spcPts val="0"/>
              </a:spcAft>
              <a:buNone/>
            </a:pPr>
            <a:endParaRPr lang="es-AR" sz="2500" dirty="0">
              <a:solidFill>
                <a:srgbClr val="374151"/>
              </a:solidFill>
            </a:endParaRPr>
          </a:p>
          <a:p>
            <a:pPr marL="0" lvl="0" indent="0" algn="just" rtl="0">
              <a:spcBef>
                <a:spcPts val="600"/>
              </a:spcBef>
              <a:spcAft>
                <a:spcPts val="0"/>
              </a:spcAft>
              <a:buNone/>
            </a:pPr>
            <a:r>
              <a:rPr lang="es-AR" sz="2500" dirty="0">
                <a:solidFill>
                  <a:srgbClr val="374151"/>
                </a:solidFill>
              </a:rPr>
              <a:t>La tecnología de información y los sistemas de información hace que surjan cuestiones de ética para los individuos como para las sociedades, porque crean oportunidades de intenso cambio social, y amenazan las distribuciones de poder, riqueza, derechos y obligaciones. </a:t>
            </a:r>
            <a:endParaRPr sz="2500" dirty="0">
              <a:solidFill>
                <a:srgbClr val="374151"/>
              </a:solidFill>
            </a:endParaRPr>
          </a:p>
          <a:p>
            <a:pPr marL="0" lvl="0" indent="0" algn="just" rtl="0">
              <a:spcBef>
                <a:spcPts val="600"/>
              </a:spcBef>
              <a:spcAft>
                <a:spcPts val="600"/>
              </a:spcAft>
              <a:buNone/>
            </a:pPr>
            <a:endParaRPr lang="es-AR" sz="2500" dirty="0">
              <a:solidFill>
                <a:srgbClr val="374151"/>
              </a:solidFill>
            </a:endParaRPr>
          </a:p>
          <a:p>
            <a:pPr marL="0" lvl="0" indent="0" algn="just" rtl="0">
              <a:spcBef>
                <a:spcPts val="600"/>
              </a:spcBef>
              <a:spcAft>
                <a:spcPts val="600"/>
              </a:spcAft>
              <a:buNone/>
            </a:pPr>
            <a:r>
              <a:rPr lang="es-AR" sz="2500" dirty="0">
                <a:solidFill>
                  <a:srgbClr val="374151"/>
                </a:solidFill>
              </a:rPr>
              <a:t>La tecnología de la información </a:t>
            </a:r>
            <a:r>
              <a:rPr lang="es-AR" sz="2500" dirty="0">
                <a:solidFill>
                  <a:schemeClr val="accent1">
                    <a:lumMod val="75000"/>
                  </a:schemeClr>
                </a:solidFill>
              </a:rPr>
              <a:t>puede servir para lograr un progreso social, pero también para cometer crímenes y amenazar valores sociales </a:t>
            </a:r>
            <a:r>
              <a:rPr lang="es-AR" sz="2500" dirty="0">
                <a:solidFill>
                  <a:srgbClr val="374151"/>
                </a:solidFill>
              </a:rPr>
              <a:t>muy preciados.</a:t>
            </a:r>
            <a:endParaRPr sz="2600" dirty="0"/>
          </a:p>
        </p:txBody>
      </p:sp>
      <p:sp>
        <p:nvSpPr>
          <p:cNvPr id="900" name="Google Shape;900;g1dd4aa1bb27_1_98"/>
          <p:cNvSpPr txBox="1">
            <a:spLocks noGrp="1"/>
          </p:cNvSpPr>
          <p:nvPr>
            <p:ph type="title"/>
          </p:nvPr>
        </p:nvSpPr>
        <p:spPr>
          <a:xfrm>
            <a:off x="1466544" y="0"/>
            <a:ext cx="10018800" cy="982800"/>
          </a:xfrm>
          <a:prstGeom prst="rect">
            <a:avLst/>
          </a:prstGeom>
        </p:spPr>
        <p:txBody>
          <a:bodyPr spcFirstLastPara="1" wrap="square" lIns="91425" tIns="45700" rIns="91425" bIns="45700" anchor="ctr" anchorCtr="0">
            <a:normAutofit/>
          </a:bodyPr>
          <a:lstStyle/>
          <a:p>
            <a:pPr marL="1828800" lvl="0" indent="0" algn="l" rtl="0">
              <a:spcBef>
                <a:spcPts val="0"/>
              </a:spcBef>
              <a:spcAft>
                <a:spcPts val="0"/>
              </a:spcAft>
              <a:buNone/>
            </a:pPr>
            <a:r>
              <a:rPr lang="es-AR" sz="3750" dirty="0"/>
              <a:t>Unidad 4: Fundamentos éticos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g1dd4aa1bb27_1_92"/>
          <p:cNvSpPr txBox="1">
            <a:spLocks noGrp="1"/>
          </p:cNvSpPr>
          <p:nvPr>
            <p:ph type="title"/>
          </p:nvPr>
        </p:nvSpPr>
        <p:spPr>
          <a:xfrm>
            <a:off x="2152245" y="122825"/>
            <a:ext cx="8946000" cy="982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s-AR" sz="3750" dirty="0"/>
              <a:t>Unidad 4: Modelo conceptual para las cuestiones éticas, sociales y políticas</a:t>
            </a:r>
            <a:endParaRPr sz="3750" dirty="0"/>
          </a:p>
        </p:txBody>
      </p:sp>
      <p:sp>
        <p:nvSpPr>
          <p:cNvPr id="906" name="Google Shape;906;g1dd4aa1bb27_1_92"/>
          <p:cNvSpPr txBox="1">
            <a:spLocks noGrp="1"/>
          </p:cNvSpPr>
          <p:nvPr>
            <p:ph type="body" idx="1"/>
          </p:nvPr>
        </p:nvSpPr>
        <p:spPr>
          <a:xfrm>
            <a:off x="1474131" y="918812"/>
            <a:ext cx="10302228" cy="5629550"/>
          </a:xfrm>
          <a:prstGeom prst="rect">
            <a:avLst/>
          </a:prstGeom>
        </p:spPr>
        <p:txBody>
          <a:bodyPr spcFirstLastPara="1" wrap="square" lIns="91425" tIns="45700" rIns="91425" bIns="45700" anchor="ctr" anchorCtr="0">
            <a:noAutofit/>
          </a:bodyPr>
          <a:lstStyle/>
          <a:p>
            <a:pPr marL="0" lvl="0" indent="0" algn="l" rtl="0">
              <a:spcBef>
                <a:spcPts val="360"/>
              </a:spcBef>
              <a:spcAft>
                <a:spcPts val="0"/>
              </a:spcAft>
              <a:buNone/>
            </a:pPr>
            <a:r>
              <a:rPr lang="es-AR" sz="2000" b="1" dirty="0">
                <a:solidFill>
                  <a:srgbClr val="374151"/>
                </a:solidFill>
              </a:rPr>
              <a:t>Cinco dimensiones morales de la era de la información</a:t>
            </a:r>
          </a:p>
          <a:p>
            <a:pPr marL="0" lvl="0" indent="0" algn="l" rtl="0">
              <a:spcBef>
                <a:spcPts val="360"/>
              </a:spcBef>
              <a:spcAft>
                <a:spcPts val="0"/>
              </a:spcAft>
              <a:buNone/>
            </a:pPr>
            <a:endParaRPr lang="es-AR" sz="2000" b="1" dirty="0">
              <a:solidFill>
                <a:srgbClr val="374151"/>
              </a:solidFill>
              <a:highlight>
                <a:srgbClr val="F7F7F8"/>
              </a:highlight>
            </a:endParaRPr>
          </a:p>
          <a:p>
            <a:pPr algn="l">
              <a:buFont typeface="+mj-lt"/>
              <a:buAutoNum type="arabicPeriod"/>
            </a:pPr>
            <a:r>
              <a:rPr lang="es-ES" sz="1600" b="0" i="0" dirty="0">
                <a:solidFill>
                  <a:schemeClr val="accent1">
                    <a:lumMod val="75000"/>
                  </a:schemeClr>
                </a:solidFill>
                <a:effectLst/>
                <a:latin typeface="Söhne"/>
              </a:rPr>
              <a:t>Propiedad</a:t>
            </a:r>
            <a:r>
              <a:rPr lang="es-ES" sz="1600" b="0" i="0" dirty="0">
                <a:solidFill>
                  <a:srgbClr val="374151"/>
                </a:solidFill>
                <a:effectLst/>
                <a:latin typeface="Söhne"/>
              </a:rPr>
              <a:t>: Se refiere a los derechos de propiedad intelectual, como los derechos de autor y las patentes. Las cuestiones éticas relacionadas con la propiedad en la era de la información incluyen la piratería, la violación de derechos de autor, la privacidad y la protección de datos.</a:t>
            </a:r>
          </a:p>
          <a:p>
            <a:pPr algn="l">
              <a:buFont typeface="+mj-lt"/>
              <a:buAutoNum type="arabicPeriod"/>
            </a:pPr>
            <a:r>
              <a:rPr lang="es-ES" sz="1600" b="0" i="0" dirty="0">
                <a:solidFill>
                  <a:schemeClr val="accent1">
                    <a:lumMod val="75000"/>
                  </a:schemeClr>
                </a:solidFill>
                <a:effectLst/>
                <a:latin typeface="Söhne"/>
              </a:rPr>
              <a:t>Acceso</a:t>
            </a:r>
            <a:r>
              <a:rPr lang="es-ES" sz="1600" b="0" i="0" dirty="0">
                <a:solidFill>
                  <a:srgbClr val="374151"/>
                </a:solidFill>
                <a:effectLst/>
                <a:latin typeface="Söhne"/>
              </a:rPr>
              <a:t>: Se refiere a la brecha digital y las inequidades en el acceso a la tecnología de la información. Esto implica la responsabilidad ética de garantizar que todas las personas tengan igualdad de oportunidades para acceder y utilizar la tecnología, evitando la exclusión digital.</a:t>
            </a:r>
          </a:p>
          <a:p>
            <a:pPr algn="l">
              <a:buFont typeface="+mj-lt"/>
              <a:buAutoNum type="arabicPeriod"/>
            </a:pPr>
            <a:r>
              <a:rPr lang="es-ES" sz="1600" b="0" i="0" dirty="0">
                <a:solidFill>
                  <a:schemeClr val="accent1">
                    <a:lumMod val="75000"/>
                  </a:schemeClr>
                </a:solidFill>
                <a:effectLst/>
                <a:latin typeface="Söhne"/>
              </a:rPr>
              <a:t>Control</a:t>
            </a:r>
            <a:r>
              <a:rPr lang="es-ES" sz="1600" b="0" i="0" dirty="0">
                <a:solidFill>
                  <a:srgbClr val="374151"/>
                </a:solidFill>
                <a:effectLst/>
                <a:latin typeface="Söhne"/>
              </a:rPr>
              <a:t>: Se refiere a quién tiene el control y la autoridad sobre la tecnología de la información. Las cuestiones éticas relacionadas con el control incluyen el uso indebido de información, el espionaje, la vigilancia masiva y el poder de las grandes empresas de tecnología.</a:t>
            </a:r>
          </a:p>
          <a:p>
            <a:pPr algn="l">
              <a:buFont typeface="+mj-lt"/>
              <a:buAutoNum type="arabicPeriod"/>
            </a:pPr>
            <a:r>
              <a:rPr lang="es-ES" sz="1600" b="0" i="0" dirty="0">
                <a:solidFill>
                  <a:schemeClr val="accent1">
                    <a:lumMod val="75000"/>
                  </a:schemeClr>
                </a:solidFill>
                <a:effectLst/>
                <a:latin typeface="Söhne"/>
              </a:rPr>
              <a:t>Calidad de vida</a:t>
            </a:r>
            <a:r>
              <a:rPr lang="es-ES" sz="1600" b="0" i="0" dirty="0">
                <a:solidFill>
                  <a:srgbClr val="374151"/>
                </a:solidFill>
                <a:effectLst/>
                <a:latin typeface="Söhne"/>
              </a:rPr>
              <a:t>: Se refiere al impacto de la tecnología de la información en la calidad de vida de las personas. Esto incluye aspectos como la salud, la seguridad, la privacidad, el bienestar emocional y la autonomía personal. Las cuestiones éticas en esta dimensión se centran en garantizar que la tecnología mejore la calidad de vida y no cause daño.</a:t>
            </a:r>
          </a:p>
          <a:p>
            <a:pPr algn="l">
              <a:buFont typeface="+mj-lt"/>
              <a:buAutoNum type="arabicPeriod"/>
            </a:pPr>
            <a:r>
              <a:rPr lang="es-ES" sz="1600" b="0" i="0" dirty="0">
                <a:solidFill>
                  <a:schemeClr val="accent1">
                    <a:lumMod val="75000"/>
                  </a:schemeClr>
                </a:solidFill>
                <a:effectLst/>
                <a:latin typeface="Söhne"/>
              </a:rPr>
              <a:t>Responsabilidad</a:t>
            </a:r>
            <a:r>
              <a:rPr lang="es-ES" sz="1600" b="0" i="0" dirty="0">
                <a:solidFill>
                  <a:srgbClr val="374151"/>
                </a:solidFill>
                <a:effectLst/>
                <a:latin typeface="Söhne"/>
              </a:rPr>
              <a:t>: Se refiere a la responsabilidad ética de los individuos y las organizaciones que desarrollan, utilizan y controlan la tecnología de la información. Esto implica ser consciente de las consecuencias de las acciones y decisiones en el ámbito de la tecnología y asumir la responsabilidad de mitigar los posibles impactos negativos.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g1dd4aa1bb27_1_132"/>
          <p:cNvSpPr txBox="1">
            <a:spLocks noGrp="1"/>
          </p:cNvSpPr>
          <p:nvPr>
            <p:ph type="title"/>
          </p:nvPr>
        </p:nvSpPr>
        <p:spPr>
          <a:xfrm>
            <a:off x="2161122" y="0"/>
            <a:ext cx="8946000" cy="982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s-AR" sz="3750" dirty="0"/>
              <a:t>Unidad 4: Modelo conceptual para las cuestiones éticas, sociales y políticas</a:t>
            </a:r>
            <a:endParaRPr sz="3750" dirty="0"/>
          </a:p>
        </p:txBody>
      </p:sp>
      <p:sp>
        <p:nvSpPr>
          <p:cNvPr id="912" name="Google Shape;912;g1dd4aa1bb27_1_132"/>
          <p:cNvSpPr txBox="1">
            <a:spLocks noGrp="1"/>
          </p:cNvSpPr>
          <p:nvPr>
            <p:ph type="body" idx="1"/>
          </p:nvPr>
        </p:nvSpPr>
        <p:spPr>
          <a:xfrm>
            <a:off x="1487446" y="982800"/>
            <a:ext cx="10293351" cy="5528077"/>
          </a:xfrm>
          <a:prstGeom prst="rect">
            <a:avLst/>
          </a:prstGeom>
        </p:spPr>
        <p:txBody>
          <a:bodyPr spcFirstLastPara="1" wrap="square" lIns="91425" tIns="45700" rIns="91425" bIns="45700" anchor="ctr" anchorCtr="0">
            <a:noAutofit/>
          </a:bodyPr>
          <a:lstStyle/>
          <a:p>
            <a:pPr marL="0" lvl="0" indent="0" algn="l" rtl="0">
              <a:spcBef>
                <a:spcPts val="360"/>
              </a:spcBef>
              <a:spcAft>
                <a:spcPts val="0"/>
              </a:spcAft>
              <a:buNone/>
            </a:pPr>
            <a:r>
              <a:rPr lang="es-AR" sz="2500" b="1" dirty="0">
                <a:solidFill>
                  <a:srgbClr val="374151"/>
                </a:solidFill>
              </a:rPr>
              <a:t>Tendencias tecnológicas claves que hacen surgir cuestiones de ética:</a:t>
            </a:r>
            <a:endParaRPr sz="2500" b="1" dirty="0">
              <a:solidFill>
                <a:srgbClr val="374151"/>
              </a:solidFill>
            </a:endParaRPr>
          </a:p>
          <a:p>
            <a:pPr marL="0" lvl="0" indent="0" algn="l" rtl="0">
              <a:spcBef>
                <a:spcPts val="600"/>
              </a:spcBef>
              <a:spcAft>
                <a:spcPts val="0"/>
              </a:spcAft>
              <a:buNone/>
            </a:pPr>
            <a:endParaRPr sz="1200" i="1" u="sng" dirty="0">
              <a:solidFill>
                <a:srgbClr val="374151"/>
              </a:solidFill>
            </a:endParaRPr>
          </a:p>
          <a:p>
            <a:pPr marL="400050" indent="-285750" algn="just">
              <a:spcBef>
                <a:spcPts val="600"/>
              </a:spcBef>
              <a:buClr>
                <a:srgbClr val="374151"/>
              </a:buClr>
              <a:buSzPts val="1800"/>
            </a:pPr>
            <a:r>
              <a:rPr lang="es-AR" sz="1800" b="1" dirty="0">
                <a:solidFill>
                  <a:schemeClr val="accent1">
                    <a:lumMod val="75000"/>
                  </a:schemeClr>
                </a:solidFill>
              </a:rPr>
              <a:t>La duplicación de capacidad de cómputo</a:t>
            </a:r>
            <a:r>
              <a:rPr lang="es-AR" sz="1800" dirty="0">
                <a:solidFill>
                  <a:srgbClr val="374151"/>
                </a:solidFill>
              </a:rPr>
              <a:t>, ha permitido a casi todas las organizaciones utilizar sistemas de información en sus procesos de producción centrales. Como resultado, han aumentado la dependencia de los sistemas y la vulnerabilidad ante los errores de los sistemas y los datos de mala calidad. Los estándares para garantizar la exactitud y confiabilidad de los sistemas de información no gozan de aceptación ni aplicación universal.</a:t>
            </a:r>
            <a:endParaRPr sz="1800" dirty="0">
              <a:solidFill>
                <a:srgbClr val="374151"/>
              </a:solidFill>
            </a:endParaRPr>
          </a:p>
          <a:p>
            <a:pPr marL="400050" indent="-285750" algn="just">
              <a:spcBef>
                <a:spcPts val="0"/>
              </a:spcBef>
              <a:buClr>
                <a:srgbClr val="374151"/>
              </a:buClr>
              <a:buSzPts val="1800"/>
            </a:pPr>
            <a:r>
              <a:rPr lang="es-AR" sz="1800" b="1" dirty="0">
                <a:solidFill>
                  <a:schemeClr val="accent1">
                    <a:lumMod val="75000"/>
                  </a:schemeClr>
                </a:solidFill>
              </a:rPr>
              <a:t>Los adelantos en las técnicas de almacenamiento de datos y la baja en los costos de almacenamiento</a:t>
            </a:r>
            <a:r>
              <a:rPr lang="es-AR" sz="1800" dirty="0">
                <a:solidFill>
                  <a:srgbClr val="374151"/>
                </a:solidFill>
              </a:rPr>
              <a:t> han hecho que proliferen las bases de datos con información acerca de personas, mantenidas por organizaciones privadas y públicas. Estos adelantos han reducido el costo y aumentado la eficacia de violación rutinaria de la privacidad individual.</a:t>
            </a:r>
            <a:endParaRPr sz="1800" dirty="0">
              <a:solidFill>
                <a:srgbClr val="374151"/>
              </a:solidFill>
            </a:endParaRPr>
          </a:p>
          <a:p>
            <a:pPr marL="400050" indent="-285750" algn="just">
              <a:spcBef>
                <a:spcPts val="0"/>
              </a:spcBef>
              <a:buClr>
                <a:srgbClr val="374151"/>
              </a:buClr>
              <a:buSzPts val="1800"/>
            </a:pPr>
            <a:r>
              <a:rPr lang="es-AR" sz="1800" b="1" dirty="0">
                <a:solidFill>
                  <a:schemeClr val="accent1">
                    <a:lumMod val="75000"/>
                  </a:schemeClr>
                </a:solidFill>
              </a:rPr>
              <a:t>Los adelantos en las técnicas de extracción de datos de bases de datos grandes</a:t>
            </a:r>
            <a:r>
              <a:rPr lang="es-AR" sz="1800" dirty="0">
                <a:solidFill>
                  <a:schemeClr val="accent1">
                    <a:lumMod val="75000"/>
                  </a:schemeClr>
                </a:solidFill>
              </a:rPr>
              <a:t>  </a:t>
            </a:r>
            <a:r>
              <a:rPr lang="es-AR" sz="1800" dirty="0">
                <a:solidFill>
                  <a:srgbClr val="374151"/>
                </a:solidFill>
              </a:rPr>
              <a:t>intensifican las preocupaciones éticas, porque permiten a las compañías encontrar gran cantidad de información personal detallada acerca de los individuos. </a:t>
            </a:r>
            <a:endParaRPr sz="1800" dirty="0">
              <a:solidFill>
                <a:srgbClr val="374151"/>
              </a:solidFill>
            </a:endParaRPr>
          </a:p>
          <a:p>
            <a:pPr marL="400050" indent="-285750" algn="just">
              <a:spcBef>
                <a:spcPts val="0"/>
              </a:spcBef>
              <a:buClr>
                <a:srgbClr val="374151"/>
              </a:buClr>
              <a:buSzPts val="1800"/>
            </a:pPr>
            <a:r>
              <a:rPr lang="es-AR" sz="1800" b="1" dirty="0">
                <a:solidFill>
                  <a:schemeClr val="accent1">
                    <a:lumMod val="75000"/>
                  </a:schemeClr>
                </a:solidFill>
              </a:rPr>
              <a:t>Los adelantos en el trabajo con redes</a:t>
            </a:r>
            <a:r>
              <a:rPr lang="es-AR" sz="1800" dirty="0">
                <a:solidFill>
                  <a:srgbClr val="374151"/>
                </a:solidFill>
              </a:rPr>
              <a:t>, reducen los costos de trasladar y acceder a grandes cantidades de datos, y abren la posibilidad de explotar depósitos de datos de forma remota, utilizando máquinas de escritorio invadiendo la privacidad en una escala y con precisión inimaginable. </a:t>
            </a:r>
            <a:endParaRPr sz="3200" u="sng" dirty="0">
              <a:solidFill>
                <a:srgbClr val="37415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g1dd4d619dad_0_0"/>
          <p:cNvSpPr txBox="1">
            <a:spLocks noGrp="1"/>
          </p:cNvSpPr>
          <p:nvPr>
            <p:ph type="title"/>
          </p:nvPr>
        </p:nvSpPr>
        <p:spPr>
          <a:xfrm>
            <a:off x="2152245" y="11491"/>
            <a:ext cx="8946000" cy="982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s-AR" sz="3750" dirty="0"/>
              <a:t>Unidad 4: Los dilemas éticos de la Tecnología de Información.</a:t>
            </a:r>
            <a:endParaRPr sz="3750" dirty="0"/>
          </a:p>
        </p:txBody>
      </p:sp>
      <p:sp>
        <p:nvSpPr>
          <p:cNvPr id="918" name="Google Shape;918;g1dd4d619dad_0_0"/>
          <p:cNvSpPr txBox="1">
            <a:spLocks noGrp="1"/>
          </p:cNvSpPr>
          <p:nvPr>
            <p:ph type="body" idx="1"/>
          </p:nvPr>
        </p:nvSpPr>
        <p:spPr>
          <a:xfrm>
            <a:off x="1427424" y="994291"/>
            <a:ext cx="10395642" cy="5510420"/>
          </a:xfrm>
          <a:prstGeom prst="rect">
            <a:avLst/>
          </a:prstGeom>
        </p:spPr>
        <p:txBody>
          <a:bodyPr spcFirstLastPara="1" wrap="square" lIns="91425" tIns="45700" rIns="91425" bIns="45700" anchor="ctr" anchorCtr="0">
            <a:noAutofit/>
          </a:bodyPr>
          <a:lstStyle/>
          <a:p>
            <a:pPr marL="0" lvl="0" indent="0" algn="just" rtl="0">
              <a:spcBef>
                <a:spcPts val="360"/>
              </a:spcBef>
              <a:spcAft>
                <a:spcPts val="0"/>
              </a:spcAft>
              <a:buNone/>
            </a:pPr>
            <a:r>
              <a:rPr lang="es-AR" sz="2000" dirty="0">
                <a:solidFill>
                  <a:srgbClr val="374151"/>
                </a:solidFill>
              </a:rPr>
              <a:t>Algunos de los problemas éticos son dilemas éticos obvios, en los que un conjunto de intereses se opone a otro. Otras representan algún tipo de violación de la ética.</a:t>
            </a:r>
          </a:p>
          <a:p>
            <a:pPr marL="901700" indent="-342900" algn="just">
              <a:spcBef>
                <a:spcPts val="600"/>
              </a:spcBef>
              <a:buClr>
                <a:srgbClr val="374151"/>
              </a:buClr>
              <a:buSzPts val="2000"/>
            </a:pPr>
            <a:r>
              <a:rPr lang="es-AR" sz="2000" dirty="0">
                <a:solidFill>
                  <a:schemeClr val="accent1">
                    <a:lumMod val="75000"/>
                  </a:schemeClr>
                </a:solidFill>
              </a:rPr>
              <a:t>Reducción de tamaño en la compañía, mediante tecnología</a:t>
            </a:r>
            <a:r>
              <a:rPr lang="es-AR" sz="2000" dirty="0">
                <a:solidFill>
                  <a:srgbClr val="374151"/>
                </a:solidFill>
              </a:rPr>
              <a:t>: muchas de las grandes compañías están usando tecnología de información para reducir el tamaño de su personal.</a:t>
            </a:r>
            <a:endParaRPr sz="2000" dirty="0">
              <a:solidFill>
                <a:srgbClr val="374151"/>
              </a:solidFill>
            </a:endParaRPr>
          </a:p>
          <a:p>
            <a:pPr marL="901700" indent="-342900" algn="just">
              <a:spcBef>
                <a:spcPts val="0"/>
              </a:spcBef>
              <a:buClr>
                <a:srgbClr val="374151"/>
              </a:buClr>
              <a:buSzPts val="2000"/>
            </a:pPr>
            <a:r>
              <a:rPr lang="es-AR" sz="2000" dirty="0">
                <a:solidFill>
                  <a:schemeClr val="accent1">
                    <a:lumMod val="75000"/>
                  </a:schemeClr>
                </a:solidFill>
              </a:rPr>
              <a:t>Privacidad del correo electrónico</a:t>
            </a:r>
            <a:r>
              <a:rPr lang="es-AR" sz="2000" dirty="0">
                <a:solidFill>
                  <a:srgbClr val="374151"/>
                </a:solidFill>
              </a:rPr>
              <a:t>: muchas compañías afirman que tienen derecho a monitorear el correo electrónico de sus empleados porque son dueñas de las instalaciones, las proporcionan exclusivamente para fines del negocio y las crearon para operar su negocio.</a:t>
            </a:r>
            <a:endParaRPr sz="2000" dirty="0">
              <a:solidFill>
                <a:srgbClr val="374151"/>
              </a:solidFill>
            </a:endParaRPr>
          </a:p>
          <a:p>
            <a:pPr marL="901700" indent="-342900" algn="just">
              <a:spcBef>
                <a:spcPts val="0"/>
              </a:spcBef>
              <a:buClr>
                <a:srgbClr val="374151"/>
              </a:buClr>
              <a:buSzPts val="2000"/>
            </a:pPr>
            <a:r>
              <a:rPr lang="es-AR" sz="2000" dirty="0">
                <a:solidFill>
                  <a:schemeClr val="accent1">
                    <a:lumMod val="75000"/>
                  </a:schemeClr>
                </a:solidFill>
              </a:rPr>
              <a:t>El uso de algoritmos </a:t>
            </a:r>
            <a:r>
              <a:rPr lang="es-AR" sz="2000" dirty="0">
                <a:solidFill>
                  <a:srgbClr val="374151"/>
                </a:solidFill>
              </a:rPr>
              <a:t>implica una revolución en los sistemas de seguridad y videovigilancia almacenando el reconocimiento y comportamiento de las personas</a:t>
            </a:r>
            <a:endParaRPr sz="2000" dirty="0">
              <a:solidFill>
                <a:srgbClr val="374151"/>
              </a:solidFill>
            </a:endParaRPr>
          </a:p>
          <a:p>
            <a:pPr marL="901700" indent="-342900" algn="just">
              <a:spcBef>
                <a:spcPts val="0"/>
              </a:spcBef>
              <a:buClr>
                <a:srgbClr val="374151"/>
              </a:buClr>
              <a:buSzPts val="2000"/>
            </a:pPr>
            <a:r>
              <a:rPr lang="es-AR" sz="2000" dirty="0">
                <a:solidFill>
                  <a:schemeClr val="accent1">
                    <a:lumMod val="75000"/>
                  </a:schemeClr>
                </a:solidFill>
              </a:rPr>
              <a:t>Los teléfonos celulares </a:t>
            </a:r>
            <a:r>
              <a:rPr lang="es-AR" sz="2000" dirty="0">
                <a:solidFill>
                  <a:srgbClr val="374151"/>
                </a:solidFill>
              </a:rPr>
              <a:t>individuales pueden rastrearse sin el consentimiento o conocimiento del usuario.</a:t>
            </a:r>
            <a:endParaRPr sz="2000" dirty="0">
              <a:solidFill>
                <a:srgbClr val="374151"/>
              </a:solidFill>
            </a:endParaRPr>
          </a:p>
          <a:p>
            <a:pPr marL="0" lvl="0" indent="0" algn="just" rtl="0">
              <a:spcBef>
                <a:spcPts val="600"/>
              </a:spcBef>
              <a:spcAft>
                <a:spcPts val="0"/>
              </a:spcAft>
              <a:buNone/>
            </a:pPr>
            <a:r>
              <a:rPr lang="es-AR" sz="2000" dirty="0">
                <a:solidFill>
                  <a:srgbClr val="374151"/>
                </a:solidFill>
              </a:rPr>
              <a:t>En cada uno de estos casos existen valores opuestos, con grupos que se adhieren a cada una de las partes del debate.</a:t>
            </a:r>
            <a:endParaRPr sz="2000" dirty="0">
              <a:solidFill>
                <a:srgbClr val="374151"/>
              </a:solidFill>
            </a:endParaRPr>
          </a:p>
          <a:p>
            <a:pPr marL="457200" lvl="0" indent="0" algn="l" rtl="0">
              <a:spcBef>
                <a:spcPts val="600"/>
              </a:spcBef>
              <a:spcAft>
                <a:spcPts val="600"/>
              </a:spcAft>
              <a:buNone/>
            </a:pPr>
            <a:endParaRPr sz="1500" b="1" i="1" dirty="0">
              <a:solidFill>
                <a:srgbClr val="374151"/>
              </a:solidFill>
              <a:highlight>
                <a:srgbClr val="F7F7F8"/>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5" name="Google Shape;925;g1dd4d619dad_0_10"/>
          <p:cNvSpPr txBox="1">
            <a:spLocks noGrp="1"/>
          </p:cNvSpPr>
          <p:nvPr>
            <p:ph type="title"/>
          </p:nvPr>
        </p:nvSpPr>
        <p:spPr>
          <a:xfrm>
            <a:off x="2133786" y="0"/>
            <a:ext cx="8946000" cy="706913"/>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s-AR" sz="3750" dirty="0"/>
              <a:t>Unidad 4: La responsabilidad ética</a:t>
            </a:r>
            <a:endParaRPr sz="3750" dirty="0"/>
          </a:p>
        </p:txBody>
      </p:sp>
      <p:sp>
        <p:nvSpPr>
          <p:cNvPr id="6" name="Rectangle 2">
            <a:extLst>
              <a:ext uri="{FF2B5EF4-FFF2-40B4-BE49-F238E27FC236}">
                <a16:creationId xmlns:a16="http://schemas.microsoft.com/office/drawing/2014/main" id="{93B71E56-EE29-C7EA-545B-529222A626BB}"/>
              </a:ext>
            </a:extLst>
          </p:cNvPr>
          <p:cNvSpPr>
            <a:spLocks noGrp="1" noChangeArrowheads="1"/>
          </p:cNvSpPr>
          <p:nvPr>
            <p:ph type="body" idx="1"/>
          </p:nvPr>
        </p:nvSpPr>
        <p:spPr bwMode="auto">
          <a:xfrm>
            <a:off x="1366871" y="563811"/>
            <a:ext cx="10479830" cy="60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ES" sz="1600" dirty="0">
                <a:solidFill>
                  <a:srgbClr val="374151"/>
                </a:solidFill>
                <a:latin typeface="Corbel"/>
              </a:rPr>
              <a:t>La responsabilidad ética en una organización de tecnología de la información (TI) implica reconocer y abordar los desafíos éticos específicos que surgen en este campo. Algunos aspectos clave de la responsabilidad ética en TI incluyen:</a:t>
            </a:r>
          </a:p>
          <a:p>
            <a:pPr marL="0" marR="0" lvl="0" indent="0" algn="just" defTabSz="914400" rtl="0" eaLnBrk="0" fontAlgn="base" latinLnBrk="0" hangingPunct="0">
              <a:lnSpc>
                <a:spcPct val="100000"/>
              </a:lnSpc>
              <a:spcBef>
                <a:spcPct val="0"/>
              </a:spcBef>
              <a:spcAft>
                <a:spcPct val="0"/>
              </a:spcAft>
              <a:buClrTx/>
              <a:buSzTx/>
              <a:buFontTx/>
              <a:buNone/>
              <a:tabLst/>
            </a:pPr>
            <a:endParaRPr lang="es-ES" altLang="es-ES" sz="1600" dirty="0">
              <a:solidFill>
                <a:srgbClr val="374151"/>
              </a:solidFill>
              <a:latin typeface="Corbel"/>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s-ES" altLang="es-ES" sz="1600" dirty="0">
                <a:solidFill>
                  <a:schemeClr val="accent1">
                    <a:lumMod val="75000"/>
                  </a:schemeClr>
                </a:solidFill>
                <a:latin typeface="Corbel"/>
              </a:rPr>
              <a:t>Privacidad y protección de datos</a:t>
            </a:r>
            <a:r>
              <a:rPr lang="es-ES" altLang="es-ES" sz="1600" dirty="0">
                <a:solidFill>
                  <a:srgbClr val="374151"/>
                </a:solidFill>
                <a:latin typeface="Corbel"/>
              </a:rPr>
              <a:t>: Las organizaciones de TI tienen la responsabilidad de proteger la privacidad y los datos de sus clientes y usuarios. Esto implica implementar medidas de seguridad adecuadas, obtener el consentimiento adecuado para recopilar y utilizar datos, y cumplir con las leyes y regulaciones de protección de datos.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lang="es-ES" altLang="es-ES" sz="1600" dirty="0">
              <a:solidFill>
                <a:srgbClr val="374151"/>
              </a:solidFill>
              <a:latin typeface="Corbel"/>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s-ES" altLang="es-ES" sz="1600" dirty="0">
                <a:solidFill>
                  <a:schemeClr val="accent1">
                    <a:lumMod val="75000"/>
                  </a:schemeClr>
                </a:solidFill>
                <a:latin typeface="Corbel"/>
              </a:rPr>
              <a:t>Seguridad de la información</a:t>
            </a:r>
            <a:r>
              <a:rPr lang="es-ES" altLang="es-ES" sz="1600" dirty="0">
                <a:solidFill>
                  <a:srgbClr val="374151"/>
                </a:solidFill>
                <a:latin typeface="Corbel"/>
              </a:rPr>
              <a:t>: Las organizaciones de TI deben tomar medidas para garantizar la seguridad de la información que manejan. Esto incluye protegerse contra amenazas de ciberseguridad, implementar controles de acceso adecuados, realizar auditorías de seguridad y promover una cultura de seguridad en toda la organización.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lang="es-ES" altLang="es-ES" sz="1600" dirty="0">
              <a:solidFill>
                <a:srgbClr val="374151"/>
              </a:solidFill>
              <a:latin typeface="Corbel"/>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s-ES" altLang="es-ES" sz="1600" dirty="0">
                <a:solidFill>
                  <a:schemeClr val="accent1">
                    <a:lumMod val="75000"/>
                  </a:schemeClr>
                </a:solidFill>
                <a:latin typeface="Corbel"/>
              </a:rPr>
              <a:t>Ética en el desarrollo de software y tecnología</a:t>
            </a:r>
            <a:r>
              <a:rPr lang="es-ES" altLang="es-ES" sz="1600" dirty="0">
                <a:solidFill>
                  <a:srgbClr val="374151"/>
                </a:solidFill>
                <a:latin typeface="Corbel"/>
              </a:rPr>
              <a:t>: Las organizaciones de TI tienen la responsabilidad de desarrollar y ofrecer tecnología ética. Esto implica considerar los posibles impactos sociales, económicos y ambientales de la tecnología, evitar la discriminación algorítmica, garantizar la transparencia y la equidad en los algoritmos utilizados, y fomentar la inclusión y la diversidad.</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lang="es-ES" altLang="es-ES" sz="1600" dirty="0">
              <a:solidFill>
                <a:srgbClr val="374151"/>
              </a:solidFill>
              <a:latin typeface="Corbel"/>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s-ES" altLang="es-ES" sz="1600" dirty="0">
                <a:solidFill>
                  <a:schemeClr val="accent1">
                    <a:lumMod val="75000"/>
                  </a:schemeClr>
                </a:solidFill>
                <a:latin typeface="Corbel"/>
              </a:rPr>
              <a:t>Responsabilidad social y sostenibilidad</a:t>
            </a:r>
            <a:r>
              <a:rPr lang="es-ES" altLang="es-ES" sz="1600" dirty="0">
                <a:solidFill>
                  <a:srgbClr val="374151"/>
                </a:solidFill>
                <a:latin typeface="Corbel"/>
              </a:rPr>
              <a:t>: Las organizaciones de TI deben asumir la responsabilidad de su impacto social y ambiental. Esto implica considerar el uso responsable de los recursos, minimizar la huella de carbono, adoptar prácticas de desarrollo sostenible y promover la igualdad de oportunidades en el campo de la tecnología.</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lang="es-ES" altLang="es-ES" sz="1600" dirty="0">
              <a:solidFill>
                <a:srgbClr val="374151"/>
              </a:solidFill>
              <a:latin typeface="Corbel"/>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s-ES" altLang="es-ES" sz="1600" dirty="0">
                <a:solidFill>
                  <a:schemeClr val="accent1">
                    <a:lumMod val="75000"/>
                  </a:schemeClr>
                </a:solidFill>
                <a:latin typeface="Corbel"/>
              </a:rPr>
              <a:t>Cumplimiento normativo</a:t>
            </a:r>
            <a:r>
              <a:rPr lang="es-ES" altLang="es-ES" sz="1600" dirty="0">
                <a:solidFill>
                  <a:srgbClr val="374151"/>
                </a:solidFill>
                <a:latin typeface="Corbel"/>
              </a:rPr>
              <a:t>: Las organizaciones de TI deben cumplir con las leyes y regulaciones aplicables, como las relacionadas con la protección de datos, la seguridad de la información, el comercio electrónico y la propiedad intelectual.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g1dd4aa1bb27_1_10"/>
          <p:cNvSpPr txBox="1">
            <a:spLocks noGrp="1"/>
          </p:cNvSpPr>
          <p:nvPr>
            <p:ph type="title"/>
          </p:nvPr>
        </p:nvSpPr>
        <p:spPr>
          <a:xfrm>
            <a:off x="3508200" y="0"/>
            <a:ext cx="5175600" cy="751438"/>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s-AR" sz="3750" dirty="0"/>
              <a:t>Unidad 4: Cumplimiento</a:t>
            </a:r>
            <a:endParaRPr dirty="0"/>
          </a:p>
        </p:txBody>
      </p:sp>
      <p:sp>
        <p:nvSpPr>
          <p:cNvPr id="931" name="Google Shape;931;g1dd4aa1bb27_1_10"/>
          <p:cNvSpPr txBox="1">
            <a:spLocks noGrp="1"/>
          </p:cNvSpPr>
          <p:nvPr>
            <p:ph type="body" idx="1"/>
          </p:nvPr>
        </p:nvSpPr>
        <p:spPr>
          <a:xfrm>
            <a:off x="856022" y="696631"/>
            <a:ext cx="11012486" cy="6020554"/>
          </a:xfrm>
          <a:prstGeom prst="rect">
            <a:avLst/>
          </a:prstGeom>
        </p:spPr>
        <p:txBody>
          <a:bodyPr spcFirstLastPara="1" wrap="square" lIns="91425" tIns="45700" rIns="91425" bIns="45700" anchor="ctr" anchorCtr="0">
            <a:normAutofit fontScale="92500" lnSpcReduction="10000"/>
          </a:bodyPr>
          <a:lstStyle/>
          <a:p>
            <a:pPr marL="457200" lvl="0" indent="0" algn="just">
              <a:spcBef>
                <a:spcPts val="0"/>
              </a:spcBef>
              <a:buNone/>
            </a:pPr>
            <a:r>
              <a:rPr lang="es-ES" sz="2200" dirty="0">
                <a:solidFill>
                  <a:srgbClr val="374151"/>
                </a:solidFill>
              </a:rPr>
              <a:t>El cumplimiento se refiere al </a:t>
            </a:r>
            <a:r>
              <a:rPr lang="es-ES" sz="2200" dirty="0">
                <a:solidFill>
                  <a:schemeClr val="accent1">
                    <a:lumMod val="75000"/>
                  </a:schemeClr>
                </a:solidFill>
              </a:rPr>
              <a:t>acto de cumplir con requisitos, normas, leyes, regulaciones u otros estándares establecidos</a:t>
            </a:r>
            <a:r>
              <a:rPr lang="es-ES" sz="2200" dirty="0">
                <a:solidFill>
                  <a:srgbClr val="374151"/>
                </a:solidFill>
              </a:rPr>
              <a:t>. Implica adherirse y satisfacer los criterios y condiciones establecidos por una autoridad reguladora, una organización o una legislación específica.</a:t>
            </a:r>
          </a:p>
          <a:p>
            <a:pPr marL="457200" lvl="0" indent="0" algn="just">
              <a:spcBef>
                <a:spcPts val="0"/>
              </a:spcBef>
              <a:buNone/>
            </a:pPr>
            <a:endParaRPr lang="es-ES" sz="2200" dirty="0">
              <a:solidFill>
                <a:srgbClr val="374151"/>
              </a:solidFill>
            </a:endParaRPr>
          </a:p>
          <a:p>
            <a:pPr marL="457200" lvl="0" indent="0" algn="just">
              <a:spcBef>
                <a:spcPts val="0"/>
              </a:spcBef>
              <a:buNone/>
            </a:pPr>
            <a:r>
              <a:rPr lang="es-ES" sz="2200" dirty="0">
                <a:solidFill>
                  <a:srgbClr val="374151"/>
                </a:solidFill>
              </a:rPr>
              <a:t>El </a:t>
            </a:r>
            <a:r>
              <a:rPr lang="es-ES" sz="2200" dirty="0">
                <a:solidFill>
                  <a:schemeClr val="accent1">
                    <a:lumMod val="75000"/>
                  </a:schemeClr>
                </a:solidFill>
              </a:rPr>
              <a:t>cumplimiento</a:t>
            </a:r>
            <a:r>
              <a:rPr lang="es-ES" sz="2200" dirty="0">
                <a:solidFill>
                  <a:srgbClr val="374151"/>
                </a:solidFill>
              </a:rPr>
              <a:t> es esencial en diversos ámbitos, como el cumplimiento </a:t>
            </a:r>
            <a:r>
              <a:rPr lang="es-ES" sz="2200" dirty="0">
                <a:solidFill>
                  <a:schemeClr val="accent1">
                    <a:lumMod val="75000"/>
                  </a:schemeClr>
                </a:solidFill>
              </a:rPr>
              <a:t>legal</a:t>
            </a:r>
            <a:r>
              <a:rPr lang="es-ES" sz="2200" dirty="0">
                <a:solidFill>
                  <a:srgbClr val="374151"/>
                </a:solidFill>
              </a:rPr>
              <a:t>, el cumplimiento </a:t>
            </a:r>
            <a:r>
              <a:rPr lang="es-ES" sz="2200" dirty="0">
                <a:solidFill>
                  <a:schemeClr val="accent1">
                    <a:lumMod val="75000"/>
                  </a:schemeClr>
                </a:solidFill>
              </a:rPr>
              <a:t>normativo</a:t>
            </a:r>
            <a:r>
              <a:rPr lang="es-ES" sz="2200" dirty="0">
                <a:solidFill>
                  <a:srgbClr val="374151"/>
                </a:solidFill>
              </a:rPr>
              <a:t>, el cumplimiento de </a:t>
            </a:r>
            <a:r>
              <a:rPr lang="es-ES" sz="2200" dirty="0">
                <a:solidFill>
                  <a:schemeClr val="accent1">
                    <a:lumMod val="75000"/>
                  </a:schemeClr>
                </a:solidFill>
              </a:rPr>
              <a:t>políticas internas </a:t>
            </a:r>
            <a:r>
              <a:rPr lang="es-ES" sz="2200" dirty="0">
                <a:solidFill>
                  <a:srgbClr val="374151"/>
                </a:solidFill>
              </a:rPr>
              <a:t>o el cumplimiento de </a:t>
            </a:r>
            <a:r>
              <a:rPr lang="es-ES" sz="2200" dirty="0">
                <a:solidFill>
                  <a:schemeClr val="accent1">
                    <a:lumMod val="75000"/>
                  </a:schemeClr>
                </a:solidFill>
              </a:rPr>
              <a:t>estándares de calidad</a:t>
            </a:r>
            <a:r>
              <a:rPr lang="es-ES" sz="2200" dirty="0">
                <a:solidFill>
                  <a:srgbClr val="374151"/>
                </a:solidFill>
              </a:rPr>
              <a:t>. Algunos ejemplos comunes de cumplimiento incluyen el cumplimiento de </a:t>
            </a:r>
            <a:r>
              <a:rPr lang="es-ES" sz="2200" dirty="0">
                <a:solidFill>
                  <a:schemeClr val="accent1">
                    <a:lumMod val="75000"/>
                  </a:schemeClr>
                </a:solidFill>
              </a:rPr>
              <a:t>normas de seguridad</a:t>
            </a:r>
            <a:r>
              <a:rPr lang="es-ES" sz="2200" dirty="0">
                <a:solidFill>
                  <a:srgbClr val="374151"/>
                </a:solidFill>
              </a:rPr>
              <a:t>, el cumplimiento de </a:t>
            </a:r>
            <a:r>
              <a:rPr lang="es-ES" sz="2200" dirty="0">
                <a:solidFill>
                  <a:schemeClr val="accent1">
                    <a:lumMod val="75000"/>
                  </a:schemeClr>
                </a:solidFill>
              </a:rPr>
              <a:t>leyes laborales</a:t>
            </a:r>
            <a:r>
              <a:rPr lang="es-ES" sz="2200" dirty="0">
                <a:solidFill>
                  <a:srgbClr val="374151"/>
                </a:solidFill>
              </a:rPr>
              <a:t>, el cumplimiento de </a:t>
            </a:r>
            <a:r>
              <a:rPr lang="es-ES" sz="2200" dirty="0">
                <a:solidFill>
                  <a:schemeClr val="accent1">
                    <a:lumMod val="75000"/>
                  </a:schemeClr>
                </a:solidFill>
              </a:rPr>
              <a:t>regulaciones ambientales</a:t>
            </a:r>
            <a:r>
              <a:rPr lang="es-ES" sz="2200" dirty="0">
                <a:solidFill>
                  <a:srgbClr val="374151"/>
                </a:solidFill>
              </a:rPr>
              <a:t>, el cumplimiento de </a:t>
            </a:r>
            <a:r>
              <a:rPr lang="es-ES" sz="2200" dirty="0">
                <a:solidFill>
                  <a:schemeClr val="accent1">
                    <a:lumMod val="75000"/>
                  </a:schemeClr>
                </a:solidFill>
              </a:rPr>
              <a:t>estándares de calidad ISO</a:t>
            </a:r>
            <a:r>
              <a:rPr lang="es-ES" sz="2200" dirty="0">
                <a:solidFill>
                  <a:srgbClr val="374151"/>
                </a:solidFill>
              </a:rPr>
              <a:t>, el cumplimiento de </a:t>
            </a:r>
            <a:r>
              <a:rPr lang="es-ES" sz="2200" dirty="0">
                <a:solidFill>
                  <a:schemeClr val="accent1">
                    <a:lumMod val="75000"/>
                  </a:schemeClr>
                </a:solidFill>
              </a:rPr>
              <a:t>políticas de privacidad </a:t>
            </a:r>
            <a:r>
              <a:rPr lang="es-ES" sz="2200" dirty="0">
                <a:solidFill>
                  <a:srgbClr val="374151"/>
                </a:solidFill>
              </a:rPr>
              <a:t>y el cumplimiento de </a:t>
            </a:r>
            <a:r>
              <a:rPr lang="es-ES" sz="2200" dirty="0">
                <a:solidFill>
                  <a:schemeClr val="accent1">
                    <a:lumMod val="75000"/>
                  </a:schemeClr>
                </a:solidFill>
              </a:rPr>
              <a:t>requisitos financieros</a:t>
            </a:r>
            <a:r>
              <a:rPr lang="es-ES" sz="2200" dirty="0">
                <a:solidFill>
                  <a:srgbClr val="374151"/>
                </a:solidFill>
              </a:rPr>
              <a:t>.</a:t>
            </a:r>
          </a:p>
          <a:p>
            <a:pPr marL="457200" lvl="0" indent="0" algn="just">
              <a:spcBef>
                <a:spcPts val="0"/>
              </a:spcBef>
              <a:buNone/>
            </a:pPr>
            <a:endParaRPr lang="es-ES" sz="2200" dirty="0">
              <a:solidFill>
                <a:srgbClr val="374151"/>
              </a:solidFill>
            </a:endParaRPr>
          </a:p>
          <a:p>
            <a:pPr marL="457200" lvl="0" indent="0" algn="just">
              <a:spcBef>
                <a:spcPts val="0"/>
              </a:spcBef>
              <a:buNone/>
            </a:pPr>
            <a:r>
              <a:rPr lang="es-ES" sz="2200" dirty="0">
                <a:solidFill>
                  <a:srgbClr val="374151"/>
                </a:solidFill>
              </a:rPr>
              <a:t>El cumplimiento implica llevar a cabo </a:t>
            </a:r>
            <a:r>
              <a:rPr lang="es-ES" sz="2200" dirty="0">
                <a:solidFill>
                  <a:schemeClr val="accent1">
                    <a:lumMod val="75000"/>
                  </a:schemeClr>
                </a:solidFill>
              </a:rPr>
              <a:t>actividades y medidas para garantizar que una organización cumpla con las obligaciones y requisitos establecidos</a:t>
            </a:r>
            <a:r>
              <a:rPr lang="es-ES" sz="2200" dirty="0">
                <a:solidFill>
                  <a:srgbClr val="374151"/>
                </a:solidFill>
              </a:rPr>
              <a:t>. Esto puede incluir la implementación de políticas y procedimientos, la realización de auditorías y controles internos, el seguimiento de las actividades y el mantenimiento de registros adecuados.</a:t>
            </a:r>
          </a:p>
          <a:p>
            <a:pPr marL="457200" lvl="0" indent="0" algn="just">
              <a:spcBef>
                <a:spcPts val="0"/>
              </a:spcBef>
              <a:buNone/>
            </a:pPr>
            <a:endParaRPr lang="es-ES" sz="2200" dirty="0">
              <a:solidFill>
                <a:srgbClr val="374151"/>
              </a:solidFill>
            </a:endParaRPr>
          </a:p>
          <a:p>
            <a:pPr marL="457200" lvl="0" indent="0" algn="just">
              <a:spcBef>
                <a:spcPts val="0"/>
              </a:spcBef>
              <a:buNone/>
            </a:pPr>
            <a:r>
              <a:rPr lang="es-ES" sz="2200" dirty="0">
                <a:solidFill>
                  <a:srgbClr val="374151"/>
                </a:solidFill>
              </a:rPr>
              <a:t>El incumplimiento </a:t>
            </a:r>
            <a:r>
              <a:rPr lang="es-ES" sz="2200" dirty="0">
                <a:solidFill>
                  <a:schemeClr val="accent1">
                    <a:lumMod val="75000"/>
                  </a:schemeClr>
                </a:solidFill>
              </a:rPr>
              <a:t>puede tener consecuencias negativas</a:t>
            </a:r>
            <a:r>
              <a:rPr lang="es-ES" sz="2200" dirty="0">
                <a:solidFill>
                  <a:srgbClr val="374151"/>
                </a:solidFill>
              </a:rPr>
              <a:t>, como sanciones legales, multas, pérdida de reputación, pérdida de oportunidades comerciales y daño a las relaciones con los clientes y otras partes interesadas. Por lo tanto, es importante que las organizaciones dediquen recursos y esfuerzos para garantizar el cumplimiento de los requisitos aplicables a su ámbito de actuación.</a:t>
            </a:r>
          </a:p>
          <a:p>
            <a:pPr marL="457200" marR="0" lvl="0" indent="0" algn="l" rtl="0">
              <a:lnSpc>
                <a:spcPct val="100000"/>
              </a:lnSpc>
              <a:spcBef>
                <a:spcPts val="0"/>
              </a:spcBef>
              <a:spcAft>
                <a:spcPts val="0"/>
              </a:spcAft>
              <a:buNone/>
            </a:pPr>
            <a:r>
              <a:rPr lang="es-AR" sz="2300" dirty="0">
                <a:solidFill>
                  <a:srgbClr val="374151"/>
                </a:solidFill>
                <a:highlight>
                  <a:srgbClr val="F7F7F8"/>
                </a:highlight>
              </a:rPr>
              <a:t> </a:t>
            </a:r>
            <a:endParaRPr sz="2300" dirty="0">
              <a:solidFill>
                <a:srgbClr val="374151"/>
              </a:solidFill>
              <a:highlight>
                <a:srgbClr val="F7F7F8"/>
              </a:highlight>
            </a:endParaRPr>
          </a:p>
          <a:p>
            <a:pPr marL="0" marR="0" lvl="0" indent="0" algn="l" rtl="0">
              <a:lnSpc>
                <a:spcPct val="100000"/>
              </a:lnSpc>
              <a:spcBef>
                <a:spcPts val="0"/>
              </a:spcBef>
              <a:spcAft>
                <a:spcPts val="0"/>
              </a:spcAft>
              <a:buNone/>
            </a:pPr>
            <a:endParaRPr sz="2300" dirty="0">
              <a:solidFill>
                <a:srgbClr val="374151"/>
              </a:solidFill>
              <a:highlight>
                <a:srgbClr val="F7F7F8"/>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g1dd4d619dad_1_5"/>
          <p:cNvSpPr txBox="1">
            <a:spLocks noGrp="1"/>
          </p:cNvSpPr>
          <p:nvPr>
            <p:ph type="body" idx="1"/>
          </p:nvPr>
        </p:nvSpPr>
        <p:spPr>
          <a:xfrm>
            <a:off x="1120517" y="430302"/>
            <a:ext cx="10491668" cy="5997395"/>
          </a:xfrm>
          <a:prstGeom prst="rect">
            <a:avLst/>
          </a:prstGeom>
        </p:spPr>
        <p:txBody>
          <a:bodyPr spcFirstLastPara="1" wrap="square" lIns="91425" tIns="45700" rIns="91425" bIns="45700" anchor="ctr" anchorCtr="0">
            <a:normAutofit fontScale="85000" lnSpcReduction="20000"/>
          </a:bodyPr>
          <a:lstStyle/>
          <a:p>
            <a:pPr marL="82550" marR="0" lvl="0" indent="0" algn="l" rtl="0">
              <a:lnSpc>
                <a:spcPct val="100000"/>
              </a:lnSpc>
              <a:spcBef>
                <a:spcPts val="0"/>
              </a:spcBef>
              <a:spcAft>
                <a:spcPts val="0"/>
              </a:spcAft>
              <a:buClr>
                <a:srgbClr val="374151"/>
              </a:buClr>
              <a:buSzPts val="2300"/>
              <a:buNone/>
            </a:pPr>
            <a:r>
              <a:rPr lang="es-AR" sz="2800" b="1" i="1" dirty="0">
                <a:solidFill>
                  <a:srgbClr val="374151"/>
                </a:solidFill>
              </a:rPr>
              <a:t>ISO 9001: </a:t>
            </a:r>
          </a:p>
          <a:p>
            <a:pPr marL="82550" marR="0" lvl="0" indent="0" algn="l" rtl="0">
              <a:lnSpc>
                <a:spcPct val="100000"/>
              </a:lnSpc>
              <a:spcBef>
                <a:spcPts val="0"/>
              </a:spcBef>
              <a:spcAft>
                <a:spcPts val="0"/>
              </a:spcAft>
              <a:buClr>
                <a:srgbClr val="374151"/>
              </a:buClr>
              <a:buSzPts val="2300"/>
              <a:buNone/>
            </a:pPr>
            <a:endParaRPr lang="es-AR" b="1" dirty="0">
              <a:solidFill>
                <a:srgbClr val="374151"/>
              </a:solidFill>
            </a:endParaRPr>
          </a:p>
          <a:p>
            <a:pPr marL="62865" lvl="0" indent="0" fontAlgn="base">
              <a:buNone/>
            </a:pPr>
            <a:r>
              <a:rPr lang="es-ES" sz="2000" dirty="0">
                <a:solidFill>
                  <a:srgbClr val="374151"/>
                </a:solidFill>
              </a:rPr>
              <a:t>Las normas ISO son un conjunto de </a:t>
            </a:r>
            <a:r>
              <a:rPr lang="es-ES" sz="2000" dirty="0">
                <a:solidFill>
                  <a:schemeClr val="accent1">
                    <a:lumMod val="75000"/>
                  </a:schemeClr>
                </a:solidFill>
              </a:rPr>
              <a:t>normas orientadas a ordenar la gestión de una empresa </a:t>
            </a:r>
            <a:r>
              <a:rPr lang="es-ES" sz="2000" dirty="0">
                <a:solidFill>
                  <a:srgbClr val="374151"/>
                </a:solidFill>
              </a:rPr>
              <a:t>en sus distintos ámbitos. </a:t>
            </a:r>
          </a:p>
          <a:p>
            <a:pPr marL="82550" marR="0" lvl="0" indent="0" algn="l" rtl="0">
              <a:lnSpc>
                <a:spcPct val="100000"/>
              </a:lnSpc>
              <a:spcBef>
                <a:spcPts val="0"/>
              </a:spcBef>
              <a:spcAft>
                <a:spcPts val="0"/>
              </a:spcAft>
              <a:buClr>
                <a:srgbClr val="374151"/>
              </a:buClr>
              <a:buSzPts val="2300"/>
              <a:buNone/>
            </a:pPr>
            <a:endParaRPr lang="es-AR" b="1" dirty="0">
              <a:solidFill>
                <a:srgbClr val="374151"/>
              </a:solidFill>
            </a:endParaRPr>
          </a:p>
          <a:p>
            <a:pPr marL="62865" indent="0" algn="l" fontAlgn="base">
              <a:buNone/>
            </a:pPr>
            <a:r>
              <a:rPr lang="es-ES" sz="2000" dirty="0">
                <a:solidFill>
                  <a:srgbClr val="374151"/>
                </a:solidFill>
              </a:rPr>
              <a:t>La ISO 9001 es el estándar internacional publicado por ISO (International </a:t>
            </a:r>
            <a:r>
              <a:rPr lang="es-ES" sz="2000" dirty="0" err="1">
                <a:solidFill>
                  <a:srgbClr val="374151"/>
                </a:solidFill>
              </a:rPr>
              <a:t>Organization</a:t>
            </a:r>
            <a:r>
              <a:rPr lang="es-ES" sz="2000" dirty="0">
                <a:solidFill>
                  <a:srgbClr val="374151"/>
                </a:solidFill>
              </a:rPr>
              <a:t> </a:t>
            </a:r>
            <a:r>
              <a:rPr lang="es-ES" sz="2000" dirty="0" err="1">
                <a:solidFill>
                  <a:srgbClr val="374151"/>
                </a:solidFill>
              </a:rPr>
              <a:t>for</a:t>
            </a:r>
            <a:r>
              <a:rPr lang="es-ES" sz="2000" dirty="0">
                <a:solidFill>
                  <a:srgbClr val="374151"/>
                </a:solidFill>
              </a:rPr>
              <a:t> </a:t>
            </a:r>
            <a:r>
              <a:rPr lang="es-ES" sz="2000" dirty="0" err="1">
                <a:solidFill>
                  <a:srgbClr val="374151"/>
                </a:solidFill>
              </a:rPr>
              <a:t>Standardization</a:t>
            </a:r>
            <a:r>
              <a:rPr lang="es-ES" sz="2000" dirty="0">
                <a:solidFill>
                  <a:srgbClr val="374151"/>
                </a:solidFill>
              </a:rPr>
              <a:t>) para establecer de manera efectiva un </a:t>
            </a:r>
            <a:r>
              <a:rPr lang="es-ES" sz="2000" dirty="0">
                <a:solidFill>
                  <a:schemeClr val="accent1">
                    <a:lumMod val="75000"/>
                  </a:schemeClr>
                </a:solidFill>
              </a:rPr>
              <a:t>Sistema de Gestión de la Calidad</a:t>
            </a:r>
            <a:r>
              <a:rPr lang="es-ES" sz="2000" dirty="0">
                <a:solidFill>
                  <a:srgbClr val="374151"/>
                </a:solidFill>
              </a:rPr>
              <a:t>.</a:t>
            </a:r>
          </a:p>
          <a:p>
            <a:pPr marL="62865" indent="0" algn="l" fontAlgn="base">
              <a:buNone/>
            </a:pPr>
            <a:endParaRPr lang="es-ES" sz="2000" dirty="0">
              <a:solidFill>
                <a:srgbClr val="374151"/>
              </a:solidFill>
            </a:endParaRPr>
          </a:p>
          <a:p>
            <a:pPr marL="62865" indent="0" algn="l" fontAlgn="base">
              <a:buNone/>
            </a:pPr>
            <a:r>
              <a:rPr lang="es-ES" sz="2000" dirty="0">
                <a:solidFill>
                  <a:srgbClr val="374151"/>
                </a:solidFill>
              </a:rPr>
              <a:t>Se trata de una norma de gestión de la calidad que especifica unos requisitos generales para que pueda ser </a:t>
            </a:r>
            <a:r>
              <a:rPr lang="es-ES" sz="2000" dirty="0">
                <a:solidFill>
                  <a:schemeClr val="accent1">
                    <a:lumMod val="75000"/>
                  </a:schemeClr>
                </a:solidFill>
              </a:rPr>
              <a:t>aplicada en cualquier tipo de organización</a:t>
            </a:r>
            <a:r>
              <a:rPr lang="es-ES" sz="2000" dirty="0">
                <a:solidFill>
                  <a:srgbClr val="374151"/>
                </a:solidFill>
              </a:rPr>
              <a:t>, sin importar el sector, tamaño o tipo. Por ello, este estándar de calidad puede ser aplicado tanto por un trabajador autónomo, una empresa o una institución sin ánimo de lucro.</a:t>
            </a:r>
          </a:p>
          <a:p>
            <a:pPr marL="62865" indent="0" algn="l" fontAlgn="base">
              <a:buNone/>
            </a:pPr>
            <a:endParaRPr lang="es-ES" sz="2000" dirty="0">
              <a:solidFill>
                <a:srgbClr val="374151"/>
              </a:solidFill>
            </a:endParaRPr>
          </a:p>
          <a:p>
            <a:pPr marL="62865" indent="0" algn="l" fontAlgn="base">
              <a:buNone/>
            </a:pPr>
            <a:r>
              <a:rPr lang="es-ES" sz="2000" dirty="0">
                <a:solidFill>
                  <a:srgbClr val="374151"/>
                </a:solidFill>
              </a:rPr>
              <a:t>Un sistema de gestión de calidad ISO 9001, abreviado con las siglas SGC, está formado por un </a:t>
            </a:r>
            <a:r>
              <a:rPr lang="es-ES" sz="2000" dirty="0">
                <a:solidFill>
                  <a:schemeClr val="accent1">
                    <a:lumMod val="75000"/>
                  </a:schemeClr>
                </a:solidFill>
              </a:rPr>
              <a:t>conjunto de políticas, procesos y procedimientos documentados</a:t>
            </a:r>
            <a:r>
              <a:rPr lang="es-ES" sz="2000" dirty="0">
                <a:solidFill>
                  <a:srgbClr val="374151"/>
                </a:solidFill>
              </a:rPr>
              <a:t>. </a:t>
            </a:r>
          </a:p>
          <a:p>
            <a:pPr marL="62865" indent="0" algn="l" fontAlgn="base">
              <a:buNone/>
            </a:pPr>
            <a:endParaRPr lang="es-ES" sz="2000" dirty="0">
              <a:solidFill>
                <a:srgbClr val="374151"/>
              </a:solidFill>
            </a:endParaRPr>
          </a:p>
          <a:p>
            <a:pPr marL="62865" indent="0" algn="l" fontAlgn="base">
              <a:buNone/>
            </a:pPr>
            <a:r>
              <a:rPr lang="es-ES" sz="2000" dirty="0">
                <a:solidFill>
                  <a:srgbClr val="374151"/>
                </a:solidFill>
              </a:rPr>
              <a:t>Por lo general, el estándar se implanta cuando una organización necesita:</a:t>
            </a:r>
          </a:p>
          <a:p>
            <a:pPr fontAlgn="base"/>
            <a:endParaRPr lang="es-ES" sz="2000" dirty="0">
              <a:solidFill>
                <a:srgbClr val="374151"/>
              </a:solidFill>
            </a:endParaRPr>
          </a:p>
          <a:p>
            <a:pPr fontAlgn="base"/>
            <a:r>
              <a:rPr lang="es-ES" sz="2000" dirty="0">
                <a:solidFill>
                  <a:srgbClr val="374151"/>
                </a:solidFill>
              </a:rPr>
              <a:t>Demostrar su capacidad de ofrecer </a:t>
            </a:r>
            <a:r>
              <a:rPr lang="es-ES" sz="2000" dirty="0">
                <a:solidFill>
                  <a:schemeClr val="accent1">
                    <a:lumMod val="75000"/>
                  </a:schemeClr>
                </a:solidFill>
              </a:rPr>
              <a:t>productos y servicios que satisfagan los requisitos de los clientes </a:t>
            </a:r>
            <a:r>
              <a:rPr lang="es-ES" sz="2000" dirty="0">
                <a:solidFill>
                  <a:srgbClr val="374151"/>
                </a:solidFill>
              </a:rPr>
              <a:t>y cumplir con la legalidad vigente de su entorno.</a:t>
            </a:r>
          </a:p>
          <a:p>
            <a:pPr fontAlgn="base"/>
            <a:endParaRPr lang="es-ES" sz="2000" dirty="0">
              <a:solidFill>
                <a:srgbClr val="374151"/>
              </a:solidFill>
            </a:endParaRPr>
          </a:p>
          <a:p>
            <a:pPr fontAlgn="base"/>
            <a:r>
              <a:rPr lang="es-ES" sz="2000" dirty="0">
                <a:solidFill>
                  <a:srgbClr val="374151"/>
                </a:solidFill>
              </a:rPr>
              <a:t>Aumentar la satisfacción del cliente a través de una serie de procesos para mejorar su funcionamiento y asegurarse de esta forma la </a:t>
            </a:r>
            <a:r>
              <a:rPr lang="es-ES" sz="2000" dirty="0">
                <a:solidFill>
                  <a:schemeClr val="accent1">
                    <a:lumMod val="75000"/>
                  </a:schemeClr>
                </a:solidFill>
              </a:rPr>
              <a:t>conformidad de todos los requisitos</a:t>
            </a:r>
            <a:r>
              <a:rPr lang="es-ES" sz="2000" dirty="0">
                <a:solidFill>
                  <a:srgbClr val="374151"/>
                </a:solidFill>
              </a:rPr>
              <a:t>, tanto los exigidos </a:t>
            </a:r>
            <a:r>
              <a:rPr lang="es-ES" sz="2000" dirty="0">
                <a:solidFill>
                  <a:schemeClr val="accent1">
                    <a:lumMod val="75000"/>
                  </a:schemeClr>
                </a:solidFill>
              </a:rPr>
              <a:t>por</a:t>
            </a:r>
            <a:r>
              <a:rPr lang="es-ES" sz="2000" dirty="0">
                <a:solidFill>
                  <a:srgbClr val="374151"/>
                </a:solidFill>
              </a:rPr>
              <a:t> los </a:t>
            </a:r>
            <a:r>
              <a:rPr lang="es-ES" sz="2000" dirty="0">
                <a:solidFill>
                  <a:schemeClr val="accent1">
                    <a:lumMod val="75000"/>
                  </a:schemeClr>
                </a:solidFill>
              </a:rPr>
              <a:t>consumidores</a:t>
            </a:r>
            <a:r>
              <a:rPr lang="es-ES" sz="2000" dirty="0">
                <a:solidFill>
                  <a:srgbClr val="374151"/>
                </a:solidFill>
              </a:rPr>
              <a:t> como </a:t>
            </a:r>
            <a:r>
              <a:rPr lang="es-ES" sz="2000" dirty="0">
                <a:solidFill>
                  <a:schemeClr val="accent1">
                    <a:lumMod val="75000"/>
                  </a:schemeClr>
                </a:solidFill>
              </a:rPr>
              <a:t>los reglamentarios</a:t>
            </a:r>
            <a:r>
              <a:rPr lang="es-ES" sz="2000" dirty="0">
                <a:solidFill>
                  <a:srgbClr val="374151"/>
                </a:solidFill>
              </a:rPr>
              <a:t>.</a:t>
            </a:r>
          </a:p>
        </p:txBody>
      </p:sp>
      <p:sp>
        <p:nvSpPr>
          <p:cNvPr id="937" name="Google Shape;937;g1dd4d619dad_1_5"/>
          <p:cNvSpPr txBox="1">
            <a:spLocks noGrp="1"/>
          </p:cNvSpPr>
          <p:nvPr>
            <p:ph type="title"/>
          </p:nvPr>
        </p:nvSpPr>
        <p:spPr>
          <a:xfrm>
            <a:off x="3231750" y="0"/>
            <a:ext cx="5728500" cy="678613"/>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29333"/>
              <a:buFont typeface="Arial"/>
              <a:buNone/>
            </a:pPr>
            <a:r>
              <a:rPr lang="es-AR" sz="3750" dirty="0"/>
              <a:t>Unidad 4: Certificaciones ISO</a:t>
            </a:r>
            <a:endParaRPr dirty="0"/>
          </a:p>
        </p:txBody>
      </p:sp>
    </p:spTree>
    <p:extLst>
      <p:ext uri="{BB962C8B-B14F-4D97-AF65-F5344CB8AC3E}">
        <p14:creationId xmlns:p14="http://schemas.microsoft.com/office/powerpoint/2010/main" val="1682055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g1dd4d619dad_1_5"/>
          <p:cNvSpPr txBox="1">
            <a:spLocks noGrp="1"/>
          </p:cNvSpPr>
          <p:nvPr>
            <p:ph type="body" idx="1"/>
          </p:nvPr>
        </p:nvSpPr>
        <p:spPr>
          <a:xfrm>
            <a:off x="1090235" y="470516"/>
            <a:ext cx="10608816" cy="5916967"/>
          </a:xfrm>
          <a:prstGeom prst="rect">
            <a:avLst/>
          </a:prstGeom>
        </p:spPr>
        <p:txBody>
          <a:bodyPr spcFirstLastPara="1" wrap="square" lIns="91425" tIns="45700" rIns="91425" bIns="45700" anchor="ctr" anchorCtr="0">
            <a:normAutofit fontScale="92500" lnSpcReduction="10000"/>
          </a:bodyPr>
          <a:lstStyle/>
          <a:p>
            <a:pPr marL="0" marR="0" lvl="0" indent="0" algn="just" rtl="0">
              <a:lnSpc>
                <a:spcPct val="100000"/>
              </a:lnSpc>
              <a:spcBef>
                <a:spcPts val="0"/>
              </a:spcBef>
              <a:spcAft>
                <a:spcPts val="0"/>
              </a:spcAft>
              <a:buNone/>
            </a:pPr>
            <a:r>
              <a:rPr lang="es-AR" sz="2300" b="1" i="1" dirty="0">
                <a:solidFill>
                  <a:srgbClr val="374151"/>
                </a:solidFill>
              </a:rPr>
              <a:t>Certificaciones ISO </a:t>
            </a:r>
            <a:r>
              <a:rPr lang="es-ES" b="1" i="1" dirty="0">
                <a:solidFill>
                  <a:srgbClr val="374151"/>
                </a:solidFill>
              </a:rPr>
              <a:t>mas comunes relacionadas con la tecnología de la información: </a:t>
            </a:r>
            <a:endParaRPr lang="es-AR" b="1" i="1" dirty="0">
              <a:solidFill>
                <a:srgbClr val="374151"/>
              </a:solidFill>
            </a:endParaRPr>
          </a:p>
          <a:p>
            <a:pPr marL="0" indent="0" algn="just">
              <a:spcBef>
                <a:spcPts val="0"/>
              </a:spcBef>
              <a:buFont typeface="Arial"/>
              <a:buNone/>
            </a:pPr>
            <a:endParaRPr lang="es-ES" sz="2300" dirty="0">
              <a:solidFill>
                <a:srgbClr val="374151"/>
              </a:solidFill>
            </a:endParaRPr>
          </a:p>
          <a:p>
            <a:pPr algn="just">
              <a:spcBef>
                <a:spcPts val="0"/>
              </a:spcBef>
            </a:pPr>
            <a:r>
              <a:rPr lang="es-ES" sz="2300" dirty="0">
                <a:solidFill>
                  <a:schemeClr val="accent1">
                    <a:lumMod val="75000"/>
                  </a:schemeClr>
                </a:solidFill>
              </a:rPr>
              <a:t>ISO/IEC 12207</a:t>
            </a:r>
            <a:r>
              <a:rPr lang="es-ES" sz="2300" dirty="0">
                <a:solidFill>
                  <a:srgbClr val="374151"/>
                </a:solidFill>
              </a:rPr>
              <a:t>: Esta norma establece el estándar para el ciclo de vida del software, definiendo los procesos y actividades necesarios para desarrollar, operar y mantener sistemas de software.</a:t>
            </a:r>
          </a:p>
          <a:p>
            <a:pPr algn="just">
              <a:spcBef>
                <a:spcPts val="0"/>
              </a:spcBef>
            </a:pPr>
            <a:endParaRPr lang="es-ES" sz="2300" dirty="0">
              <a:solidFill>
                <a:srgbClr val="374151"/>
              </a:solidFill>
            </a:endParaRPr>
          </a:p>
          <a:p>
            <a:pPr algn="just">
              <a:spcBef>
                <a:spcPts val="0"/>
              </a:spcBef>
            </a:pPr>
            <a:r>
              <a:rPr lang="es-ES" sz="2300" dirty="0">
                <a:solidFill>
                  <a:schemeClr val="accent1">
                    <a:lumMod val="75000"/>
                  </a:schemeClr>
                </a:solidFill>
              </a:rPr>
              <a:t>ISO/IEC 20000</a:t>
            </a:r>
            <a:r>
              <a:rPr lang="es-ES" sz="2300" dirty="0">
                <a:solidFill>
                  <a:srgbClr val="374151"/>
                </a:solidFill>
              </a:rPr>
              <a:t>: Esta norma establece los requisitos para la gestión de servicios de tecnología de la información (TI). Proporciona directrices para planificar, establecer, implementar, operar, monitorear, revisar, mantener y mejorar los servicios de TI, con el objetivo de ofrecer un alto nivel de calidad y cumplir con los requisitos del cliente.</a:t>
            </a:r>
          </a:p>
          <a:p>
            <a:pPr algn="just">
              <a:spcBef>
                <a:spcPts val="0"/>
              </a:spcBef>
            </a:pPr>
            <a:endParaRPr lang="es-ES" sz="2300" dirty="0">
              <a:solidFill>
                <a:srgbClr val="374151"/>
              </a:solidFill>
            </a:endParaRPr>
          </a:p>
          <a:p>
            <a:pPr algn="just">
              <a:spcBef>
                <a:spcPts val="0"/>
              </a:spcBef>
            </a:pPr>
            <a:r>
              <a:rPr lang="es-ES" sz="2300" dirty="0">
                <a:solidFill>
                  <a:schemeClr val="accent1">
                    <a:lumMod val="75000"/>
                  </a:schemeClr>
                </a:solidFill>
              </a:rPr>
              <a:t>ISO/IEC 25000</a:t>
            </a:r>
            <a:r>
              <a:rPr lang="es-ES" sz="2300" dirty="0">
                <a:solidFill>
                  <a:srgbClr val="374151"/>
                </a:solidFill>
              </a:rPr>
              <a:t>: Conocida como la serie de normas </a:t>
            </a:r>
            <a:r>
              <a:rPr lang="es-ES" sz="2300" dirty="0" err="1">
                <a:solidFill>
                  <a:srgbClr val="374151"/>
                </a:solidFill>
              </a:rPr>
              <a:t>SQuaRE</a:t>
            </a:r>
            <a:r>
              <a:rPr lang="es-ES" sz="2300" dirty="0">
                <a:solidFill>
                  <a:srgbClr val="374151"/>
                </a:solidFill>
              </a:rPr>
              <a:t> (Software </a:t>
            </a:r>
            <a:r>
              <a:rPr lang="es-ES" sz="2300" dirty="0" err="1">
                <a:solidFill>
                  <a:srgbClr val="374151"/>
                </a:solidFill>
              </a:rPr>
              <a:t>product</a:t>
            </a:r>
            <a:r>
              <a:rPr lang="es-ES" sz="2300" dirty="0">
                <a:solidFill>
                  <a:srgbClr val="374151"/>
                </a:solidFill>
              </a:rPr>
              <a:t> </a:t>
            </a:r>
            <a:r>
              <a:rPr lang="es-ES" sz="2300" dirty="0" err="1">
                <a:solidFill>
                  <a:srgbClr val="374151"/>
                </a:solidFill>
              </a:rPr>
              <a:t>Quality</a:t>
            </a:r>
            <a:r>
              <a:rPr lang="es-ES" sz="2300" dirty="0">
                <a:solidFill>
                  <a:srgbClr val="374151"/>
                </a:solidFill>
              </a:rPr>
              <a:t> </a:t>
            </a:r>
            <a:r>
              <a:rPr lang="es-ES" sz="2300" dirty="0" err="1">
                <a:solidFill>
                  <a:srgbClr val="374151"/>
                </a:solidFill>
              </a:rPr>
              <a:t>Requirements</a:t>
            </a:r>
            <a:r>
              <a:rPr lang="es-ES" sz="2300" dirty="0">
                <a:solidFill>
                  <a:srgbClr val="374151"/>
                </a:solidFill>
              </a:rPr>
              <a:t> and </a:t>
            </a:r>
            <a:r>
              <a:rPr lang="es-ES" sz="2300" dirty="0" err="1">
                <a:solidFill>
                  <a:srgbClr val="374151"/>
                </a:solidFill>
              </a:rPr>
              <a:t>Evaluation</a:t>
            </a:r>
            <a:r>
              <a:rPr lang="es-ES" sz="2300" dirty="0">
                <a:solidFill>
                  <a:srgbClr val="374151"/>
                </a:solidFill>
              </a:rPr>
              <a:t>), esta serie de normas define un conjunto de modelos y técnicas para la evaluación de la calidad del software, incluyendo características como funcionalidad, confiabilidad, usabilidad, eficiencia y mantenibilidad.</a:t>
            </a:r>
          </a:p>
          <a:p>
            <a:pPr algn="just">
              <a:spcBef>
                <a:spcPts val="0"/>
              </a:spcBef>
            </a:pPr>
            <a:endParaRPr lang="es-ES" sz="2300" dirty="0">
              <a:solidFill>
                <a:srgbClr val="374151"/>
              </a:solidFill>
            </a:endParaRPr>
          </a:p>
          <a:p>
            <a:pPr algn="just">
              <a:spcBef>
                <a:spcPts val="0"/>
              </a:spcBef>
            </a:pPr>
            <a:r>
              <a:rPr lang="es-ES" sz="2300" dirty="0">
                <a:solidFill>
                  <a:schemeClr val="accent1">
                    <a:lumMod val="75000"/>
                  </a:schemeClr>
                </a:solidFill>
              </a:rPr>
              <a:t>ISO/IEC 27001</a:t>
            </a:r>
            <a:r>
              <a:rPr lang="es-ES" sz="2300" dirty="0">
                <a:solidFill>
                  <a:srgbClr val="374151"/>
                </a:solidFill>
              </a:rPr>
              <a:t>: Esta norma establece los requisitos para un sistema de gestión de seguridad de la información (SGSI), que abarca tanto la seguridad física como lógica del software. Proporciona directrices para identificar, evaluar y tratar los riesgos de seguridad de la información en el desarrollo de software.</a:t>
            </a:r>
          </a:p>
        </p:txBody>
      </p:sp>
      <p:sp>
        <p:nvSpPr>
          <p:cNvPr id="937" name="Google Shape;937;g1dd4d619dad_1_5"/>
          <p:cNvSpPr txBox="1">
            <a:spLocks noGrp="1"/>
          </p:cNvSpPr>
          <p:nvPr>
            <p:ph type="title"/>
          </p:nvPr>
        </p:nvSpPr>
        <p:spPr>
          <a:xfrm>
            <a:off x="3097404" y="0"/>
            <a:ext cx="5728500" cy="660858"/>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29333"/>
              <a:buFont typeface="Arial"/>
              <a:buNone/>
            </a:pPr>
            <a:r>
              <a:rPr lang="es-AR" sz="3750" dirty="0"/>
              <a:t>Unidad 4: Certificaciones ISO</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g1dd4aa1bb27_1_20"/>
          <p:cNvSpPr txBox="1">
            <a:spLocks noGrp="1"/>
          </p:cNvSpPr>
          <p:nvPr>
            <p:ph type="title"/>
          </p:nvPr>
        </p:nvSpPr>
        <p:spPr>
          <a:xfrm>
            <a:off x="3600949" y="-163710"/>
            <a:ext cx="5984400" cy="882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29333"/>
              <a:buFont typeface="Arial"/>
              <a:buNone/>
            </a:pPr>
            <a:r>
              <a:rPr lang="es-AR" sz="3750" dirty="0"/>
              <a:t>Unidad 4: Certificaciones ISAE</a:t>
            </a:r>
            <a:endParaRPr dirty="0"/>
          </a:p>
        </p:txBody>
      </p:sp>
      <p:sp>
        <p:nvSpPr>
          <p:cNvPr id="943" name="Google Shape;943;g1dd4aa1bb27_1_20"/>
          <p:cNvSpPr txBox="1">
            <a:spLocks noGrp="1"/>
          </p:cNvSpPr>
          <p:nvPr>
            <p:ph type="body" idx="1"/>
          </p:nvPr>
        </p:nvSpPr>
        <p:spPr>
          <a:xfrm>
            <a:off x="1444981" y="601103"/>
            <a:ext cx="10571566" cy="5894773"/>
          </a:xfrm>
          <a:prstGeom prst="rect">
            <a:avLst/>
          </a:prstGeom>
        </p:spPr>
        <p:txBody>
          <a:bodyPr spcFirstLastPara="1" wrap="square" lIns="91425" tIns="45700" rIns="91425" bIns="45700" anchor="ctr" anchorCtr="0">
            <a:normAutofit fontScale="62500" lnSpcReduction="20000"/>
          </a:bodyPr>
          <a:lstStyle/>
          <a:p>
            <a:pPr marL="0" marR="0" lvl="0" indent="0" algn="l" rtl="0">
              <a:lnSpc>
                <a:spcPct val="100000"/>
              </a:lnSpc>
              <a:spcBef>
                <a:spcPts val="0"/>
              </a:spcBef>
              <a:spcAft>
                <a:spcPts val="0"/>
              </a:spcAft>
              <a:buNone/>
            </a:pPr>
            <a:r>
              <a:rPr lang="es-AR" sz="3200" b="1" i="1" dirty="0">
                <a:solidFill>
                  <a:srgbClr val="374151"/>
                </a:solidFill>
              </a:rPr>
              <a:t>Certificaciones ISAE :</a:t>
            </a:r>
          </a:p>
          <a:p>
            <a:pPr marL="0" marR="0" lvl="0" indent="0" algn="l" rtl="0">
              <a:lnSpc>
                <a:spcPct val="100000"/>
              </a:lnSpc>
              <a:spcBef>
                <a:spcPts val="0"/>
              </a:spcBef>
              <a:spcAft>
                <a:spcPts val="0"/>
              </a:spcAft>
              <a:buNone/>
            </a:pPr>
            <a:endParaRPr lang="es-AR" sz="2300" b="1" i="1" dirty="0">
              <a:solidFill>
                <a:srgbClr val="374151"/>
              </a:solidFill>
            </a:endParaRPr>
          </a:p>
          <a:p>
            <a:pPr marL="0" marR="0" lvl="0" indent="0" algn="l" rtl="0">
              <a:lnSpc>
                <a:spcPct val="100000"/>
              </a:lnSpc>
              <a:spcBef>
                <a:spcPts val="0"/>
              </a:spcBef>
              <a:spcAft>
                <a:spcPts val="0"/>
              </a:spcAft>
              <a:buNone/>
            </a:pPr>
            <a:r>
              <a:rPr lang="es-ES" sz="2700" dirty="0">
                <a:solidFill>
                  <a:schemeClr val="tx1"/>
                </a:solidFill>
              </a:rPr>
              <a:t>Estas son algunas de las normas ISAE más comunes utilizadas en el ámbito del aseguramiento de la información y los servicios. Cada norma se aplica a un contexto específico y tiene como objetivo proporcionar garantías y confianza a las partes interesadas sobre diferentes aspectos de una organización y sus servicios.</a:t>
            </a:r>
            <a:endParaRPr sz="2700" dirty="0">
              <a:solidFill>
                <a:schemeClr val="tx1"/>
              </a:solidFill>
            </a:endParaRPr>
          </a:p>
          <a:p>
            <a:pPr algn="just">
              <a:lnSpc>
                <a:spcPct val="110000"/>
              </a:lnSpc>
              <a:spcBef>
                <a:spcPts val="0"/>
              </a:spcBef>
            </a:pPr>
            <a:endParaRPr lang="es-ES" sz="2700" dirty="0">
              <a:solidFill>
                <a:schemeClr val="tx1"/>
              </a:solidFill>
            </a:endParaRPr>
          </a:p>
          <a:p>
            <a:pPr algn="just">
              <a:lnSpc>
                <a:spcPct val="110000"/>
              </a:lnSpc>
              <a:spcBef>
                <a:spcPts val="0"/>
              </a:spcBef>
            </a:pPr>
            <a:r>
              <a:rPr lang="es-ES" sz="2700" dirty="0">
                <a:solidFill>
                  <a:schemeClr val="accent1">
                    <a:lumMod val="75000"/>
                  </a:schemeClr>
                </a:solidFill>
              </a:rPr>
              <a:t>ISAE 3402: </a:t>
            </a:r>
            <a:r>
              <a:rPr lang="es-ES" sz="2700" dirty="0">
                <a:solidFill>
                  <a:schemeClr val="tx1"/>
                </a:solidFill>
              </a:rPr>
              <a:t>Como se mencionó anteriormente, esta norma se centra en la auditoría de controles internos en una organización que presta servicios a terceros. Es ampliamente utilizada para evaluar la efectividad de los controles y garantizar la seguridad de los servicios prestados.</a:t>
            </a:r>
          </a:p>
          <a:p>
            <a:pPr algn="just">
              <a:lnSpc>
                <a:spcPct val="110000"/>
              </a:lnSpc>
              <a:spcBef>
                <a:spcPts val="0"/>
              </a:spcBef>
            </a:pPr>
            <a:endParaRPr lang="es-ES" sz="2700" dirty="0">
              <a:solidFill>
                <a:schemeClr val="accent1">
                  <a:lumMod val="75000"/>
                </a:schemeClr>
              </a:solidFill>
            </a:endParaRPr>
          </a:p>
          <a:p>
            <a:pPr algn="just">
              <a:lnSpc>
                <a:spcPct val="110000"/>
              </a:lnSpc>
              <a:spcBef>
                <a:spcPts val="0"/>
              </a:spcBef>
            </a:pPr>
            <a:r>
              <a:rPr lang="es-ES" sz="2700" dirty="0">
                <a:solidFill>
                  <a:schemeClr val="accent1">
                    <a:lumMod val="75000"/>
                  </a:schemeClr>
                </a:solidFill>
              </a:rPr>
              <a:t>ISAE 3000</a:t>
            </a:r>
            <a:r>
              <a:rPr lang="es-ES" sz="2700" dirty="0">
                <a:solidFill>
                  <a:schemeClr val="tx1"/>
                </a:solidFill>
              </a:rPr>
              <a:t>: Esta norma aborda el aseguramiento de la información fuera del ámbito de la auditoría financiera. Se utiliza para evaluar la confiabilidad e integridad de la información en informes no financieros, como informes de sostenibilidad, cumplimiento normativo, seguridad de la información, entre otros.</a:t>
            </a:r>
          </a:p>
          <a:p>
            <a:pPr algn="just">
              <a:lnSpc>
                <a:spcPct val="110000"/>
              </a:lnSpc>
              <a:spcBef>
                <a:spcPts val="0"/>
              </a:spcBef>
            </a:pPr>
            <a:endParaRPr lang="es-ES" sz="2700" dirty="0">
              <a:solidFill>
                <a:schemeClr val="accent1">
                  <a:lumMod val="75000"/>
                </a:schemeClr>
              </a:solidFill>
            </a:endParaRPr>
          </a:p>
          <a:p>
            <a:pPr algn="just">
              <a:lnSpc>
                <a:spcPct val="110000"/>
              </a:lnSpc>
              <a:spcBef>
                <a:spcPts val="0"/>
              </a:spcBef>
            </a:pPr>
            <a:r>
              <a:rPr lang="es-ES" sz="2700" dirty="0">
                <a:solidFill>
                  <a:schemeClr val="accent1">
                    <a:lumMod val="75000"/>
                  </a:schemeClr>
                </a:solidFill>
              </a:rPr>
              <a:t>ISAE 3401: </a:t>
            </a:r>
            <a:r>
              <a:rPr lang="es-ES" sz="2700" dirty="0">
                <a:solidFill>
                  <a:schemeClr val="tx1"/>
                </a:solidFill>
              </a:rPr>
              <a:t>Esta norma está relacionada con la prestación de servicios de outsourcing o externalización. Se utiliza para evaluar y auditar los controles en una organización que presta servicios a sus clientes, con el objetivo de proporcionar confianza en la calidad y seguridad de dichos servicios.</a:t>
            </a:r>
          </a:p>
          <a:p>
            <a:pPr algn="just">
              <a:lnSpc>
                <a:spcPct val="110000"/>
              </a:lnSpc>
              <a:spcBef>
                <a:spcPts val="0"/>
              </a:spcBef>
            </a:pPr>
            <a:endParaRPr lang="es-ES" sz="2700" dirty="0">
              <a:solidFill>
                <a:schemeClr val="accent1">
                  <a:lumMod val="75000"/>
                </a:schemeClr>
              </a:solidFill>
            </a:endParaRPr>
          </a:p>
          <a:p>
            <a:pPr algn="just">
              <a:lnSpc>
                <a:spcPct val="110000"/>
              </a:lnSpc>
              <a:spcBef>
                <a:spcPts val="0"/>
              </a:spcBef>
            </a:pPr>
            <a:r>
              <a:rPr lang="es-ES" sz="2700" dirty="0">
                <a:solidFill>
                  <a:schemeClr val="accent1">
                    <a:lumMod val="75000"/>
                  </a:schemeClr>
                </a:solidFill>
              </a:rPr>
              <a:t>ISAE 3002: </a:t>
            </a:r>
            <a:r>
              <a:rPr lang="es-ES" sz="2700" dirty="0">
                <a:solidFill>
                  <a:schemeClr val="tx1"/>
                </a:solidFill>
              </a:rPr>
              <a:t>Esta norma se enfoca en el aseguramiento de la información relacionada con la seguridad de TI. Se utiliza para evaluar y auditar los controles de seguridad de la información en una organización, garantizando la protección adecuada de los activos de información y la mitigación de riesgos de seguridad.</a:t>
            </a:r>
          </a:p>
          <a:p>
            <a:pPr algn="just">
              <a:lnSpc>
                <a:spcPct val="110000"/>
              </a:lnSpc>
              <a:spcBef>
                <a:spcPts val="0"/>
              </a:spcBef>
            </a:pPr>
            <a:endParaRPr lang="es-ES" sz="2700" dirty="0">
              <a:solidFill>
                <a:schemeClr val="accent1">
                  <a:lumMod val="75000"/>
                </a:schemeClr>
              </a:solidFill>
            </a:endParaRPr>
          </a:p>
          <a:p>
            <a:pPr algn="just">
              <a:lnSpc>
                <a:spcPct val="110000"/>
              </a:lnSpc>
              <a:spcBef>
                <a:spcPts val="0"/>
              </a:spcBef>
            </a:pPr>
            <a:r>
              <a:rPr lang="es-ES" sz="2700" dirty="0">
                <a:solidFill>
                  <a:schemeClr val="accent1">
                    <a:lumMod val="75000"/>
                  </a:schemeClr>
                </a:solidFill>
              </a:rPr>
              <a:t>ISAE 3410: </a:t>
            </a:r>
            <a:r>
              <a:rPr lang="es-ES" sz="2700" dirty="0">
                <a:solidFill>
                  <a:schemeClr val="tx1"/>
                </a:solidFill>
              </a:rPr>
              <a:t>Esta norma se centra en el aseguramiento de la calidad de los sistemas de información. Se utiliza para evaluar y auditar los controles en el diseño, desarrollo, implementación y mantenimiento de sistemas de información, asegurando la calidad y confiabilidad de los mismos.</a:t>
            </a:r>
          </a:p>
          <a:p>
            <a:pPr marL="0" marR="0" lvl="0" indent="0" algn="l" rtl="0">
              <a:lnSpc>
                <a:spcPct val="100000"/>
              </a:lnSpc>
              <a:spcBef>
                <a:spcPts val="0"/>
              </a:spcBef>
              <a:spcAft>
                <a:spcPts val="0"/>
              </a:spcAft>
              <a:buNone/>
            </a:pPr>
            <a:endParaRPr sz="2300" b="1" i="1" dirty="0">
              <a:solidFill>
                <a:srgbClr val="374151"/>
              </a:solidFill>
              <a:highlight>
                <a:srgbClr val="F7F7F8"/>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g1dd4aa1bb27_1_15"/>
          <p:cNvSpPr txBox="1">
            <a:spLocks noGrp="1"/>
          </p:cNvSpPr>
          <p:nvPr>
            <p:ph type="title"/>
          </p:nvPr>
        </p:nvSpPr>
        <p:spPr>
          <a:xfrm>
            <a:off x="2078600" y="82075"/>
            <a:ext cx="10018800" cy="1172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s-AR" sz="3750"/>
              <a:t>Unidad 4: Seguridad en los sistemas de Información</a:t>
            </a:r>
            <a:endParaRPr sz="3750"/>
          </a:p>
        </p:txBody>
      </p:sp>
      <p:sp>
        <p:nvSpPr>
          <p:cNvPr id="852" name="Google Shape;852;g1dd4aa1bb27_1_15"/>
          <p:cNvSpPr txBox="1">
            <a:spLocks noGrp="1"/>
          </p:cNvSpPr>
          <p:nvPr>
            <p:ph type="body" idx="1"/>
          </p:nvPr>
        </p:nvSpPr>
        <p:spPr>
          <a:xfrm>
            <a:off x="1137789" y="838462"/>
            <a:ext cx="10427700" cy="5763900"/>
          </a:xfrm>
          <a:prstGeom prst="rect">
            <a:avLst/>
          </a:prstGeom>
        </p:spPr>
        <p:txBody>
          <a:bodyPr spcFirstLastPara="1" wrap="square" lIns="91425" tIns="45700" rIns="91425" bIns="45700" anchor="ctr" anchorCtr="0">
            <a:normAutofit fontScale="85000" lnSpcReduction="20000"/>
          </a:bodyPr>
          <a:lstStyle/>
          <a:p>
            <a:pPr marL="457200" lvl="0" indent="0" algn="l" rtl="0">
              <a:spcBef>
                <a:spcPts val="0"/>
              </a:spcBef>
              <a:spcAft>
                <a:spcPts val="0"/>
              </a:spcAft>
              <a:buNone/>
            </a:pPr>
            <a:endParaRPr i="1" dirty="0">
              <a:solidFill>
                <a:srgbClr val="374151"/>
              </a:solidFill>
            </a:endParaRPr>
          </a:p>
          <a:p>
            <a:pPr marL="457200" lvl="0" indent="0" algn="just" rtl="0">
              <a:spcBef>
                <a:spcPts val="0"/>
              </a:spcBef>
              <a:spcAft>
                <a:spcPts val="0"/>
              </a:spcAft>
              <a:buNone/>
            </a:pPr>
            <a:r>
              <a:rPr lang="es-AR" dirty="0">
                <a:solidFill>
                  <a:srgbClr val="374151"/>
                </a:solidFill>
              </a:rPr>
              <a:t>El término seguridad se refiere a las políticas, procedimientos y medidas técnicas que se toman para evitar el acceso no autorizado o la alteración, robos y daños físicos a los sistemas de información. Es posible promover la seguridad con una serie de técnicas y herramientas que protegen al hardware, el software, las redes de comunicaciones y los datos.</a:t>
            </a:r>
            <a:endParaRPr dirty="0">
              <a:solidFill>
                <a:srgbClr val="374151"/>
              </a:solidFill>
            </a:endParaRPr>
          </a:p>
          <a:p>
            <a:pPr marL="457200" lvl="0" indent="0" algn="just" rtl="0">
              <a:spcBef>
                <a:spcPts val="0"/>
              </a:spcBef>
              <a:spcAft>
                <a:spcPts val="0"/>
              </a:spcAft>
              <a:buNone/>
            </a:pPr>
            <a:endParaRPr dirty="0">
              <a:solidFill>
                <a:srgbClr val="374151"/>
              </a:solidFill>
            </a:endParaRPr>
          </a:p>
          <a:p>
            <a:pPr marL="457200" lvl="0" indent="0" algn="just" rtl="0">
              <a:spcBef>
                <a:spcPts val="0"/>
              </a:spcBef>
              <a:spcAft>
                <a:spcPts val="0"/>
              </a:spcAft>
              <a:buNone/>
            </a:pPr>
            <a:r>
              <a:rPr lang="es-AR" dirty="0">
                <a:solidFill>
                  <a:srgbClr val="374151"/>
                </a:solidFill>
              </a:rPr>
              <a:t>El objetivo de la seguridad informática es </a:t>
            </a:r>
            <a:r>
              <a:rPr lang="es-AR" dirty="0">
                <a:solidFill>
                  <a:schemeClr val="accent1">
                    <a:lumMod val="75000"/>
                  </a:schemeClr>
                </a:solidFill>
              </a:rPr>
              <a:t>mantener la Integridad, Disponibilidad, Privacidad , Control y Autenticidad de la información </a:t>
            </a:r>
            <a:r>
              <a:rPr lang="es-AR" dirty="0">
                <a:solidFill>
                  <a:srgbClr val="374151"/>
                </a:solidFill>
              </a:rPr>
              <a:t>manejada por sistemas de información.”.</a:t>
            </a:r>
            <a:r>
              <a:rPr lang="es-AR" dirty="0">
                <a:solidFill>
                  <a:srgbClr val="374151"/>
                </a:solidFill>
                <a:sym typeface="Times New Roman"/>
              </a:rPr>
              <a:t> </a:t>
            </a:r>
            <a:endParaRPr dirty="0">
              <a:solidFill>
                <a:srgbClr val="374151"/>
              </a:solidFill>
              <a:sym typeface="Times New Roman"/>
            </a:endParaRPr>
          </a:p>
          <a:p>
            <a:pPr marL="457200" marR="0" lvl="0" indent="0" algn="l" rtl="0">
              <a:lnSpc>
                <a:spcPct val="100000"/>
              </a:lnSpc>
              <a:spcBef>
                <a:spcPts val="360"/>
              </a:spcBef>
              <a:spcAft>
                <a:spcPts val="0"/>
              </a:spcAft>
              <a:buNone/>
            </a:pPr>
            <a:endParaRPr sz="2300" dirty="0">
              <a:solidFill>
                <a:srgbClr val="374151"/>
              </a:solidFill>
            </a:endParaRPr>
          </a:p>
          <a:p>
            <a:pPr marL="457200" marR="0" lvl="0" indent="0" algn="l" rtl="0">
              <a:lnSpc>
                <a:spcPct val="100000"/>
              </a:lnSpc>
              <a:spcBef>
                <a:spcPts val="600"/>
              </a:spcBef>
              <a:spcAft>
                <a:spcPts val="0"/>
              </a:spcAft>
              <a:buNone/>
            </a:pPr>
            <a:r>
              <a:rPr lang="es-AR" sz="2300" u="sng" dirty="0">
                <a:solidFill>
                  <a:srgbClr val="374151"/>
                </a:solidFill>
              </a:rPr>
              <a:t>Objetivos de la seguridad informática:</a:t>
            </a:r>
            <a:endParaRPr sz="2300" u="sng" dirty="0">
              <a:solidFill>
                <a:srgbClr val="374151"/>
              </a:solidFill>
            </a:endParaRPr>
          </a:p>
          <a:p>
            <a:pPr marL="457200" marR="0" lvl="0" indent="0" algn="l" rtl="0">
              <a:lnSpc>
                <a:spcPct val="100000"/>
              </a:lnSpc>
              <a:spcBef>
                <a:spcPts val="600"/>
              </a:spcBef>
              <a:spcAft>
                <a:spcPts val="0"/>
              </a:spcAft>
              <a:buNone/>
            </a:pPr>
            <a:endParaRPr sz="2300" dirty="0">
              <a:solidFill>
                <a:srgbClr val="374151"/>
              </a:solidFill>
            </a:endParaRPr>
          </a:p>
          <a:p>
            <a:pPr marL="447358" indent="-342900">
              <a:spcBef>
                <a:spcPts val="600"/>
              </a:spcBef>
              <a:buClr>
                <a:srgbClr val="374151"/>
              </a:buClr>
              <a:buSzPct val="100000"/>
            </a:pPr>
            <a:r>
              <a:rPr lang="es-AR" sz="2300" dirty="0">
                <a:solidFill>
                  <a:schemeClr val="accent1">
                    <a:lumMod val="75000"/>
                  </a:schemeClr>
                </a:solidFill>
              </a:rPr>
              <a:t>Minimizar y gestionar los riesgos </a:t>
            </a:r>
            <a:r>
              <a:rPr lang="es-AR" sz="2300" dirty="0">
                <a:solidFill>
                  <a:srgbClr val="374151"/>
                </a:solidFill>
              </a:rPr>
              <a:t>y detectar los posibles problemas y amenazas a la seguridad. </a:t>
            </a:r>
            <a:endParaRPr sz="2300" dirty="0">
              <a:solidFill>
                <a:srgbClr val="374151"/>
              </a:solidFill>
            </a:endParaRPr>
          </a:p>
          <a:p>
            <a:pPr marL="1257300" indent="-342900">
              <a:spcBef>
                <a:spcPts val="600"/>
              </a:spcBef>
            </a:pPr>
            <a:endParaRPr sz="2300" dirty="0">
              <a:solidFill>
                <a:srgbClr val="374151"/>
              </a:solidFill>
            </a:endParaRPr>
          </a:p>
          <a:p>
            <a:pPr marL="447358" indent="-342900">
              <a:spcBef>
                <a:spcPts val="600"/>
              </a:spcBef>
              <a:buClr>
                <a:srgbClr val="374151"/>
              </a:buClr>
              <a:buSzPct val="100000"/>
            </a:pPr>
            <a:r>
              <a:rPr lang="es-AR" sz="2300" dirty="0">
                <a:solidFill>
                  <a:schemeClr val="accent1">
                    <a:lumMod val="75000"/>
                  </a:schemeClr>
                </a:solidFill>
              </a:rPr>
              <a:t>Garantizar</a:t>
            </a:r>
            <a:r>
              <a:rPr lang="es-AR" sz="2300" dirty="0">
                <a:solidFill>
                  <a:srgbClr val="374151"/>
                </a:solidFill>
              </a:rPr>
              <a:t> la adecuada </a:t>
            </a:r>
            <a:r>
              <a:rPr lang="es-AR" sz="2300" dirty="0">
                <a:solidFill>
                  <a:schemeClr val="accent1">
                    <a:lumMod val="75000"/>
                  </a:schemeClr>
                </a:solidFill>
              </a:rPr>
              <a:t>utilización</a:t>
            </a:r>
            <a:r>
              <a:rPr lang="es-AR" sz="2300" dirty="0">
                <a:solidFill>
                  <a:srgbClr val="374151"/>
                </a:solidFill>
              </a:rPr>
              <a:t> de los </a:t>
            </a:r>
            <a:r>
              <a:rPr lang="es-AR" sz="2300" dirty="0">
                <a:solidFill>
                  <a:schemeClr val="accent1">
                    <a:lumMod val="75000"/>
                  </a:schemeClr>
                </a:solidFill>
              </a:rPr>
              <a:t>recursos</a:t>
            </a:r>
            <a:r>
              <a:rPr lang="es-AR" sz="2300" dirty="0">
                <a:solidFill>
                  <a:srgbClr val="374151"/>
                </a:solidFill>
              </a:rPr>
              <a:t> y de las aplicaciones del sistema. </a:t>
            </a:r>
            <a:endParaRPr sz="2300" dirty="0">
              <a:solidFill>
                <a:srgbClr val="374151"/>
              </a:solidFill>
            </a:endParaRPr>
          </a:p>
          <a:p>
            <a:pPr marL="1257300" indent="-342900">
              <a:spcBef>
                <a:spcPts val="600"/>
              </a:spcBef>
            </a:pPr>
            <a:endParaRPr sz="2300" dirty="0">
              <a:solidFill>
                <a:srgbClr val="374151"/>
              </a:solidFill>
            </a:endParaRPr>
          </a:p>
          <a:p>
            <a:pPr marL="447358" indent="-342900">
              <a:spcBef>
                <a:spcPts val="600"/>
              </a:spcBef>
              <a:buClr>
                <a:srgbClr val="374151"/>
              </a:buClr>
              <a:buSzPct val="100000"/>
            </a:pPr>
            <a:r>
              <a:rPr lang="es-AR" sz="2300" dirty="0">
                <a:solidFill>
                  <a:schemeClr val="accent1">
                    <a:lumMod val="75000"/>
                  </a:schemeClr>
                </a:solidFill>
              </a:rPr>
              <a:t>Limitar las pérdidas </a:t>
            </a:r>
            <a:r>
              <a:rPr lang="es-AR" sz="2300" dirty="0">
                <a:solidFill>
                  <a:srgbClr val="374151"/>
                </a:solidFill>
              </a:rPr>
              <a:t>y conseguir la </a:t>
            </a:r>
            <a:r>
              <a:rPr lang="es-AR" sz="2300" dirty="0">
                <a:solidFill>
                  <a:schemeClr val="accent1">
                    <a:lumMod val="75000"/>
                  </a:schemeClr>
                </a:solidFill>
              </a:rPr>
              <a:t>adecuada recuperación del sistema </a:t>
            </a:r>
            <a:r>
              <a:rPr lang="es-AR" sz="2300" dirty="0">
                <a:solidFill>
                  <a:srgbClr val="374151"/>
                </a:solidFill>
              </a:rPr>
              <a:t>en caso de un incidente de seguridad. </a:t>
            </a:r>
            <a:endParaRPr sz="2300" dirty="0">
              <a:solidFill>
                <a:srgbClr val="374151"/>
              </a:solidFill>
            </a:endParaRPr>
          </a:p>
          <a:p>
            <a:pPr marL="1257300" indent="-342900">
              <a:spcBef>
                <a:spcPts val="600"/>
              </a:spcBef>
            </a:pPr>
            <a:endParaRPr sz="2300" dirty="0">
              <a:solidFill>
                <a:srgbClr val="374151"/>
              </a:solidFill>
            </a:endParaRPr>
          </a:p>
          <a:p>
            <a:pPr marL="447358" indent="-342900">
              <a:spcBef>
                <a:spcPts val="600"/>
              </a:spcBef>
              <a:buClr>
                <a:srgbClr val="374151"/>
              </a:buClr>
              <a:buSzPct val="100000"/>
            </a:pPr>
            <a:r>
              <a:rPr lang="es-AR" sz="2300" dirty="0">
                <a:solidFill>
                  <a:schemeClr val="accent1">
                    <a:lumMod val="75000"/>
                  </a:schemeClr>
                </a:solidFill>
              </a:rPr>
              <a:t>Cumplir con el marco legal </a:t>
            </a:r>
            <a:r>
              <a:rPr lang="es-AR" sz="2300" dirty="0">
                <a:solidFill>
                  <a:srgbClr val="374151"/>
                </a:solidFill>
              </a:rPr>
              <a:t>y con los requisitos impuestos por los clientes en sus contratos.</a:t>
            </a:r>
            <a:endParaRPr sz="1200" dirty="0">
              <a:latin typeface="Times New Roman"/>
              <a:ea typeface="Times New Roman"/>
              <a:cs typeface="Times New Roman"/>
              <a:sym typeface="Times New Roman"/>
            </a:endParaRPr>
          </a:p>
          <a:p>
            <a:pPr marL="0" lvl="0" indent="0" algn="l" rtl="0">
              <a:spcBef>
                <a:spcPts val="600"/>
              </a:spcBef>
              <a:spcAft>
                <a:spcPts val="600"/>
              </a:spcAft>
              <a:buNone/>
            </a:pPr>
            <a:endParaRPr sz="2300" dirty="0">
              <a:solidFill>
                <a:srgbClr val="374151"/>
              </a:solidFill>
              <a:highlight>
                <a:srgbClr val="F7F7F8"/>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g1dd4aa1bb27_1_77"/>
          <p:cNvSpPr txBox="1">
            <a:spLocks noGrp="1"/>
          </p:cNvSpPr>
          <p:nvPr>
            <p:ph type="body" idx="1"/>
          </p:nvPr>
        </p:nvSpPr>
        <p:spPr>
          <a:xfrm>
            <a:off x="1570563" y="784405"/>
            <a:ext cx="10367100" cy="5594100"/>
          </a:xfrm>
          <a:prstGeom prst="rect">
            <a:avLst/>
          </a:prstGeom>
        </p:spPr>
        <p:txBody>
          <a:bodyPr spcFirstLastPara="1" wrap="square" lIns="91425" tIns="45700" rIns="91425" bIns="45700" anchor="ctr" anchorCtr="0">
            <a:normAutofit fontScale="92500" lnSpcReduction="10000"/>
          </a:bodyPr>
          <a:lstStyle/>
          <a:p>
            <a:pPr marL="0" lvl="0" indent="0" algn="l" rtl="0">
              <a:spcBef>
                <a:spcPts val="360"/>
              </a:spcBef>
              <a:spcAft>
                <a:spcPts val="0"/>
              </a:spcAft>
              <a:buNone/>
            </a:pPr>
            <a:r>
              <a:rPr lang="es-AR" sz="2300" b="1" dirty="0">
                <a:solidFill>
                  <a:schemeClr val="accent1">
                    <a:lumMod val="75000"/>
                  </a:schemeClr>
                </a:solidFill>
              </a:rPr>
              <a:t>Seguridad del hardware:</a:t>
            </a:r>
            <a:r>
              <a:rPr lang="es-AR" sz="2300" dirty="0">
                <a:solidFill>
                  <a:srgbClr val="374151"/>
                </a:solidFill>
              </a:rPr>
              <a:t> Protege los elementos físicos de cualquier daño, proporciona seguridad un poco más robusta por lo que es importante proteger los sistemas de alimentación ininterrumpida (SAI), los cortafuegos, entre otros. </a:t>
            </a:r>
            <a:endParaRPr sz="2300" dirty="0">
              <a:solidFill>
                <a:srgbClr val="374151"/>
              </a:solidFill>
            </a:endParaRPr>
          </a:p>
          <a:p>
            <a:pPr marL="0" lvl="0" indent="0" algn="l" rtl="0">
              <a:spcBef>
                <a:spcPts val="600"/>
              </a:spcBef>
              <a:spcAft>
                <a:spcPts val="0"/>
              </a:spcAft>
              <a:buNone/>
            </a:pPr>
            <a:endParaRPr sz="2300" dirty="0">
              <a:solidFill>
                <a:srgbClr val="374151"/>
              </a:solidFill>
            </a:endParaRPr>
          </a:p>
          <a:p>
            <a:pPr marL="0" lvl="0" indent="0" algn="l" rtl="0">
              <a:spcBef>
                <a:spcPts val="600"/>
              </a:spcBef>
              <a:spcAft>
                <a:spcPts val="0"/>
              </a:spcAft>
              <a:buNone/>
            </a:pPr>
            <a:r>
              <a:rPr lang="es-AR" sz="2300" b="1" dirty="0">
                <a:solidFill>
                  <a:schemeClr val="accent1">
                    <a:lumMod val="75000"/>
                  </a:schemeClr>
                </a:solidFill>
              </a:rPr>
              <a:t>Seguridad del software:</a:t>
            </a:r>
            <a:r>
              <a:rPr lang="es-AR" sz="2300" dirty="0">
                <a:solidFill>
                  <a:srgbClr val="374151"/>
                </a:solidFill>
              </a:rPr>
              <a:t> Protege al software de amenazas que pueden ser producidas por un cracker u otras potenciales vulnerabilidades que ponen en peligro a los principios de la seguridad de la información como la confidencialidad, integridad y disponibilidad de los datos. En el software se pueden encontrar diversas formas de vulnerar, por ejemplo a partir de los errores de implementación, defectos presentes en la fase del diseño, por medio de un desbordamiento de buffer, la falta de seguridad en el código, mal manejo de errores, entre otros. </a:t>
            </a:r>
            <a:endParaRPr sz="2300" dirty="0">
              <a:solidFill>
                <a:srgbClr val="374151"/>
              </a:solidFill>
            </a:endParaRPr>
          </a:p>
          <a:p>
            <a:pPr marL="0" lvl="0" indent="0" algn="l" rtl="0">
              <a:spcBef>
                <a:spcPts val="600"/>
              </a:spcBef>
              <a:spcAft>
                <a:spcPts val="0"/>
              </a:spcAft>
              <a:buNone/>
            </a:pPr>
            <a:endParaRPr sz="2300" dirty="0">
              <a:solidFill>
                <a:srgbClr val="374151"/>
              </a:solidFill>
            </a:endParaRPr>
          </a:p>
          <a:p>
            <a:pPr marL="0" lvl="0" indent="0" algn="l" rtl="0">
              <a:spcBef>
                <a:spcPts val="600"/>
              </a:spcBef>
              <a:spcAft>
                <a:spcPts val="600"/>
              </a:spcAft>
              <a:buNone/>
            </a:pPr>
            <a:r>
              <a:rPr lang="es-AR" sz="2300" b="1" dirty="0">
                <a:solidFill>
                  <a:schemeClr val="accent1">
                    <a:lumMod val="75000"/>
                  </a:schemeClr>
                </a:solidFill>
              </a:rPr>
              <a:t>Seguridad de red:</a:t>
            </a:r>
            <a:r>
              <a:rPr lang="es-AR" sz="2300" dirty="0">
                <a:solidFill>
                  <a:schemeClr val="accent1">
                    <a:lumMod val="75000"/>
                  </a:schemeClr>
                </a:solidFill>
              </a:rPr>
              <a:t> </a:t>
            </a:r>
            <a:r>
              <a:rPr lang="es-AR" sz="2300" dirty="0">
                <a:solidFill>
                  <a:srgbClr val="374151"/>
                </a:solidFill>
              </a:rPr>
              <a:t>Permite la protección de los datos y la red por lo que evita que los datos puedan ser modificado o robados, para proteger la red es necesario contar con varios niveles de seguridad ya que si uno es vulnerado los demás siguen trabajando, entre los componentes de seguridad en una red hay las redes privadas virtuales (VPN), Sistemas de prevención de intrusos (IPS), cortafuegos, entre otros.</a:t>
            </a:r>
            <a:endParaRPr sz="2300" dirty="0">
              <a:solidFill>
                <a:srgbClr val="374151"/>
              </a:solidFill>
            </a:endParaRPr>
          </a:p>
        </p:txBody>
      </p:sp>
      <p:sp>
        <p:nvSpPr>
          <p:cNvPr id="858" name="Google Shape;858;g1dd4aa1bb27_1_77"/>
          <p:cNvSpPr txBox="1">
            <a:spLocks noGrp="1"/>
          </p:cNvSpPr>
          <p:nvPr>
            <p:ph type="title"/>
          </p:nvPr>
        </p:nvSpPr>
        <p:spPr>
          <a:xfrm>
            <a:off x="2191174" y="0"/>
            <a:ext cx="8559684" cy="870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AR" sz="3750" dirty="0"/>
              <a:t>Unidad 4: Tipos de Seguridad Informática</a:t>
            </a:r>
            <a:endParaRPr sz="3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g1dd4aa1bb27_1_84"/>
          <p:cNvSpPr txBox="1">
            <a:spLocks noGrp="1"/>
          </p:cNvSpPr>
          <p:nvPr>
            <p:ph type="title"/>
          </p:nvPr>
        </p:nvSpPr>
        <p:spPr>
          <a:xfrm>
            <a:off x="1971079" y="0"/>
            <a:ext cx="9128100" cy="743001"/>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s-AR" sz="3750" dirty="0"/>
              <a:t>Unidad 4: Pilares de la Seguridad Informática</a:t>
            </a:r>
            <a:endParaRPr dirty="0"/>
          </a:p>
        </p:txBody>
      </p:sp>
      <p:sp>
        <p:nvSpPr>
          <p:cNvPr id="864" name="Google Shape;864;g1dd4aa1bb27_1_84"/>
          <p:cNvSpPr txBox="1">
            <a:spLocks noGrp="1"/>
          </p:cNvSpPr>
          <p:nvPr>
            <p:ph type="body" idx="1"/>
          </p:nvPr>
        </p:nvSpPr>
        <p:spPr>
          <a:xfrm>
            <a:off x="1462569" y="620258"/>
            <a:ext cx="10507966" cy="5867982"/>
          </a:xfrm>
          <a:prstGeom prst="rect">
            <a:avLst/>
          </a:prstGeom>
        </p:spPr>
        <p:txBody>
          <a:bodyPr spcFirstLastPara="1" wrap="square" lIns="91425" tIns="45700" rIns="91425" bIns="45700" anchor="ctr" anchorCtr="0">
            <a:normAutofit/>
          </a:bodyPr>
          <a:lstStyle/>
          <a:p>
            <a:pPr marL="0" lvl="0" indent="0" algn="just" rtl="0">
              <a:spcBef>
                <a:spcPts val="360"/>
              </a:spcBef>
              <a:spcAft>
                <a:spcPts val="0"/>
              </a:spcAft>
              <a:buNone/>
            </a:pPr>
            <a:r>
              <a:rPr lang="es-AR" sz="2300" b="1" dirty="0">
                <a:solidFill>
                  <a:schemeClr val="accent1">
                    <a:lumMod val="75000"/>
                  </a:schemeClr>
                </a:solidFill>
              </a:rPr>
              <a:t>Confidencialidad</a:t>
            </a:r>
            <a:r>
              <a:rPr lang="es-AR" sz="2300" dirty="0">
                <a:solidFill>
                  <a:srgbClr val="374151"/>
                </a:solidFill>
              </a:rPr>
              <a:t>: asegura que sólo el personal autorizado accede a la información que le corresponde,</a:t>
            </a:r>
            <a:endParaRPr sz="2300" dirty="0">
              <a:solidFill>
                <a:srgbClr val="374151"/>
              </a:solidFill>
            </a:endParaRPr>
          </a:p>
          <a:p>
            <a:pPr marL="914400" lvl="0" indent="-374650" algn="just" rtl="0">
              <a:spcBef>
                <a:spcPts val="600"/>
              </a:spcBef>
              <a:spcAft>
                <a:spcPts val="0"/>
              </a:spcAft>
              <a:buClr>
                <a:srgbClr val="374151"/>
              </a:buClr>
              <a:buSzPts val="2300"/>
              <a:buAutoNum type="alphaLcParenR"/>
            </a:pPr>
            <a:r>
              <a:rPr lang="es-AR" sz="2300" dirty="0">
                <a:solidFill>
                  <a:srgbClr val="374151"/>
                </a:solidFill>
              </a:rPr>
              <a:t>Autenticación de usuarios.</a:t>
            </a:r>
            <a:endParaRPr sz="2300" dirty="0">
              <a:solidFill>
                <a:srgbClr val="374151"/>
              </a:solidFill>
            </a:endParaRPr>
          </a:p>
          <a:p>
            <a:pPr marL="914400" lvl="0" indent="-374650" algn="just" rtl="0">
              <a:spcBef>
                <a:spcPts val="0"/>
              </a:spcBef>
              <a:spcAft>
                <a:spcPts val="0"/>
              </a:spcAft>
              <a:buClr>
                <a:srgbClr val="374151"/>
              </a:buClr>
              <a:buSzPts val="2300"/>
              <a:buAutoNum type="alphaLcParenR"/>
            </a:pPr>
            <a:r>
              <a:rPr lang="es-AR" sz="2300" dirty="0">
                <a:solidFill>
                  <a:srgbClr val="374151"/>
                </a:solidFill>
              </a:rPr>
              <a:t>Gestión de privilegios.</a:t>
            </a:r>
            <a:endParaRPr sz="2300" dirty="0">
              <a:solidFill>
                <a:srgbClr val="374151"/>
              </a:solidFill>
            </a:endParaRPr>
          </a:p>
          <a:p>
            <a:pPr marL="914400" lvl="0" indent="-374650" algn="just" rtl="0">
              <a:spcBef>
                <a:spcPts val="0"/>
              </a:spcBef>
              <a:spcAft>
                <a:spcPts val="0"/>
              </a:spcAft>
              <a:buClr>
                <a:srgbClr val="374151"/>
              </a:buClr>
              <a:buSzPts val="2300"/>
              <a:buAutoNum type="alphaLcParenR"/>
            </a:pPr>
            <a:r>
              <a:rPr lang="es-AR" sz="2300" dirty="0">
                <a:solidFill>
                  <a:srgbClr val="374151"/>
                </a:solidFill>
              </a:rPr>
              <a:t>Cifrado de información.</a:t>
            </a:r>
            <a:endParaRPr sz="2300" dirty="0">
              <a:solidFill>
                <a:srgbClr val="374151"/>
              </a:solidFill>
            </a:endParaRPr>
          </a:p>
          <a:p>
            <a:pPr marL="0" lvl="0" indent="0" algn="just" rtl="0">
              <a:spcBef>
                <a:spcPts val="600"/>
              </a:spcBef>
              <a:spcAft>
                <a:spcPts val="0"/>
              </a:spcAft>
              <a:buNone/>
            </a:pPr>
            <a:r>
              <a:rPr lang="es-AR" sz="2300" b="1" dirty="0">
                <a:solidFill>
                  <a:schemeClr val="accent1">
                    <a:lumMod val="75000"/>
                  </a:schemeClr>
                </a:solidFill>
              </a:rPr>
              <a:t>Integridad</a:t>
            </a:r>
            <a:r>
              <a:rPr lang="es-AR" sz="2300" b="1" dirty="0">
                <a:solidFill>
                  <a:srgbClr val="374151"/>
                </a:solidFill>
              </a:rPr>
              <a:t>:</a:t>
            </a:r>
            <a:r>
              <a:rPr lang="es-AR" sz="2300" dirty="0">
                <a:solidFill>
                  <a:srgbClr val="374151"/>
                </a:solidFill>
              </a:rPr>
              <a:t> consiste en asegurarse que la información no se pierda ni este comprometida.</a:t>
            </a:r>
            <a:endParaRPr sz="2300" dirty="0">
              <a:solidFill>
                <a:srgbClr val="374151"/>
              </a:solidFill>
            </a:endParaRPr>
          </a:p>
          <a:p>
            <a:pPr marL="914400" lvl="0" indent="-374650" algn="just" rtl="0">
              <a:spcBef>
                <a:spcPts val="600"/>
              </a:spcBef>
              <a:spcAft>
                <a:spcPts val="0"/>
              </a:spcAft>
              <a:buClr>
                <a:srgbClr val="374151"/>
              </a:buClr>
              <a:buSzPts val="2300"/>
              <a:buAutoNum type="alphaLcParenR"/>
            </a:pPr>
            <a:r>
              <a:rPr lang="es-AR" sz="2300" dirty="0">
                <a:solidFill>
                  <a:srgbClr val="374151"/>
                </a:solidFill>
              </a:rPr>
              <a:t>Monitorear la red para descubrir posibles intrusos. </a:t>
            </a:r>
            <a:endParaRPr sz="2300" dirty="0">
              <a:solidFill>
                <a:srgbClr val="374151"/>
              </a:solidFill>
            </a:endParaRPr>
          </a:p>
          <a:p>
            <a:pPr marL="914400" lvl="0" indent="-374650" algn="just" rtl="0">
              <a:spcBef>
                <a:spcPts val="0"/>
              </a:spcBef>
              <a:spcAft>
                <a:spcPts val="0"/>
              </a:spcAft>
              <a:buClr>
                <a:srgbClr val="374151"/>
              </a:buClr>
              <a:buSzPts val="2300"/>
              <a:buAutoNum type="alphaLcParenR"/>
            </a:pPr>
            <a:r>
              <a:rPr lang="es-AR" sz="2300" dirty="0">
                <a:solidFill>
                  <a:srgbClr val="374151"/>
                </a:solidFill>
              </a:rPr>
              <a:t>Implementar políticas de auditorías a fin de auditar los sistemas.</a:t>
            </a:r>
            <a:endParaRPr sz="2300" dirty="0">
              <a:solidFill>
                <a:srgbClr val="374151"/>
              </a:solidFill>
            </a:endParaRPr>
          </a:p>
          <a:p>
            <a:pPr marL="914400" lvl="0" indent="-374650" algn="just" rtl="0">
              <a:spcBef>
                <a:spcPts val="0"/>
              </a:spcBef>
              <a:spcAft>
                <a:spcPts val="0"/>
              </a:spcAft>
              <a:buClr>
                <a:srgbClr val="374151"/>
              </a:buClr>
              <a:buSzPts val="2300"/>
              <a:buAutoNum type="alphaLcParenR"/>
            </a:pPr>
            <a:r>
              <a:rPr lang="es-AR" sz="2300" dirty="0">
                <a:solidFill>
                  <a:srgbClr val="374151"/>
                </a:solidFill>
              </a:rPr>
              <a:t>Implementar sistemas de control de cambios. </a:t>
            </a:r>
            <a:endParaRPr sz="2300" dirty="0">
              <a:solidFill>
                <a:srgbClr val="374151"/>
              </a:solidFill>
            </a:endParaRPr>
          </a:p>
          <a:p>
            <a:pPr marL="914400" lvl="0" indent="-374650" algn="just" rtl="0">
              <a:spcBef>
                <a:spcPts val="0"/>
              </a:spcBef>
              <a:spcAft>
                <a:spcPts val="0"/>
              </a:spcAft>
              <a:buClr>
                <a:srgbClr val="374151"/>
              </a:buClr>
              <a:buSzPts val="2300"/>
              <a:buAutoNum type="alphaLcParenR"/>
            </a:pPr>
            <a:r>
              <a:rPr lang="es-AR" sz="2300" dirty="0">
                <a:solidFill>
                  <a:srgbClr val="374151"/>
                </a:solidFill>
              </a:rPr>
              <a:t>Copias de seguridad que permitan respaldar la información. </a:t>
            </a:r>
            <a:endParaRPr sz="2300" dirty="0">
              <a:solidFill>
                <a:srgbClr val="374151"/>
              </a:solidFill>
            </a:endParaRPr>
          </a:p>
          <a:p>
            <a:pPr marL="0" lvl="0" indent="0" algn="just" rtl="0">
              <a:spcBef>
                <a:spcPts val="600"/>
              </a:spcBef>
              <a:spcAft>
                <a:spcPts val="0"/>
              </a:spcAft>
              <a:buNone/>
            </a:pPr>
            <a:r>
              <a:rPr lang="es-AR" sz="2300" b="1" dirty="0">
                <a:solidFill>
                  <a:schemeClr val="accent1">
                    <a:lumMod val="75000"/>
                  </a:schemeClr>
                </a:solidFill>
              </a:rPr>
              <a:t>Disponibilidad</a:t>
            </a:r>
            <a:r>
              <a:rPr lang="es-AR" sz="2300" b="1" dirty="0">
                <a:solidFill>
                  <a:srgbClr val="374151"/>
                </a:solidFill>
              </a:rPr>
              <a:t>:</a:t>
            </a:r>
            <a:r>
              <a:rPr lang="es-AR" sz="2300" dirty="0">
                <a:solidFill>
                  <a:srgbClr val="374151"/>
                </a:solidFill>
              </a:rPr>
              <a:t> permite que la información esté disponible para quien la necesita.</a:t>
            </a:r>
            <a:endParaRPr sz="2300" dirty="0">
              <a:solidFill>
                <a:srgbClr val="374151"/>
              </a:solidFill>
            </a:endParaRPr>
          </a:p>
          <a:p>
            <a:pPr marL="914400" lvl="0" indent="-374650" algn="just" rtl="0">
              <a:spcBef>
                <a:spcPts val="600"/>
              </a:spcBef>
              <a:spcAft>
                <a:spcPts val="0"/>
              </a:spcAft>
              <a:buClr>
                <a:srgbClr val="374151"/>
              </a:buClr>
              <a:buSzPts val="2300"/>
              <a:buAutoNum type="alphaLcParenR"/>
            </a:pPr>
            <a:r>
              <a:rPr lang="es-AR" sz="2300" dirty="0">
                <a:solidFill>
                  <a:srgbClr val="374151"/>
                </a:solidFill>
              </a:rPr>
              <a:t>Balanceadores de tráfico que minimicen el impacto del </a:t>
            </a:r>
            <a:r>
              <a:rPr lang="es-AR" sz="2300" dirty="0" err="1">
                <a:solidFill>
                  <a:srgbClr val="374151"/>
                </a:solidFill>
              </a:rPr>
              <a:t>DDoS</a:t>
            </a:r>
            <a:r>
              <a:rPr lang="es-AR" sz="2300" dirty="0">
                <a:solidFill>
                  <a:srgbClr val="374151"/>
                </a:solidFill>
              </a:rPr>
              <a:t>.</a:t>
            </a:r>
            <a:endParaRPr sz="2300" dirty="0">
              <a:solidFill>
                <a:srgbClr val="374151"/>
              </a:solidFill>
            </a:endParaRPr>
          </a:p>
          <a:p>
            <a:pPr marL="914400" lvl="0" indent="-374650" algn="just" rtl="0">
              <a:spcBef>
                <a:spcPts val="0"/>
              </a:spcBef>
              <a:spcAft>
                <a:spcPts val="0"/>
              </a:spcAft>
              <a:buClr>
                <a:srgbClr val="374151"/>
              </a:buClr>
              <a:buSzPts val="2300"/>
              <a:buAutoNum type="alphaLcParenR"/>
            </a:pPr>
            <a:r>
              <a:rPr lang="es-AR" sz="2300" dirty="0">
                <a:solidFill>
                  <a:srgbClr val="374151"/>
                </a:solidFill>
              </a:rPr>
              <a:t>Copias de seguridad</a:t>
            </a:r>
            <a:endParaRPr sz="2300" dirty="0">
              <a:solidFill>
                <a:srgbClr val="374151"/>
              </a:solidFill>
            </a:endParaRPr>
          </a:p>
          <a:p>
            <a:pPr marL="914400" lvl="0" indent="-374650" algn="just" rtl="0">
              <a:spcBef>
                <a:spcPts val="0"/>
              </a:spcBef>
              <a:spcAft>
                <a:spcPts val="0"/>
              </a:spcAft>
              <a:buClr>
                <a:srgbClr val="374151"/>
              </a:buClr>
              <a:buSzPts val="2300"/>
              <a:buAutoNum type="alphaLcParenR"/>
            </a:pPr>
            <a:r>
              <a:rPr lang="es-AR" sz="2300" dirty="0">
                <a:solidFill>
                  <a:srgbClr val="374151"/>
                </a:solidFill>
              </a:rPr>
              <a:t>Sitio de contingencia (DRP)</a:t>
            </a:r>
            <a:endParaRPr sz="2300" dirty="0">
              <a:solidFill>
                <a:srgbClr val="37415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g1dd4aa1bb27_1_63"/>
          <p:cNvSpPr txBox="1">
            <a:spLocks noGrp="1"/>
          </p:cNvSpPr>
          <p:nvPr>
            <p:ph type="title"/>
          </p:nvPr>
        </p:nvSpPr>
        <p:spPr>
          <a:xfrm>
            <a:off x="2664526" y="-228643"/>
            <a:ext cx="8059699" cy="1172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AR" sz="3750" dirty="0"/>
              <a:t>Unidad 4: Seguridad de la Información</a:t>
            </a:r>
            <a:endParaRPr sz="3750" dirty="0"/>
          </a:p>
        </p:txBody>
      </p:sp>
      <p:sp>
        <p:nvSpPr>
          <p:cNvPr id="870" name="Google Shape;870;g1dd4aa1bb27_1_63"/>
          <p:cNvSpPr txBox="1">
            <a:spLocks noGrp="1"/>
          </p:cNvSpPr>
          <p:nvPr>
            <p:ph type="body" idx="1"/>
          </p:nvPr>
        </p:nvSpPr>
        <p:spPr>
          <a:xfrm>
            <a:off x="1053483" y="776462"/>
            <a:ext cx="10833717" cy="5903651"/>
          </a:xfrm>
          <a:prstGeom prst="rect">
            <a:avLst/>
          </a:prstGeom>
        </p:spPr>
        <p:txBody>
          <a:bodyPr spcFirstLastPara="1" wrap="square" lIns="91425" tIns="45700" rIns="91425" bIns="45700" anchor="ctr" anchorCtr="0">
            <a:normAutofit fontScale="92500"/>
          </a:bodyPr>
          <a:lstStyle/>
          <a:p>
            <a:pPr marL="457200" lvl="0" indent="0" algn="l" rtl="0">
              <a:spcBef>
                <a:spcPts val="360"/>
              </a:spcBef>
              <a:spcAft>
                <a:spcPts val="0"/>
              </a:spcAft>
              <a:buNone/>
            </a:pPr>
            <a:r>
              <a:rPr lang="es-AR" sz="2508" dirty="0">
                <a:solidFill>
                  <a:srgbClr val="374151"/>
                </a:solidFill>
              </a:rPr>
              <a:t>Para analizar la Seguridad Informática de un sistema se debe conocer las características de lo que se pretende proteger: </a:t>
            </a:r>
            <a:r>
              <a:rPr lang="es-AR" sz="2508" b="1" i="1" dirty="0">
                <a:solidFill>
                  <a:schemeClr val="accent1">
                    <a:lumMod val="75000"/>
                  </a:schemeClr>
                </a:solidFill>
              </a:rPr>
              <a:t>la Información</a:t>
            </a:r>
            <a:endParaRPr sz="2508" b="1" i="1" dirty="0">
              <a:solidFill>
                <a:schemeClr val="accent1">
                  <a:lumMod val="75000"/>
                </a:schemeClr>
              </a:solidFill>
            </a:endParaRPr>
          </a:p>
          <a:p>
            <a:pPr marL="457200" lvl="0" indent="0" algn="l" rtl="0">
              <a:spcBef>
                <a:spcPts val="600"/>
              </a:spcBef>
              <a:spcAft>
                <a:spcPts val="0"/>
              </a:spcAft>
              <a:buNone/>
            </a:pPr>
            <a:endParaRPr sz="2508" dirty="0">
              <a:solidFill>
                <a:srgbClr val="374151"/>
              </a:solidFill>
            </a:endParaRPr>
          </a:p>
          <a:p>
            <a:pPr marL="457200" lvl="0" indent="0" algn="l" rtl="0">
              <a:spcBef>
                <a:spcPts val="600"/>
              </a:spcBef>
              <a:spcAft>
                <a:spcPts val="0"/>
              </a:spcAft>
              <a:buNone/>
            </a:pPr>
            <a:r>
              <a:rPr lang="es-AR" sz="2508" dirty="0">
                <a:solidFill>
                  <a:srgbClr val="374151"/>
                </a:solidFill>
              </a:rPr>
              <a:t>El valor de la información es algo relativo, en muchos casos, no se valora adecuadamente debido a su intangibilidad. </a:t>
            </a:r>
            <a:endParaRPr sz="2508" dirty="0">
              <a:solidFill>
                <a:srgbClr val="374151"/>
              </a:solidFill>
            </a:endParaRPr>
          </a:p>
          <a:p>
            <a:pPr marL="0" lvl="0" indent="457200" algn="l" rtl="0">
              <a:spcBef>
                <a:spcPts val="600"/>
              </a:spcBef>
              <a:spcAft>
                <a:spcPts val="0"/>
              </a:spcAft>
              <a:buNone/>
            </a:pPr>
            <a:endParaRPr sz="2508" dirty="0">
              <a:solidFill>
                <a:srgbClr val="374151"/>
              </a:solidFill>
            </a:endParaRPr>
          </a:p>
          <a:p>
            <a:pPr marL="0" lvl="0" indent="457200" algn="l" rtl="0">
              <a:spcBef>
                <a:spcPts val="600"/>
              </a:spcBef>
              <a:spcAft>
                <a:spcPts val="0"/>
              </a:spcAft>
              <a:buNone/>
            </a:pPr>
            <a:r>
              <a:rPr lang="es-AR" sz="2508" i="1" u="sng" dirty="0">
                <a:solidFill>
                  <a:schemeClr val="accent1">
                    <a:lumMod val="75000"/>
                  </a:schemeClr>
                </a:solidFill>
              </a:rPr>
              <a:t>Información pública</a:t>
            </a:r>
            <a:r>
              <a:rPr lang="es-AR" sz="2508" u="sng" dirty="0">
                <a:solidFill>
                  <a:srgbClr val="374151"/>
                </a:solidFill>
              </a:rPr>
              <a:t>:</a:t>
            </a:r>
            <a:r>
              <a:rPr lang="es-AR" sz="2508" dirty="0">
                <a:solidFill>
                  <a:srgbClr val="374151"/>
                </a:solidFill>
              </a:rPr>
              <a:t> puede ser visualizada por cualquier persona </a:t>
            </a:r>
            <a:endParaRPr sz="2508" dirty="0">
              <a:solidFill>
                <a:srgbClr val="374151"/>
              </a:solidFill>
            </a:endParaRPr>
          </a:p>
          <a:p>
            <a:pPr marL="457200" lvl="0" indent="0" algn="l" rtl="0">
              <a:spcBef>
                <a:spcPts val="600"/>
              </a:spcBef>
              <a:spcAft>
                <a:spcPts val="0"/>
              </a:spcAft>
              <a:buNone/>
            </a:pPr>
            <a:endParaRPr sz="2508" i="1" u="sng" dirty="0">
              <a:solidFill>
                <a:srgbClr val="374151"/>
              </a:solidFill>
            </a:endParaRPr>
          </a:p>
          <a:p>
            <a:pPr marL="457200" lvl="0" indent="0" algn="l" rtl="0">
              <a:spcBef>
                <a:spcPts val="600"/>
              </a:spcBef>
              <a:spcAft>
                <a:spcPts val="0"/>
              </a:spcAft>
              <a:buNone/>
            </a:pPr>
            <a:r>
              <a:rPr lang="es-AR" sz="2508" i="1" u="sng" dirty="0">
                <a:solidFill>
                  <a:schemeClr val="accent1">
                    <a:lumMod val="75000"/>
                  </a:schemeClr>
                </a:solidFill>
              </a:rPr>
              <a:t>Información privada</a:t>
            </a:r>
            <a:r>
              <a:rPr lang="es-AR" sz="2508" dirty="0">
                <a:solidFill>
                  <a:srgbClr val="374151"/>
                </a:solidFill>
              </a:rPr>
              <a:t>: sólo puede ser visualizada por un grupo selecto de personas  </a:t>
            </a:r>
            <a:endParaRPr sz="2508" dirty="0">
              <a:solidFill>
                <a:srgbClr val="374151"/>
              </a:solidFill>
            </a:endParaRPr>
          </a:p>
          <a:p>
            <a:pPr marL="457200" lvl="0" indent="0" algn="l" rtl="0">
              <a:spcBef>
                <a:spcPts val="600"/>
              </a:spcBef>
              <a:spcAft>
                <a:spcPts val="0"/>
              </a:spcAft>
              <a:buNone/>
            </a:pPr>
            <a:endParaRPr sz="2508" dirty="0">
              <a:solidFill>
                <a:srgbClr val="374151"/>
              </a:solidFill>
            </a:endParaRPr>
          </a:p>
          <a:p>
            <a:pPr marL="457200" lvl="0" indent="0" algn="l" rtl="0">
              <a:spcBef>
                <a:spcPts val="600"/>
              </a:spcBef>
              <a:spcAft>
                <a:spcPts val="0"/>
              </a:spcAft>
              <a:buNone/>
            </a:pPr>
            <a:r>
              <a:rPr lang="es-AR" sz="2508" b="1" dirty="0">
                <a:solidFill>
                  <a:srgbClr val="374151"/>
                </a:solidFill>
              </a:rPr>
              <a:t>La Información es: </a:t>
            </a:r>
          </a:p>
          <a:p>
            <a:pPr marL="995680" indent="-457200">
              <a:spcBef>
                <a:spcPts val="600"/>
              </a:spcBef>
              <a:buClr>
                <a:srgbClr val="374151"/>
              </a:buClr>
              <a:buSzPct val="100000"/>
            </a:pPr>
            <a:r>
              <a:rPr lang="es-AR" sz="2508" dirty="0">
                <a:solidFill>
                  <a:srgbClr val="374151"/>
                </a:solidFill>
              </a:rPr>
              <a:t>Es </a:t>
            </a:r>
            <a:r>
              <a:rPr lang="es-AR" sz="2508" b="1" dirty="0">
                <a:solidFill>
                  <a:schemeClr val="accent1">
                    <a:lumMod val="75000"/>
                  </a:schemeClr>
                </a:solidFill>
              </a:rPr>
              <a:t>Crítica</a:t>
            </a:r>
            <a:r>
              <a:rPr lang="es-AR" sz="2508" dirty="0">
                <a:solidFill>
                  <a:srgbClr val="374151"/>
                </a:solidFill>
              </a:rPr>
              <a:t>: es indispensable para garantizar la continuidad operativa. </a:t>
            </a:r>
            <a:endParaRPr sz="2508" dirty="0">
              <a:solidFill>
                <a:srgbClr val="374151"/>
              </a:solidFill>
            </a:endParaRPr>
          </a:p>
          <a:p>
            <a:pPr marL="995680" indent="-457200">
              <a:spcBef>
                <a:spcPts val="0"/>
              </a:spcBef>
              <a:buClr>
                <a:srgbClr val="374151"/>
              </a:buClr>
              <a:buSzPct val="100000"/>
            </a:pPr>
            <a:r>
              <a:rPr lang="es-AR" sz="2508" dirty="0">
                <a:solidFill>
                  <a:srgbClr val="374151"/>
                </a:solidFill>
              </a:rPr>
              <a:t>Es </a:t>
            </a:r>
            <a:r>
              <a:rPr lang="es-AR" sz="2508" b="1" dirty="0">
                <a:solidFill>
                  <a:schemeClr val="accent1">
                    <a:lumMod val="75000"/>
                  </a:schemeClr>
                </a:solidFill>
              </a:rPr>
              <a:t>Valiosa</a:t>
            </a:r>
            <a:r>
              <a:rPr lang="es-AR" sz="2508" dirty="0">
                <a:solidFill>
                  <a:srgbClr val="374151"/>
                </a:solidFill>
              </a:rPr>
              <a:t>: es un activo con valor en sí misma. </a:t>
            </a:r>
            <a:endParaRPr sz="2508" dirty="0">
              <a:solidFill>
                <a:srgbClr val="374151"/>
              </a:solidFill>
            </a:endParaRPr>
          </a:p>
          <a:p>
            <a:pPr marL="995680" indent="-457200">
              <a:spcBef>
                <a:spcPts val="0"/>
              </a:spcBef>
              <a:buClr>
                <a:srgbClr val="374151"/>
              </a:buClr>
              <a:buSzPct val="100000"/>
            </a:pPr>
            <a:r>
              <a:rPr lang="es-AR" sz="2508" dirty="0">
                <a:solidFill>
                  <a:srgbClr val="374151"/>
                </a:solidFill>
              </a:rPr>
              <a:t>Es </a:t>
            </a:r>
            <a:r>
              <a:rPr lang="es-AR" sz="2508" b="1" dirty="0">
                <a:solidFill>
                  <a:schemeClr val="accent1">
                    <a:lumMod val="75000"/>
                  </a:schemeClr>
                </a:solidFill>
              </a:rPr>
              <a:t>Sensitiva</a:t>
            </a:r>
            <a:r>
              <a:rPr lang="es-AR" sz="2508" dirty="0">
                <a:solidFill>
                  <a:srgbClr val="374151"/>
                </a:solidFill>
              </a:rPr>
              <a:t>: debe ser conocida por las personas que la procesan y sólo por ellas. </a:t>
            </a:r>
            <a:endParaRPr sz="2300" dirty="0">
              <a:solidFill>
                <a:srgbClr val="374151"/>
              </a:solidFill>
            </a:endParaRPr>
          </a:p>
          <a:p>
            <a:pPr marL="0" lvl="0" indent="0" algn="l" rtl="0">
              <a:spcBef>
                <a:spcPts val="600"/>
              </a:spcBef>
              <a:spcAft>
                <a:spcPts val="600"/>
              </a:spcAft>
              <a:buNone/>
            </a:pPr>
            <a:endParaRPr sz="2300" dirty="0">
              <a:solidFill>
                <a:srgbClr val="374151"/>
              </a:solidFill>
              <a:highlight>
                <a:srgbClr val="F7F7F8"/>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g1dd4aa1bb27_1_33"/>
          <p:cNvSpPr txBox="1">
            <a:spLocks noGrp="1"/>
          </p:cNvSpPr>
          <p:nvPr>
            <p:ph type="title"/>
          </p:nvPr>
        </p:nvSpPr>
        <p:spPr>
          <a:xfrm>
            <a:off x="2389502" y="-23882"/>
            <a:ext cx="9249123" cy="946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s-AR" sz="3750" dirty="0"/>
              <a:t>Unidad 4: Características de la Información</a:t>
            </a:r>
            <a:endParaRPr dirty="0"/>
          </a:p>
        </p:txBody>
      </p:sp>
      <p:sp>
        <p:nvSpPr>
          <p:cNvPr id="876" name="Google Shape;876;g1dd4aa1bb27_1_33"/>
          <p:cNvSpPr txBox="1">
            <a:spLocks noGrp="1"/>
          </p:cNvSpPr>
          <p:nvPr>
            <p:ph type="body" idx="1"/>
          </p:nvPr>
        </p:nvSpPr>
        <p:spPr>
          <a:xfrm>
            <a:off x="1431526" y="696321"/>
            <a:ext cx="10477200" cy="5725800"/>
          </a:xfrm>
          <a:prstGeom prst="rect">
            <a:avLst/>
          </a:prstGeom>
        </p:spPr>
        <p:txBody>
          <a:bodyPr spcFirstLastPara="1" wrap="square" lIns="91425" tIns="45700" rIns="91425" bIns="45700" anchor="ctr" anchorCtr="0">
            <a:normAutofit lnSpcReduction="10000"/>
          </a:bodyPr>
          <a:lstStyle/>
          <a:p>
            <a:pPr marL="0" lvl="0" indent="0" algn="l" rtl="0">
              <a:spcBef>
                <a:spcPts val="360"/>
              </a:spcBef>
              <a:spcAft>
                <a:spcPts val="0"/>
              </a:spcAft>
              <a:buNone/>
            </a:pPr>
            <a:r>
              <a:rPr lang="es-AR" sz="2300" dirty="0">
                <a:solidFill>
                  <a:srgbClr val="374151"/>
                </a:solidFill>
              </a:rPr>
              <a:t>La </a:t>
            </a:r>
            <a:r>
              <a:rPr lang="es-AR" sz="2300" b="1" dirty="0">
                <a:solidFill>
                  <a:schemeClr val="accent1">
                    <a:lumMod val="75000"/>
                  </a:schemeClr>
                </a:solidFill>
              </a:rPr>
              <a:t>Integridad</a:t>
            </a:r>
            <a:r>
              <a:rPr lang="es-AR" sz="2300" b="1" dirty="0">
                <a:solidFill>
                  <a:srgbClr val="374151"/>
                </a:solidFill>
              </a:rPr>
              <a:t> </a:t>
            </a:r>
            <a:r>
              <a:rPr lang="es-AR" sz="2300" dirty="0">
                <a:solidFill>
                  <a:srgbClr val="374151"/>
                </a:solidFill>
              </a:rPr>
              <a:t>de la Información es la característica que hace que su contenido permanezca inalterado a menos que sea modificado por personal autorizado. </a:t>
            </a:r>
            <a:endParaRPr sz="2300" dirty="0">
              <a:solidFill>
                <a:srgbClr val="374151"/>
              </a:solidFill>
            </a:endParaRPr>
          </a:p>
          <a:p>
            <a:pPr marL="0" lvl="0" indent="0" algn="l" rtl="0">
              <a:spcBef>
                <a:spcPts val="600"/>
              </a:spcBef>
              <a:spcAft>
                <a:spcPts val="0"/>
              </a:spcAft>
              <a:buNone/>
            </a:pPr>
            <a:endParaRPr sz="2300" dirty="0">
              <a:solidFill>
                <a:srgbClr val="374151"/>
              </a:solidFill>
            </a:endParaRPr>
          </a:p>
          <a:p>
            <a:pPr marL="0" lvl="0" indent="0" algn="l" rtl="0">
              <a:spcBef>
                <a:spcPts val="600"/>
              </a:spcBef>
              <a:spcAft>
                <a:spcPts val="0"/>
              </a:spcAft>
              <a:buNone/>
            </a:pPr>
            <a:r>
              <a:rPr lang="es-AR" sz="2300" dirty="0">
                <a:solidFill>
                  <a:srgbClr val="374151"/>
                </a:solidFill>
              </a:rPr>
              <a:t>La </a:t>
            </a:r>
            <a:r>
              <a:rPr lang="es-AR" sz="2300" b="1" dirty="0">
                <a:solidFill>
                  <a:schemeClr val="accent1">
                    <a:lumMod val="75000"/>
                  </a:schemeClr>
                </a:solidFill>
              </a:rPr>
              <a:t>Disponibilidad </a:t>
            </a:r>
            <a:r>
              <a:rPr lang="es-AR" sz="2300" dirty="0">
                <a:solidFill>
                  <a:schemeClr val="accent1">
                    <a:lumMod val="75000"/>
                  </a:schemeClr>
                </a:solidFill>
              </a:rPr>
              <a:t>u </a:t>
            </a:r>
            <a:r>
              <a:rPr lang="es-AR" sz="2300" b="1" dirty="0">
                <a:solidFill>
                  <a:schemeClr val="accent1">
                    <a:lumMod val="75000"/>
                  </a:schemeClr>
                </a:solidFill>
              </a:rPr>
              <a:t>Operatividad </a:t>
            </a:r>
            <a:r>
              <a:rPr lang="es-AR" sz="2300" dirty="0">
                <a:solidFill>
                  <a:srgbClr val="374151"/>
                </a:solidFill>
              </a:rPr>
              <a:t>de la Información es su capacidad de estar siempre disponible para ser procesada por las personas autorizadas. </a:t>
            </a:r>
            <a:endParaRPr sz="2300" dirty="0">
              <a:solidFill>
                <a:srgbClr val="374151"/>
              </a:solidFill>
            </a:endParaRPr>
          </a:p>
          <a:p>
            <a:pPr marL="0" lvl="0" indent="0" algn="l" rtl="0">
              <a:spcBef>
                <a:spcPts val="600"/>
              </a:spcBef>
              <a:spcAft>
                <a:spcPts val="0"/>
              </a:spcAft>
              <a:buNone/>
            </a:pPr>
            <a:endParaRPr sz="2300" dirty="0">
              <a:solidFill>
                <a:srgbClr val="374151"/>
              </a:solidFill>
            </a:endParaRPr>
          </a:p>
          <a:p>
            <a:pPr marL="0" lvl="0" indent="0" algn="l" rtl="0">
              <a:spcBef>
                <a:spcPts val="600"/>
              </a:spcBef>
              <a:spcAft>
                <a:spcPts val="0"/>
              </a:spcAft>
              <a:buNone/>
            </a:pPr>
            <a:r>
              <a:rPr lang="es-AR" sz="2300" dirty="0">
                <a:solidFill>
                  <a:srgbClr val="374151"/>
                </a:solidFill>
              </a:rPr>
              <a:t>La </a:t>
            </a:r>
            <a:r>
              <a:rPr lang="es-AR" sz="2300" b="1" dirty="0">
                <a:solidFill>
                  <a:schemeClr val="accent1">
                    <a:lumMod val="75000"/>
                  </a:schemeClr>
                </a:solidFill>
              </a:rPr>
              <a:t>Privacidad </a:t>
            </a:r>
            <a:r>
              <a:rPr lang="es-AR" sz="2300" dirty="0">
                <a:solidFill>
                  <a:schemeClr val="accent1">
                    <a:lumMod val="75000"/>
                  </a:schemeClr>
                </a:solidFill>
              </a:rPr>
              <a:t>o </a:t>
            </a:r>
            <a:r>
              <a:rPr lang="es-AR" sz="2300" b="1" dirty="0">
                <a:solidFill>
                  <a:schemeClr val="accent1">
                    <a:lumMod val="75000"/>
                  </a:schemeClr>
                </a:solidFill>
              </a:rPr>
              <a:t>Confidencialidad </a:t>
            </a:r>
            <a:r>
              <a:rPr lang="es-AR" sz="2300" dirty="0">
                <a:solidFill>
                  <a:srgbClr val="374151"/>
                </a:solidFill>
              </a:rPr>
              <a:t>de la Información es la necesidad de que la misma sólo sea conocida por personas autorizadas. </a:t>
            </a:r>
            <a:endParaRPr sz="2300" dirty="0">
              <a:solidFill>
                <a:srgbClr val="374151"/>
              </a:solidFill>
            </a:endParaRPr>
          </a:p>
          <a:p>
            <a:pPr marL="0" lvl="0" indent="0" algn="l" rtl="0">
              <a:spcBef>
                <a:spcPts val="600"/>
              </a:spcBef>
              <a:spcAft>
                <a:spcPts val="0"/>
              </a:spcAft>
              <a:buNone/>
            </a:pPr>
            <a:endParaRPr sz="2300" dirty="0">
              <a:solidFill>
                <a:srgbClr val="374151"/>
              </a:solidFill>
            </a:endParaRPr>
          </a:p>
          <a:p>
            <a:pPr marL="0" lvl="0" indent="0" algn="l" rtl="0">
              <a:spcBef>
                <a:spcPts val="600"/>
              </a:spcBef>
              <a:spcAft>
                <a:spcPts val="0"/>
              </a:spcAft>
              <a:buClr>
                <a:schemeClr val="dk1"/>
              </a:buClr>
              <a:buSzPts val="1100"/>
              <a:buFont typeface="Arial"/>
              <a:buNone/>
            </a:pPr>
            <a:r>
              <a:rPr lang="es-AR" sz="2300" dirty="0">
                <a:solidFill>
                  <a:srgbClr val="374151"/>
                </a:solidFill>
              </a:rPr>
              <a:t>La </a:t>
            </a:r>
            <a:r>
              <a:rPr lang="es-AR" sz="2300" b="1" dirty="0">
                <a:solidFill>
                  <a:schemeClr val="accent1">
                    <a:lumMod val="75000"/>
                  </a:schemeClr>
                </a:solidFill>
              </a:rPr>
              <a:t>Autenticidad</a:t>
            </a:r>
            <a:r>
              <a:rPr lang="es-AR" sz="2300" b="1" dirty="0">
                <a:solidFill>
                  <a:srgbClr val="374151"/>
                </a:solidFill>
              </a:rPr>
              <a:t> </a:t>
            </a:r>
            <a:r>
              <a:rPr lang="es-AR" sz="2300" dirty="0">
                <a:solidFill>
                  <a:srgbClr val="374151"/>
                </a:solidFill>
              </a:rPr>
              <a:t>permite definir que la información requerida es válida y utilizable en tiempo, forma y distribución.</a:t>
            </a:r>
            <a:endParaRPr sz="2300" dirty="0">
              <a:solidFill>
                <a:srgbClr val="374151"/>
              </a:solidFill>
            </a:endParaRPr>
          </a:p>
          <a:p>
            <a:pPr marL="0" lvl="0" indent="0" algn="l" rtl="0">
              <a:spcBef>
                <a:spcPts val="600"/>
              </a:spcBef>
              <a:spcAft>
                <a:spcPts val="0"/>
              </a:spcAft>
              <a:buNone/>
            </a:pPr>
            <a:endParaRPr sz="2300" dirty="0">
              <a:solidFill>
                <a:srgbClr val="374151"/>
              </a:solidFill>
            </a:endParaRPr>
          </a:p>
          <a:p>
            <a:pPr marL="0" lvl="0" indent="0" algn="l" rtl="0">
              <a:spcBef>
                <a:spcPts val="600"/>
              </a:spcBef>
              <a:spcAft>
                <a:spcPts val="600"/>
              </a:spcAft>
              <a:buNone/>
            </a:pPr>
            <a:r>
              <a:rPr lang="es-AR" sz="2300" dirty="0">
                <a:solidFill>
                  <a:srgbClr val="374151"/>
                </a:solidFill>
              </a:rPr>
              <a:t>El </a:t>
            </a:r>
            <a:r>
              <a:rPr lang="es-AR" sz="2300" b="1" dirty="0">
                <a:solidFill>
                  <a:schemeClr val="accent1">
                    <a:lumMod val="75000"/>
                  </a:schemeClr>
                </a:solidFill>
              </a:rPr>
              <a:t>Control</a:t>
            </a:r>
            <a:r>
              <a:rPr lang="es-AR" sz="2300" b="1" dirty="0">
                <a:solidFill>
                  <a:srgbClr val="374151"/>
                </a:solidFill>
              </a:rPr>
              <a:t> </a:t>
            </a:r>
            <a:r>
              <a:rPr lang="es-AR" sz="2300" dirty="0">
                <a:solidFill>
                  <a:srgbClr val="374151"/>
                </a:solidFill>
              </a:rPr>
              <a:t>sobre la información permite asegurar que sólo los usuarios autorizados pueden decidir cuándo y cómo permitir el acceso a la misma.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g1dd4aa1bb27_1_106"/>
          <p:cNvSpPr txBox="1">
            <a:spLocks noGrp="1"/>
          </p:cNvSpPr>
          <p:nvPr>
            <p:ph type="body" idx="1"/>
          </p:nvPr>
        </p:nvSpPr>
        <p:spPr>
          <a:xfrm>
            <a:off x="1580872" y="649312"/>
            <a:ext cx="10477200" cy="5725800"/>
          </a:xfrm>
          <a:prstGeom prst="rect">
            <a:avLst/>
          </a:prstGeom>
        </p:spPr>
        <p:txBody>
          <a:bodyPr spcFirstLastPara="1" wrap="square" lIns="91425" tIns="45700" rIns="91425" bIns="45700" anchor="ctr" anchorCtr="0">
            <a:normAutofit/>
          </a:bodyPr>
          <a:lstStyle/>
          <a:p>
            <a:pPr marL="425450" indent="-342900">
              <a:buClr>
                <a:srgbClr val="374151"/>
              </a:buClr>
              <a:buSzPts val="2300"/>
            </a:pPr>
            <a:r>
              <a:rPr lang="es-AR" sz="2300" dirty="0">
                <a:solidFill>
                  <a:srgbClr val="374151"/>
                </a:solidFill>
              </a:rPr>
              <a:t>Controles generales</a:t>
            </a:r>
            <a:endParaRPr sz="2300" dirty="0">
              <a:solidFill>
                <a:srgbClr val="374151"/>
              </a:solidFill>
            </a:endParaRPr>
          </a:p>
          <a:p>
            <a:pPr marL="425450" indent="-342900">
              <a:spcBef>
                <a:spcPts val="0"/>
              </a:spcBef>
              <a:buClr>
                <a:srgbClr val="374151"/>
              </a:buClr>
              <a:buSzPts val="2300"/>
            </a:pPr>
            <a:r>
              <a:rPr lang="es-AR" sz="2300" dirty="0">
                <a:solidFill>
                  <a:srgbClr val="374151"/>
                </a:solidFill>
              </a:rPr>
              <a:t>Controles de implementación</a:t>
            </a:r>
            <a:endParaRPr sz="2300" dirty="0">
              <a:solidFill>
                <a:srgbClr val="374151"/>
              </a:solidFill>
            </a:endParaRPr>
          </a:p>
          <a:p>
            <a:pPr marL="425450" indent="-342900">
              <a:spcBef>
                <a:spcPts val="0"/>
              </a:spcBef>
              <a:buClr>
                <a:srgbClr val="374151"/>
              </a:buClr>
              <a:buSzPts val="2300"/>
            </a:pPr>
            <a:r>
              <a:rPr lang="es-AR" sz="2300" dirty="0">
                <a:solidFill>
                  <a:srgbClr val="374151"/>
                </a:solidFill>
              </a:rPr>
              <a:t>Controles de software</a:t>
            </a:r>
            <a:endParaRPr sz="2300" dirty="0">
              <a:solidFill>
                <a:srgbClr val="374151"/>
              </a:solidFill>
            </a:endParaRPr>
          </a:p>
          <a:p>
            <a:pPr marL="425450" indent="-342900">
              <a:spcBef>
                <a:spcPts val="0"/>
              </a:spcBef>
              <a:buClr>
                <a:srgbClr val="374151"/>
              </a:buClr>
              <a:buSzPts val="2300"/>
            </a:pPr>
            <a:r>
              <a:rPr lang="es-AR" sz="2300" dirty="0">
                <a:solidFill>
                  <a:srgbClr val="374151"/>
                </a:solidFill>
              </a:rPr>
              <a:t>Controles de hardware</a:t>
            </a:r>
            <a:endParaRPr sz="2300" dirty="0">
              <a:solidFill>
                <a:srgbClr val="374151"/>
              </a:solidFill>
            </a:endParaRPr>
          </a:p>
          <a:p>
            <a:pPr marL="425450" indent="-342900">
              <a:spcBef>
                <a:spcPts val="0"/>
              </a:spcBef>
              <a:buClr>
                <a:srgbClr val="374151"/>
              </a:buClr>
              <a:buSzPts val="2300"/>
            </a:pPr>
            <a:r>
              <a:rPr lang="es-AR" sz="2300" dirty="0">
                <a:solidFill>
                  <a:srgbClr val="374151"/>
                </a:solidFill>
              </a:rPr>
              <a:t>Controles de operaciones de computación</a:t>
            </a:r>
            <a:endParaRPr sz="2300" dirty="0">
              <a:solidFill>
                <a:srgbClr val="374151"/>
              </a:solidFill>
            </a:endParaRPr>
          </a:p>
          <a:p>
            <a:pPr marL="425450" indent="-342900">
              <a:spcBef>
                <a:spcPts val="0"/>
              </a:spcBef>
              <a:buClr>
                <a:srgbClr val="374151"/>
              </a:buClr>
              <a:buSzPts val="2300"/>
            </a:pPr>
            <a:r>
              <a:rPr lang="es-AR" sz="2300" dirty="0">
                <a:solidFill>
                  <a:srgbClr val="374151"/>
                </a:solidFill>
              </a:rPr>
              <a:t>Controles de seguridad de los datos</a:t>
            </a:r>
            <a:endParaRPr sz="2300" dirty="0">
              <a:solidFill>
                <a:srgbClr val="374151"/>
              </a:solidFill>
            </a:endParaRPr>
          </a:p>
          <a:p>
            <a:pPr marL="425450" indent="-342900">
              <a:spcBef>
                <a:spcPts val="0"/>
              </a:spcBef>
              <a:buClr>
                <a:srgbClr val="374151"/>
              </a:buClr>
              <a:buSzPts val="2300"/>
            </a:pPr>
            <a:r>
              <a:rPr lang="es-AR" sz="2300" dirty="0">
                <a:solidFill>
                  <a:srgbClr val="374151"/>
                </a:solidFill>
              </a:rPr>
              <a:t>Controles administrativos</a:t>
            </a:r>
            <a:endParaRPr sz="2300" dirty="0">
              <a:solidFill>
                <a:srgbClr val="374151"/>
              </a:solidFill>
            </a:endParaRPr>
          </a:p>
          <a:p>
            <a:pPr marL="882650" lvl="1" indent="-342900">
              <a:spcBef>
                <a:spcPts val="0"/>
              </a:spcBef>
              <a:buClr>
                <a:srgbClr val="374151"/>
              </a:buClr>
              <a:buSzPts val="2300"/>
              <a:buFont typeface="Courier New" panose="02070309020205020404" pitchFamily="49" charset="0"/>
              <a:buChar char="o"/>
            </a:pPr>
            <a:r>
              <a:rPr lang="es-AR" sz="2300" dirty="0">
                <a:solidFill>
                  <a:srgbClr val="374151"/>
                </a:solidFill>
              </a:rPr>
              <a:t>segregación de funciones</a:t>
            </a:r>
            <a:endParaRPr sz="2300" dirty="0">
              <a:solidFill>
                <a:srgbClr val="374151"/>
              </a:solidFill>
            </a:endParaRPr>
          </a:p>
          <a:p>
            <a:pPr marL="882650" lvl="1" indent="-342900">
              <a:spcBef>
                <a:spcPts val="0"/>
              </a:spcBef>
              <a:buClr>
                <a:srgbClr val="374151"/>
              </a:buClr>
              <a:buSzPts val="2300"/>
              <a:buFont typeface="Courier New" panose="02070309020205020404" pitchFamily="49" charset="0"/>
              <a:buChar char="o"/>
            </a:pPr>
            <a:r>
              <a:rPr lang="es-AR" sz="2300" dirty="0">
                <a:solidFill>
                  <a:srgbClr val="374151"/>
                </a:solidFill>
              </a:rPr>
              <a:t>políticas y procedimientos por escrito</a:t>
            </a:r>
            <a:endParaRPr sz="2300" dirty="0">
              <a:solidFill>
                <a:srgbClr val="374151"/>
              </a:solidFill>
            </a:endParaRPr>
          </a:p>
          <a:p>
            <a:pPr marL="882650" lvl="1" indent="-342900">
              <a:spcBef>
                <a:spcPts val="0"/>
              </a:spcBef>
              <a:buClr>
                <a:srgbClr val="374151"/>
              </a:buClr>
              <a:buSzPts val="2300"/>
              <a:buFont typeface="Courier New" panose="02070309020205020404" pitchFamily="49" charset="0"/>
              <a:buChar char="o"/>
            </a:pPr>
            <a:r>
              <a:rPr lang="es-AR" sz="2300" dirty="0">
                <a:solidFill>
                  <a:srgbClr val="374151"/>
                </a:solidFill>
              </a:rPr>
              <a:t>supervisión</a:t>
            </a:r>
            <a:endParaRPr sz="2300" dirty="0">
              <a:solidFill>
                <a:srgbClr val="374151"/>
              </a:solidFill>
            </a:endParaRPr>
          </a:p>
          <a:p>
            <a:pPr marL="425450" indent="-342900">
              <a:spcBef>
                <a:spcPts val="0"/>
              </a:spcBef>
              <a:buClr>
                <a:srgbClr val="374151"/>
              </a:buClr>
              <a:buSzPts val="2300"/>
            </a:pPr>
            <a:r>
              <a:rPr lang="es-AR" sz="2300" dirty="0">
                <a:solidFill>
                  <a:srgbClr val="374151"/>
                </a:solidFill>
              </a:rPr>
              <a:t>Controles de aplicación</a:t>
            </a:r>
            <a:endParaRPr sz="2300" dirty="0">
              <a:solidFill>
                <a:srgbClr val="374151"/>
              </a:solidFill>
            </a:endParaRPr>
          </a:p>
          <a:p>
            <a:pPr marL="425450" indent="-342900">
              <a:spcBef>
                <a:spcPts val="0"/>
              </a:spcBef>
              <a:buClr>
                <a:srgbClr val="374151"/>
              </a:buClr>
              <a:buSzPts val="2300"/>
            </a:pPr>
            <a:r>
              <a:rPr lang="es-AR" sz="2300" dirty="0">
                <a:solidFill>
                  <a:srgbClr val="374151"/>
                </a:solidFill>
              </a:rPr>
              <a:t>Controles de entrada</a:t>
            </a:r>
            <a:endParaRPr sz="2300" dirty="0">
              <a:solidFill>
                <a:srgbClr val="374151"/>
              </a:solidFill>
            </a:endParaRPr>
          </a:p>
          <a:p>
            <a:pPr marL="425450" indent="-342900">
              <a:spcBef>
                <a:spcPts val="0"/>
              </a:spcBef>
              <a:buClr>
                <a:srgbClr val="374151"/>
              </a:buClr>
              <a:buSzPts val="2300"/>
            </a:pPr>
            <a:r>
              <a:rPr lang="es-AR" sz="2300" dirty="0">
                <a:solidFill>
                  <a:srgbClr val="374151"/>
                </a:solidFill>
              </a:rPr>
              <a:t>Controles de procesamiento</a:t>
            </a:r>
            <a:endParaRPr sz="2300" dirty="0">
              <a:solidFill>
                <a:srgbClr val="374151"/>
              </a:solidFill>
            </a:endParaRPr>
          </a:p>
          <a:p>
            <a:pPr marL="425450" indent="-342900">
              <a:spcBef>
                <a:spcPts val="0"/>
              </a:spcBef>
              <a:buClr>
                <a:srgbClr val="374151"/>
              </a:buClr>
              <a:buSzPts val="2300"/>
            </a:pPr>
            <a:r>
              <a:rPr lang="es-AR" sz="2300" dirty="0">
                <a:solidFill>
                  <a:srgbClr val="374151"/>
                </a:solidFill>
              </a:rPr>
              <a:t>Controles de salida</a:t>
            </a:r>
            <a:endParaRPr dirty="0"/>
          </a:p>
        </p:txBody>
      </p:sp>
      <p:sp>
        <p:nvSpPr>
          <p:cNvPr id="882" name="Google Shape;882;g1dd4aa1bb27_1_106"/>
          <p:cNvSpPr txBox="1">
            <a:spLocks noGrp="1"/>
          </p:cNvSpPr>
          <p:nvPr>
            <p:ph type="title"/>
          </p:nvPr>
        </p:nvSpPr>
        <p:spPr>
          <a:xfrm>
            <a:off x="2860020" y="0"/>
            <a:ext cx="6559188" cy="85237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AR" sz="3750" dirty="0"/>
              <a:t>Unidad 4: Tipos de Controles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g1dd4aa1bb27_1_68"/>
          <p:cNvSpPr txBox="1">
            <a:spLocks noGrp="1"/>
          </p:cNvSpPr>
          <p:nvPr>
            <p:ph type="body" idx="1"/>
          </p:nvPr>
        </p:nvSpPr>
        <p:spPr>
          <a:xfrm>
            <a:off x="1332962" y="725793"/>
            <a:ext cx="10477200" cy="5725800"/>
          </a:xfrm>
          <a:prstGeom prst="rect">
            <a:avLst/>
          </a:prstGeom>
        </p:spPr>
        <p:txBody>
          <a:bodyPr spcFirstLastPara="1" wrap="square" lIns="91425" tIns="45700" rIns="91425" bIns="45700" anchor="ctr" anchorCtr="0">
            <a:normAutofit fontScale="92500" lnSpcReduction="10000"/>
          </a:bodyPr>
          <a:lstStyle/>
          <a:p>
            <a:pPr marL="0" lvl="0" indent="0" algn="l" rtl="0">
              <a:spcBef>
                <a:spcPts val="360"/>
              </a:spcBef>
              <a:spcAft>
                <a:spcPts val="0"/>
              </a:spcAft>
              <a:buNone/>
            </a:pPr>
            <a:r>
              <a:rPr lang="es-AR" sz="2300" b="1" dirty="0">
                <a:solidFill>
                  <a:schemeClr val="accent1">
                    <a:lumMod val="75000"/>
                  </a:schemeClr>
                </a:solidFill>
              </a:rPr>
              <a:t>Preventivos</a:t>
            </a:r>
            <a:r>
              <a:rPr lang="es-AR" sz="2300" dirty="0">
                <a:solidFill>
                  <a:srgbClr val="374151"/>
                </a:solidFill>
              </a:rPr>
              <a:t>: implica que se implementen mecanismos que los usuarios no puedan anular siendo estos correctos e inalterables, de modo que un cracker o atacante no pueda cambiarlo. La mayoría de los ataques se pueden evitar o disminuir su impacto mediante la aplicación de estos mecanismos. Actualización del sistema, antivirus, corta fuegos, contraseñas, navegación por internet accesos remotos, cifrar información confidencial en reposo, verifique la identidad de la información</a:t>
            </a:r>
            <a:endParaRPr sz="2300" dirty="0">
              <a:solidFill>
                <a:srgbClr val="374151"/>
              </a:solidFill>
            </a:endParaRPr>
          </a:p>
          <a:p>
            <a:pPr marL="0" lvl="0" indent="0" algn="l" rtl="0">
              <a:spcBef>
                <a:spcPts val="600"/>
              </a:spcBef>
              <a:spcAft>
                <a:spcPts val="0"/>
              </a:spcAft>
              <a:buNone/>
            </a:pPr>
            <a:endParaRPr sz="2300" b="1" dirty="0">
              <a:solidFill>
                <a:srgbClr val="374151"/>
              </a:solidFill>
            </a:endParaRPr>
          </a:p>
          <a:p>
            <a:pPr marL="0" lvl="0" indent="0" algn="l" rtl="0">
              <a:spcBef>
                <a:spcPts val="600"/>
              </a:spcBef>
              <a:spcAft>
                <a:spcPts val="0"/>
              </a:spcAft>
              <a:buNone/>
            </a:pPr>
            <a:r>
              <a:rPr lang="es-AR" sz="2300" b="1" dirty="0">
                <a:solidFill>
                  <a:schemeClr val="accent1">
                    <a:lumMod val="75000"/>
                  </a:schemeClr>
                </a:solidFill>
              </a:rPr>
              <a:t>Correctivos</a:t>
            </a:r>
            <a:r>
              <a:rPr lang="es-AR" sz="2300" dirty="0">
                <a:solidFill>
                  <a:srgbClr val="374151"/>
                </a:solidFill>
              </a:rPr>
              <a:t>: ayudan a mitigar o disminuir los efectos de un evento que afecta a los sistemas, corrigiendo brechas de seguridad por medio del bloqueo de direcciones IP, bloqueo de acciones sospechosas, etc. </a:t>
            </a:r>
            <a:endParaRPr sz="2300" dirty="0">
              <a:solidFill>
                <a:srgbClr val="374151"/>
              </a:solidFill>
            </a:endParaRPr>
          </a:p>
          <a:p>
            <a:pPr marL="0" lvl="0" indent="0" algn="l" rtl="0">
              <a:spcBef>
                <a:spcPts val="600"/>
              </a:spcBef>
              <a:spcAft>
                <a:spcPts val="0"/>
              </a:spcAft>
              <a:buNone/>
            </a:pPr>
            <a:endParaRPr sz="2300" b="1" dirty="0">
              <a:solidFill>
                <a:srgbClr val="374151"/>
              </a:solidFill>
            </a:endParaRPr>
          </a:p>
          <a:p>
            <a:pPr marL="0" lvl="0" indent="0" algn="l" rtl="0">
              <a:spcBef>
                <a:spcPts val="600"/>
              </a:spcBef>
              <a:spcAft>
                <a:spcPts val="600"/>
              </a:spcAft>
              <a:buNone/>
            </a:pPr>
            <a:r>
              <a:rPr lang="es-AR" sz="2300" b="1" dirty="0" err="1">
                <a:solidFill>
                  <a:schemeClr val="accent1">
                    <a:lumMod val="75000"/>
                  </a:schemeClr>
                </a:solidFill>
              </a:rPr>
              <a:t>Detectivos</a:t>
            </a:r>
            <a:r>
              <a:rPr lang="es-AR" sz="2300" dirty="0">
                <a:solidFill>
                  <a:srgbClr val="374151"/>
                </a:solidFill>
              </a:rPr>
              <a:t>: determina el momento en que ocurre un ataque monitoreando varios aspectos del sistema que le ayuda a obtener información, los mecanismos </a:t>
            </a:r>
            <a:r>
              <a:rPr lang="es-AR" sz="2300" dirty="0" err="1">
                <a:solidFill>
                  <a:srgbClr val="374151"/>
                </a:solidFill>
              </a:rPr>
              <a:t>detectivos</a:t>
            </a:r>
            <a:r>
              <a:rPr lang="es-AR" sz="2300" dirty="0">
                <a:solidFill>
                  <a:srgbClr val="374151"/>
                </a:solidFill>
              </a:rPr>
              <a:t> no evitan que algunas partes del sistema se comprometan. Entre los mecanismos </a:t>
            </a:r>
            <a:r>
              <a:rPr lang="es-AR" sz="2300" dirty="0" err="1">
                <a:solidFill>
                  <a:srgbClr val="374151"/>
                </a:solidFill>
              </a:rPr>
              <a:t>detectivos</a:t>
            </a:r>
            <a:r>
              <a:rPr lang="es-AR" sz="2300" dirty="0">
                <a:solidFill>
                  <a:srgbClr val="374151"/>
                </a:solidFill>
              </a:rPr>
              <a:t> que se pueden aplicar está la tecnología CAPTCHA y la implementación de controles que emitan alertas sobre intentos fallidos al intentar usar funcionalidades del sistema que no le competen y otras actividades irregulares.</a:t>
            </a:r>
            <a:endParaRPr dirty="0"/>
          </a:p>
        </p:txBody>
      </p:sp>
      <p:sp>
        <p:nvSpPr>
          <p:cNvPr id="888" name="Google Shape;888;g1dd4aa1bb27_1_68"/>
          <p:cNvSpPr txBox="1">
            <a:spLocks noGrp="1"/>
          </p:cNvSpPr>
          <p:nvPr>
            <p:ph type="title"/>
          </p:nvPr>
        </p:nvSpPr>
        <p:spPr>
          <a:xfrm>
            <a:off x="3028695" y="0"/>
            <a:ext cx="10194000" cy="72579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AR" sz="3750" dirty="0"/>
              <a:t>Unidad 4: Tipos de Mecanismos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g1dd4aa1bb27_1_5"/>
          <p:cNvSpPr txBox="1">
            <a:spLocks noGrp="1"/>
          </p:cNvSpPr>
          <p:nvPr>
            <p:ph type="title"/>
          </p:nvPr>
        </p:nvSpPr>
        <p:spPr>
          <a:xfrm>
            <a:off x="1871075" y="311300"/>
            <a:ext cx="10018800" cy="1075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s-AR" sz="3750"/>
              <a:t>Unidad 4: Desafíos Éticos y Sociales de la TI</a:t>
            </a:r>
            <a:endParaRPr/>
          </a:p>
        </p:txBody>
      </p:sp>
      <p:sp>
        <p:nvSpPr>
          <p:cNvPr id="894" name="Google Shape;894;g1dd4aa1bb27_1_5"/>
          <p:cNvSpPr txBox="1">
            <a:spLocks noGrp="1"/>
          </p:cNvSpPr>
          <p:nvPr>
            <p:ph type="body" idx="1"/>
          </p:nvPr>
        </p:nvSpPr>
        <p:spPr>
          <a:xfrm>
            <a:off x="1677871" y="1226991"/>
            <a:ext cx="9015000" cy="4980900"/>
          </a:xfrm>
          <a:prstGeom prst="rect">
            <a:avLst/>
          </a:prstGeom>
        </p:spPr>
        <p:txBody>
          <a:bodyPr spcFirstLastPara="1" wrap="square" lIns="91425" tIns="45700" rIns="91425" bIns="45700" anchor="ctr" anchorCtr="0">
            <a:normAutofit/>
          </a:bodyPr>
          <a:lstStyle/>
          <a:p>
            <a:pPr marL="457200" lvl="0" indent="0" algn="l" rtl="0">
              <a:spcBef>
                <a:spcPts val="0"/>
              </a:spcBef>
              <a:spcAft>
                <a:spcPts val="0"/>
              </a:spcAft>
              <a:buNone/>
            </a:pPr>
            <a:r>
              <a:rPr lang="es-AR" sz="2300" b="1" dirty="0">
                <a:solidFill>
                  <a:srgbClr val="374151"/>
                </a:solidFill>
              </a:rPr>
              <a:t>Desafíos Éticos y Sociales de la TI </a:t>
            </a:r>
            <a:endParaRPr sz="2300" b="1" dirty="0">
              <a:solidFill>
                <a:srgbClr val="374151"/>
              </a:solidFill>
            </a:endParaRPr>
          </a:p>
          <a:p>
            <a:pPr marL="457200" lvl="0" indent="0" algn="l" rtl="0">
              <a:spcBef>
                <a:spcPts val="0"/>
              </a:spcBef>
              <a:spcAft>
                <a:spcPts val="0"/>
              </a:spcAft>
              <a:buNone/>
            </a:pPr>
            <a:endParaRPr sz="2300" b="1" dirty="0">
              <a:solidFill>
                <a:srgbClr val="374151"/>
              </a:solidFill>
            </a:endParaRPr>
          </a:p>
          <a:p>
            <a:pPr marL="914400" lvl="0" indent="-374650" algn="l" rtl="0">
              <a:spcBef>
                <a:spcPts val="0"/>
              </a:spcBef>
              <a:spcAft>
                <a:spcPts val="0"/>
              </a:spcAft>
              <a:buClr>
                <a:srgbClr val="374151"/>
              </a:buClr>
              <a:buSzPts val="2300"/>
              <a:buChar char="❖"/>
            </a:pPr>
            <a:r>
              <a:rPr lang="es-AR" sz="2300" dirty="0">
                <a:solidFill>
                  <a:srgbClr val="374151"/>
                </a:solidFill>
              </a:rPr>
              <a:t>Fundamentos éticos. </a:t>
            </a:r>
            <a:endParaRPr sz="2300" dirty="0">
              <a:solidFill>
                <a:srgbClr val="374151"/>
              </a:solidFill>
            </a:endParaRPr>
          </a:p>
          <a:p>
            <a:pPr marL="0" lvl="0" indent="0" algn="l" rtl="0">
              <a:spcBef>
                <a:spcPts val="0"/>
              </a:spcBef>
              <a:spcAft>
                <a:spcPts val="0"/>
              </a:spcAft>
              <a:buNone/>
            </a:pPr>
            <a:endParaRPr sz="2300" dirty="0">
              <a:solidFill>
                <a:srgbClr val="374151"/>
              </a:solidFill>
            </a:endParaRPr>
          </a:p>
          <a:p>
            <a:pPr marL="914400" lvl="0" indent="-374650" algn="l" rtl="0">
              <a:spcBef>
                <a:spcPts val="0"/>
              </a:spcBef>
              <a:spcAft>
                <a:spcPts val="0"/>
              </a:spcAft>
              <a:buClr>
                <a:srgbClr val="374151"/>
              </a:buClr>
              <a:buSzPts val="2300"/>
              <a:buChar char="❖"/>
            </a:pPr>
            <a:r>
              <a:rPr lang="es-AR" sz="2300" dirty="0">
                <a:solidFill>
                  <a:srgbClr val="374151"/>
                </a:solidFill>
              </a:rPr>
              <a:t>Modelo conceptual para las cuestiones éticas, sociales y políticas.</a:t>
            </a:r>
            <a:endParaRPr sz="2300" dirty="0">
              <a:solidFill>
                <a:srgbClr val="374151"/>
              </a:solidFill>
            </a:endParaRPr>
          </a:p>
          <a:p>
            <a:pPr marL="1828800" lvl="0" indent="0" algn="l" rtl="0">
              <a:spcBef>
                <a:spcPts val="0"/>
              </a:spcBef>
              <a:spcAft>
                <a:spcPts val="0"/>
              </a:spcAft>
              <a:buNone/>
            </a:pPr>
            <a:endParaRPr sz="2300" dirty="0">
              <a:solidFill>
                <a:srgbClr val="374151"/>
              </a:solidFill>
            </a:endParaRPr>
          </a:p>
          <a:p>
            <a:pPr marL="914400" lvl="0" indent="-374650" algn="l" rtl="0">
              <a:spcBef>
                <a:spcPts val="0"/>
              </a:spcBef>
              <a:spcAft>
                <a:spcPts val="0"/>
              </a:spcAft>
              <a:buClr>
                <a:srgbClr val="374151"/>
              </a:buClr>
              <a:buSzPts val="2300"/>
              <a:buChar char="❖"/>
            </a:pPr>
            <a:r>
              <a:rPr lang="es-AR" sz="2300" dirty="0">
                <a:solidFill>
                  <a:srgbClr val="374151"/>
                </a:solidFill>
              </a:rPr>
              <a:t>Los dilemas éticos de la Tecnología de Información.</a:t>
            </a:r>
            <a:endParaRPr sz="2300" dirty="0">
              <a:solidFill>
                <a:srgbClr val="374151"/>
              </a:solidFill>
            </a:endParaRPr>
          </a:p>
          <a:p>
            <a:pPr marL="1828800" lvl="0" indent="0" algn="l" rtl="0">
              <a:spcBef>
                <a:spcPts val="0"/>
              </a:spcBef>
              <a:spcAft>
                <a:spcPts val="0"/>
              </a:spcAft>
              <a:buNone/>
            </a:pPr>
            <a:endParaRPr sz="2300" dirty="0">
              <a:solidFill>
                <a:srgbClr val="374151"/>
              </a:solidFill>
            </a:endParaRPr>
          </a:p>
          <a:p>
            <a:pPr marL="914400" lvl="0" indent="-374650" algn="l" rtl="0">
              <a:spcBef>
                <a:spcPts val="0"/>
              </a:spcBef>
              <a:spcAft>
                <a:spcPts val="0"/>
              </a:spcAft>
              <a:buClr>
                <a:srgbClr val="374151"/>
              </a:buClr>
              <a:buSzPts val="2300"/>
              <a:buChar char="❖"/>
            </a:pPr>
            <a:r>
              <a:rPr lang="es-AR" sz="2300" dirty="0">
                <a:solidFill>
                  <a:srgbClr val="374151"/>
                </a:solidFill>
              </a:rPr>
              <a:t>Delito computacional e implicancias morales</a:t>
            </a:r>
            <a:endParaRPr sz="2300" dirty="0">
              <a:solidFill>
                <a:srgbClr val="374151"/>
              </a:solidFill>
            </a:endParaRPr>
          </a:p>
          <a:p>
            <a:pPr marL="1828800" lvl="0" indent="0" algn="l" rtl="0">
              <a:spcBef>
                <a:spcPts val="0"/>
              </a:spcBef>
              <a:spcAft>
                <a:spcPts val="0"/>
              </a:spcAft>
              <a:buNone/>
            </a:pPr>
            <a:endParaRPr sz="2300" dirty="0">
              <a:solidFill>
                <a:srgbClr val="374151"/>
              </a:solidFill>
            </a:endParaRPr>
          </a:p>
          <a:p>
            <a:pPr marL="914400" lvl="0" indent="-374650" algn="l" rtl="0">
              <a:spcBef>
                <a:spcPts val="0"/>
              </a:spcBef>
              <a:spcAft>
                <a:spcPts val="0"/>
              </a:spcAft>
              <a:buClr>
                <a:srgbClr val="374151"/>
              </a:buClr>
              <a:buSzPts val="2300"/>
              <a:buChar char="❖"/>
            </a:pPr>
            <a:r>
              <a:rPr lang="es-AR" sz="2300" dirty="0">
                <a:solidFill>
                  <a:srgbClr val="374151"/>
                </a:solidFill>
              </a:rPr>
              <a:t>La responsabilidad ética</a:t>
            </a:r>
            <a:endParaRPr sz="1200" dirty="0">
              <a:latin typeface="Times New Roman"/>
              <a:ea typeface="Times New Roman"/>
              <a:cs typeface="Times New Roman"/>
              <a:sym typeface="Times New Roman"/>
            </a:endParaRPr>
          </a:p>
          <a:p>
            <a:pPr marL="0" lvl="0" indent="0" algn="l" rtl="0">
              <a:spcBef>
                <a:spcPts val="360"/>
              </a:spcBef>
              <a:spcAft>
                <a:spcPts val="600"/>
              </a:spcAft>
              <a:buNone/>
            </a:pPr>
            <a:endParaRPr dirty="0"/>
          </a:p>
        </p:txBody>
      </p:sp>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3142</Words>
  <Application>Microsoft Office PowerPoint</Application>
  <PresentationFormat>Panorámica</PresentationFormat>
  <Paragraphs>181</Paragraphs>
  <Slides>18</Slides>
  <Notes>18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Corbel</vt:lpstr>
      <vt:lpstr>Söhne</vt:lpstr>
      <vt:lpstr>Times New Roman</vt:lpstr>
      <vt:lpstr>Arial</vt:lpstr>
      <vt:lpstr>Courier New</vt:lpstr>
      <vt:lpstr>Parallax</vt:lpstr>
      <vt:lpstr>GESTIÓN DE SISTEMAS DE INFORMACIÓN</vt:lpstr>
      <vt:lpstr>Unidad 4: Seguridad en los sistemas de Información</vt:lpstr>
      <vt:lpstr>Unidad 4: Tipos de Seguridad Informática</vt:lpstr>
      <vt:lpstr>Unidad 4: Pilares de la Seguridad Informática</vt:lpstr>
      <vt:lpstr>Unidad 4: Seguridad de la Información</vt:lpstr>
      <vt:lpstr>Unidad 4: Características de la Información</vt:lpstr>
      <vt:lpstr>Unidad 4: Tipos de Controles</vt:lpstr>
      <vt:lpstr>Unidad 4: Tipos de Mecanismos</vt:lpstr>
      <vt:lpstr>Unidad 4: Desafíos Éticos y Sociales de la TI</vt:lpstr>
      <vt:lpstr>Unidad 4: Fundamentos éticos</vt:lpstr>
      <vt:lpstr>Unidad 4: Modelo conceptual para las cuestiones éticas, sociales y políticas</vt:lpstr>
      <vt:lpstr>Unidad 4: Modelo conceptual para las cuestiones éticas, sociales y políticas</vt:lpstr>
      <vt:lpstr>Unidad 4: Los dilemas éticos de la Tecnología de Información.</vt:lpstr>
      <vt:lpstr>Unidad 4: La responsabilidad ética</vt:lpstr>
      <vt:lpstr>Unidad 4: Cumplimiento</vt:lpstr>
      <vt:lpstr>Unidad 4: Certificaciones ISO</vt:lpstr>
      <vt:lpstr>Unidad 4: Certificaciones ISO</vt:lpstr>
      <vt:lpstr>Unidad 4: Certificaciones ISAE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SISTEMAS DE INFORMACIÓN</dc:title>
  <dc:creator>fak</dc:creator>
  <cp:lastModifiedBy>Facundo Triay</cp:lastModifiedBy>
  <cp:revision>2</cp:revision>
  <dcterms:created xsi:type="dcterms:W3CDTF">2023-01-07T20:10:54Z</dcterms:created>
  <dcterms:modified xsi:type="dcterms:W3CDTF">2025-02-17T00:04:54Z</dcterms:modified>
</cp:coreProperties>
</file>