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356" r:id="rId3"/>
    <p:sldId id="357" r:id="rId4"/>
    <p:sldId id="358" r:id="rId5"/>
    <p:sldId id="359" r:id="rId6"/>
    <p:sldId id="374" r:id="rId7"/>
    <p:sldId id="360" r:id="rId8"/>
    <p:sldId id="361" r:id="rId9"/>
    <p:sldId id="362" r:id="rId10"/>
    <p:sldId id="375" r:id="rId11"/>
    <p:sldId id="376" r:id="rId12"/>
    <p:sldId id="377" r:id="rId13"/>
    <p:sldId id="363" r:id="rId14"/>
    <p:sldId id="364" r:id="rId15"/>
    <p:sldId id="365" r:id="rId16"/>
    <p:sldId id="392" r:id="rId17"/>
    <p:sldId id="395" r:id="rId18"/>
    <p:sldId id="366" r:id="rId19"/>
    <p:sldId id="393" r:id="rId20"/>
    <p:sldId id="394" r:id="rId21"/>
    <p:sldId id="391" r:id="rId22"/>
    <p:sldId id="367" r:id="rId23"/>
    <p:sldId id="368" r:id="rId24"/>
    <p:sldId id="380" r:id="rId25"/>
    <p:sldId id="381" r:id="rId26"/>
    <p:sldId id="382" r:id="rId27"/>
    <p:sldId id="383" r:id="rId28"/>
    <p:sldId id="384" r:id="rId29"/>
    <p:sldId id="378" r:id="rId30"/>
    <p:sldId id="385" r:id="rId31"/>
    <p:sldId id="387" r:id="rId32"/>
    <p:sldId id="386" r:id="rId33"/>
    <p:sldId id="388" r:id="rId34"/>
    <p:sldId id="379" r:id="rId35"/>
    <p:sldId id="390" r:id="rId36"/>
    <p:sldId id="389" r:id="rId37"/>
  </p:sldIdLst>
  <p:sldSz cx="12192000" cy="6858000"/>
  <p:notesSz cx="6858000" cy="9144000"/>
  <p:embeddedFontLst>
    <p:embeddedFont>
      <p:font typeface="Corbel" panose="020B05030202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1" roundtripDataSignature="AMtx7mhh4qX3JOQSbis8lb83g3wQ+MaA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154"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52"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15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15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font" Target="fonts/font3.fntdata"/><Relationship Id="rId15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dc7a15b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dc7a15b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915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dc7a15b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dc7a15b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66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dc7a15b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dc7a15b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940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dc7a15b1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dc7a15b1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dd4aa1bb27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dd4aa1bb27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dc7a15b1a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dc7a15b1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dc7a15b1a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dc7a15b1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327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dc7a15b1a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dc7a15b1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37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dc7a15b1a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dc7a15b1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dc7a15b1a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dc7a15b1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08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dc66187e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dc66187e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dc7a15b1a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dc7a15b1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151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dc7a15b1a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dc7a15b1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904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dc7a15b1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dc7a15b1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725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360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250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72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696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28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dc66187ee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dc66187e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548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258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661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876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443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71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dccf8cd0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dccf8cd0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30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dc66187ee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dc66187e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dc66187ee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dc66187ee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dc66187ee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dc66187ee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4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dc66187ee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dc66187ee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dc66187e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dc66187e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dc7a15b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dc7a15b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grpSp>
        <p:nvGrpSpPr>
          <p:cNvPr id="19" name="Google Shape;19;p6"/>
          <p:cNvGrpSpPr/>
          <p:nvPr/>
        </p:nvGrpSpPr>
        <p:grpSpPr>
          <a:xfrm>
            <a:off x="546100" y="-4763"/>
            <a:ext cx="5014912" cy="6862763"/>
            <a:chOff x="2928938" y="-4763"/>
            <a:chExt cx="5014912" cy="6862763"/>
          </a:xfrm>
        </p:grpSpPr>
        <p:sp>
          <p:nvSpPr>
            <p:cNvPr id="20" name="Google Shape;20;p6"/>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6"/>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6"/>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6"/>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6"/>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6"/>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6"/>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5"/>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5"/>
        <p:cNvGrpSpPr/>
        <p:nvPr/>
      </p:nvGrpSpPr>
      <p:grpSpPr>
        <a:xfrm>
          <a:off x="0" y="0"/>
          <a:ext cx="0" cy="0"/>
          <a:chOff x="0" y="0"/>
          <a:chExt cx="0" cy="0"/>
        </a:xfrm>
      </p:grpSpPr>
      <p:sp>
        <p:nvSpPr>
          <p:cNvPr id="96" name="Google Shape;96;p17"/>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97" name="Google Shape;97;p17"/>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98" name="Google Shape;98;p17"/>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17"/>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0"/>
        <p:cNvGrpSpPr/>
        <p:nvPr/>
      </p:nvGrpSpPr>
      <p:grpSpPr>
        <a:xfrm>
          <a:off x="0" y="0"/>
          <a:ext cx="0" cy="0"/>
          <a:chOff x="0" y="0"/>
          <a:chExt cx="0" cy="0"/>
        </a:xfrm>
      </p:grpSpPr>
      <p:sp>
        <p:nvSpPr>
          <p:cNvPr id="111" name="Google Shape;111;p19"/>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112" name="Google Shape;112;p19"/>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113" name="Google Shape;113;p19"/>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9"/>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19"/>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0"/>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2"/>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9"/>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3" name="Google Shape;53;p10"/>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4" name="Google Shape;54;p10"/>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5" name="Google Shape;55;p10"/>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3"/>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4"/>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9000"/>
            <a:lum/>
          </a:blip>
          <a:srcRect/>
          <a:stretch>
            <a:fillRect l="-6000" r="-6000"/>
          </a:stretch>
        </a:blipFill>
        <a:effectLst/>
      </p:bgPr>
    </p:bg>
    <p:spTree>
      <p:nvGrpSpPr>
        <p:cNvPr id="1" name="Shape 5"/>
        <p:cNvGrpSpPr/>
        <p:nvPr/>
      </p:nvGrpSpPr>
      <p:grpSpPr>
        <a:xfrm>
          <a:off x="0" y="0"/>
          <a:ext cx="0" cy="0"/>
          <a:chOff x="0" y="0"/>
          <a:chExt cx="0" cy="0"/>
        </a:xfrm>
      </p:grpSpPr>
      <p:grpSp>
        <p:nvGrpSpPr>
          <p:cNvPr id="6" name="Google Shape;6;p5"/>
          <p:cNvGrpSpPr/>
          <p:nvPr/>
        </p:nvGrpSpPr>
        <p:grpSpPr>
          <a:xfrm>
            <a:off x="150812" y="0"/>
            <a:ext cx="2436813" cy="6858001"/>
            <a:chOff x="1320800" y="0"/>
            <a:chExt cx="2436813" cy="6858001"/>
          </a:xfrm>
        </p:grpSpPr>
        <p:sp>
          <p:nvSpPr>
            <p:cNvPr id="7" name="Google Shape;7;p5"/>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5"/>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5"/>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5"/>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5"/>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5"/>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5"/>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ap.com/latinamerica/products/erp.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ap.com/latinamerica/insights/supply-chain-planning-examples.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www.sap.com/latinamerica/products/scm/supply-chain-logistics.html" TargetMode="External"/><Relationship Id="rId5" Type="http://schemas.openxmlformats.org/officeDocument/2006/relationships/hyperlink" Target="https://www.sap.com/latinamerica/products/spend-management/procurement.html" TargetMode="External"/><Relationship Id="rId4" Type="http://schemas.openxmlformats.org/officeDocument/2006/relationships/hyperlink" Target="https://www.sap.com/latinamerica/insights/what-is-product-lifecycle-management.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sap.com/latinamerica/products/scm/supply-chain-logistic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sap.com/latinamerica/insights/what-is-eam.html" TargetMode="External"/><Relationship Id="rId4" Type="http://schemas.openxmlformats.org/officeDocument/2006/relationships/hyperlink" Target="https://www.sap.com/latinamerica/insights/what-is-mes-manufacturing-execution-system.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sap.com/latinamerica/products/scm/supply-chain-logistic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3786525" y="4656400"/>
            <a:ext cx="8085300" cy="2012700"/>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rgbClr val="0B5982"/>
              </a:buClr>
              <a:buSzPts val="6000"/>
              <a:buFont typeface="Corbel"/>
              <a:buNone/>
            </a:pPr>
            <a:r>
              <a:rPr lang="es-AR">
                <a:solidFill>
                  <a:srgbClr val="0B5982"/>
                </a:solidFill>
              </a:rPr>
              <a:t>GESTIÓN DE SISTEMAS DE INFORMACIÓN</a:t>
            </a:r>
            <a:endParaRPr>
              <a:solidFill>
                <a:srgbClr val="0B598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dc7a15b1a3_0_0"/>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600" dirty="0">
                <a:latin typeface="Times New Roman"/>
                <a:ea typeface="Times New Roman"/>
                <a:cs typeface="Times New Roman"/>
                <a:sym typeface="Times New Roman"/>
              </a:rPr>
              <a:t>Análisis descriptivos, predictivos, prescriptivos.</a:t>
            </a:r>
            <a:endParaRPr sz="3600" dirty="0"/>
          </a:p>
        </p:txBody>
      </p:sp>
      <p:sp>
        <p:nvSpPr>
          <p:cNvPr id="780" name="Google Shape;780;g1dc7a15b1a3_0_0"/>
          <p:cNvSpPr txBox="1">
            <a:spLocks noGrp="1"/>
          </p:cNvSpPr>
          <p:nvPr>
            <p:ph type="body" idx="1"/>
          </p:nvPr>
        </p:nvSpPr>
        <p:spPr>
          <a:xfrm>
            <a:off x="1484300" y="1406771"/>
            <a:ext cx="10233588" cy="4982859"/>
          </a:xfrm>
          <a:prstGeom prst="rect">
            <a:avLst/>
          </a:prstGeom>
        </p:spPr>
        <p:txBody>
          <a:bodyPr spcFirstLastPara="1" wrap="square" lIns="91425" tIns="45700" rIns="91425" bIns="45700" anchor="t" anchorCtr="0">
            <a:normAutofit fontScale="92500" lnSpcReduction="20000"/>
          </a:bodyPr>
          <a:lstStyle/>
          <a:p>
            <a:pPr marL="62865" indent="0" algn="l">
              <a:buNone/>
            </a:pPr>
            <a:r>
              <a:rPr lang="es-AR" dirty="0">
                <a:solidFill>
                  <a:srgbClr val="374151"/>
                </a:solidFill>
              </a:rPr>
              <a:t>El análisis </a:t>
            </a:r>
            <a:r>
              <a:rPr lang="es-AR" b="1" dirty="0">
                <a:solidFill>
                  <a:schemeClr val="accent1">
                    <a:lumMod val="75000"/>
                  </a:schemeClr>
                </a:solidFill>
              </a:rPr>
              <a:t>descriptivo</a:t>
            </a:r>
            <a:r>
              <a:rPr lang="es-AR" dirty="0">
                <a:solidFill>
                  <a:srgbClr val="374151"/>
                </a:solidFill>
              </a:rPr>
              <a:t> </a:t>
            </a:r>
            <a:r>
              <a:rPr lang="es-ES" dirty="0">
                <a:solidFill>
                  <a:srgbClr val="374151"/>
                </a:solidFill>
              </a:rPr>
              <a:t> consiste en estudiar todo lo que tiene que ver con el pasado. Se utiliza para describir todos los eventos que han ocurrido, considerando parámetros y referencias que se reflejarán en la toma de decisiones. Para esto, se pueden aplicar varios enfoques y recursos:</a:t>
            </a:r>
          </a:p>
          <a:p>
            <a:pPr algn="l"/>
            <a:r>
              <a:rPr lang="es-ES" dirty="0">
                <a:solidFill>
                  <a:schemeClr val="accent1">
                    <a:lumMod val="75000"/>
                  </a:schemeClr>
                </a:solidFill>
              </a:rPr>
              <a:t>Estadísticas</a:t>
            </a:r>
            <a:r>
              <a:rPr lang="es-ES" dirty="0">
                <a:solidFill>
                  <a:srgbClr val="374151"/>
                </a:solidFill>
              </a:rPr>
              <a:t>: Algunos datos estadísticos que se pueden utilizar son el máximo, el mínimo, el promedio, la mediana, los cuartiles, la desviación estándar, la variación o los diez mejores / peores. Esta información se puede ver una por una o agrupada. Un buen ejemplo es el análisis estadístico de las ventas de una empresa multinacional por países.</a:t>
            </a:r>
          </a:p>
          <a:p>
            <a:pPr algn="l"/>
            <a:r>
              <a:rPr lang="es-ES" dirty="0">
                <a:solidFill>
                  <a:schemeClr val="accent1">
                    <a:lumMod val="75000"/>
                  </a:schemeClr>
                </a:solidFill>
              </a:rPr>
              <a:t>Gráficos</a:t>
            </a:r>
            <a:r>
              <a:rPr lang="es-ES" dirty="0">
                <a:solidFill>
                  <a:srgbClr val="374151"/>
                </a:solidFill>
              </a:rPr>
              <a:t>: es un elemento visual único que resume los datos que tenemos en las estadísticas. Existen varios tipos de gráficos que, dependiendo de los datos que tenga y de lo que le interesa ver, pueden estar en barras con líneas o circulares, entre varios formatos de organización. Algunos ejemplos pueden ser la evolución de las ventas o los beneficios y costos que puede tener una empresa en particular.</a:t>
            </a:r>
          </a:p>
          <a:p>
            <a:pPr algn="l"/>
            <a:r>
              <a:rPr lang="es-ES" dirty="0">
                <a:solidFill>
                  <a:schemeClr val="accent1">
                    <a:lumMod val="75000"/>
                  </a:schemeClr>
                </a:solidFill>
              </a:rPr>
              <a:t>Tablas</a:t>
            </a:r>
            <a:r>
              <a:rPr lang="es-ES" dirty="0">
                <a:solidFill>
                  <a:srgbClr val="374151"/>
                </a:solidFill>
              </a:rPr>
              <a:t>: también es un elemento muy visual para los datos. Un ejemplo son los saldos periódicos de una empresa.</a:t>
            </a:r>
          </a:p>
          <a:p>
            <a:pPr marL="62865" indent="0" algn="l">
              <a:buNone/>
            </a:pPr>
            <a:endParaRPr dirty="0">
              <a:solidFill>
                <a:srgbClr val="374151"/>
              </a:solidFill>
              <a:highlight>
                <a:srgbClr val="F7F7F8"/>
              </a:highlight>
            </a:endParaRPr>
          </a:p>
        </p:txBody>
      </p:sp>
    </p:spTree>
    <p:extLst>
      <p:ext uri="{BB962C8B-B14F-4D97-AF65-F5344CB8AC3E}">
        <p14:creationId xmlns:p14="http://schemas.microsoft.com/office/powerpoint/2010/main" val="357484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dc7a15b1a3_0_0"/>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600" dirty="0">
                <a:latin typeface="Times New Roman"/>
                <a:ea typeface="Times New Roman"/>
                <a:cs typeface="Times New Roman"/>
                <a:sym typeface="Times New Roman"/>
              </a:rPr>
              <a:t>Análisis descriptivos, predictivos, prescriptivos.</a:t>
            </a:r>
            <a:endParaRPr sz="3600" dirty="0"/>
          </a:p>
        </p:txBody>
      </p:sp>
      <p:sp>
        <p:nvSpPr>
          <p:cNvPr id="780" name="Google Shape;780;g1dc7a15b1a3_0_0"/>
          <p:cNvSpPr txBox="1">
            <a:spLocks noGrp="1"/>
          </p:cNvSpPr>
          <p:nvPr>
            <p:ph type="body" idx="1"/>
          </p:nvPr>
        </p:nvSpPr>
        <p:spPr>
          <a:xfrm>
            <a:off x="1484300" y="1436269"/>
            <a:ext cx="10331243" cy="5077800"/>
          </a:xfrm>
          <a:prstGeom prst="rect">
            <a:avLst/>
          </a:prstGeom>
        </p:spPr>
        <p:txBody>
          <a:bodyPr spcFirstLastPara="1" wrap="square" lIns="91425" tIns="45700" rIns="91425" bIns="45700" anchor="t" anchorCtr="0">
            <a:normAutofit fontScale="92500" lnSpcReduction="20000"/>
          </a:bodyPr>
          <a:lstStyle/>
          <a:p>
            <a:pPr marL="62865" indent="0" algn="l">
              <a:buNone/>
            </a:pPr>
            <a:r>
              <a:rPr lang="es-AR" dirty="0">
                <a:solidFill>
                  <a:srgbClr val="374151"/>
                </a:solidFill>
              </a:rPr>
              <a:t>El análisis </a:t>
            </a:r>
            <a:r>
              <a:rPr lang="es-AR" b="1" dirty="0">
                <a:solidFill>
                  <a:schemeClr val="accent1">
                    <a:lumMod val="75000"/>
                  </a:schemeClr>
                </a:solidFill>
              </a:rPr>
              <a:t>predictivo</a:t>
            </a:r>
            <a:r>
              <a:rPr lang="es-AR" b="1" dirty="0">
                <a:solidFill>
                  <a:srgbClr val="374151"/>
                </a:solidFill>
              </a:rPr>
              <a:t> </a:t>
            </a:r>
            <a:r>
              <a:rPr lang="es-ES" dirty="0">
                <a:solidFill>
                  <a:srgbClr val="374151"/>
                </a:solidFill>
              </a:rPr>
              <a:t>consiste en utilizar el aprendizaje automático para predecir posibles escenarios futuros. Para hacer esto, el usuario debe seguir unos pasos concretos, que son los siguientes:</a:t>
            </a:r>
          </a:p>
          <a:p>
            <a:pPr algn="l"/>
            <a:r>
              <a:rPr lang="es-ES" dirty="0">
                <a:solidFill>
                  <a:schemeClr val="accent1">
                    <a:lumMod val="75000"/>
                  </a:schemeClr>
                </a:solidFill>
              </a:rPr>
              <a:t>Definir lo que queremos pronosticar</a:t>
            </a:r>
            <a:r>
              <a:rPr lang="es-ES" dirty="0">
                <a:solidFill>
                  <a:srgbClr val="374151"/>
                </a:solidFill>
              </a:rPr>
              <a:t>: es esencial aclarar qué predicciones queremos obtener. Por ejemplo, el impacto que tendrá un anuncio en Internet.</a:t>
            </a:r>
          </a:p>
          <a:p>
            <a:pPr algn="l"/>
            <a:r>
              <a:rPr lang="es-ES" dirty="0">
                <a:solidFill>
                  <a:schemeClr val="accent1">
                    <a:lumMod val="75000"/>
                  </a:schemeClr>
                </a:solidFill>
              </a:rPr>
              <a:t>Determinar la información sobre la cual se basan las predicciones</a:t>
            </a:r>
            <a:r>
              <a:rPr lang="es-ES" dirty="0">
                <a:solidFill>
                  <a:srgbClr val="374151"/>
                </a:solidFill>
              </a:rPr>
              <a:t>: es necesario elegir bien los datos para que el pronóstico sea preciso y marque la diferencia en la toma de decisiones y proporcione a la inteligencia artificial los datos históricos necesarios para trabajar en las mejores condiciones posibles.</a:t>
            </a:r>
          </a:p>
          <a:p>
            <a:pPr algn="l"/>
            <a:r>
              <a:rPr lang="es-ES" dirty="0">
                <a:solidFill>
                  <a:schemeClr val="accent1">
                    <a:lumMod val="75000"/>
                  </a:schemeClr>
                </a:solidFill>
              </a:rPr>
              <a:t>Los atributos deben ser incluidos, junto con los resultados</a:t>
            </a:r>
            <a:r>
              <a:rPr lang="es-ES" dirty="0">
                <a:solidFill>
                  <a:srgbClr val="374151"/>
                </a:solidFill>
              </a:rPr>
              <a:t>. Asegurar los datos precisos es esencial. Esto significa que debe crear un modelo que se base en datos de entrada o datos históricos.</a:t>
            </a:r>
          </a:p>
          <a:p>
            <a:pPr algn="l"/>
            <a:r>
              <a:rPr lang="es-ES" dirty="0">
                <a:solidFill>
                  <a:srgbClr val="374151"/>
                </a:solidFill>
              </a:rPr>
              <a:t>Para asegurarse de que el análisis será confiable, </a:t>
            </a:r>
            <a:r>
              <a:rPr lang="es-ES" dirty="0">
                <a:solidFill>
                  <a:schemeClr val="accent1">
                    <a:lumMod val="75000"/>
                  </a:schemeClr>
                </a:solidFill>
              </a:rPr>
              <a:t>el modelo debe ser consistente y constantemente evaluado</a:t>
            </a:r>
            <a:r>
              <a:rPr lang="es-ES" dirty="0">
                <a:solidFill>
                  <a:srgbClr val="374151"/>
                </a:solidFill>
              </a:rPr>
              <a:t>. Cuando confiamos en nuestro modelo de inteligencia artificial, podemos hacer la predicción final. Un ejemplo podría ser calcular la probabilidad de que un cliente potencial haga clic en anuncios individuales y solicite una compra</a:t>
            </a:r>
          </a:p>
          <a:p>
            <a:pPr marL="0" lvl="0" indent="0" algn="l" rtl="0">
              <a:lnSpc>
                <a:spcPct val="115000"/>
              </a:lnSpc>
              <a:spcBef>
                <a:spcPts val="1500"/>
              </a:spcBef>
              <a:spcAft>
                <a:spcPts val="0"/>
              </a:spcAft>
              <a:buClr>
                <a:schemeClr val="dk1"/>
              </a:buClr>
              <a:buSzPts val="358"/>
              <a:buFont typeface="Arial"/>
              <a:buNone/>
            </a:pPr>
            <a:endParaRPr sz="900" dirty="0">
              <a:solidFill>
                <a:srgbClr val="374151"/>
              </a:solidFill>
              <a:highlight>
                <a:srgbClr val="F7F7F8"/>
              </a:highlight>
            </a:endParaRPr>
          </a:p>
        </p:txBody>
      </p:sp>
    </p:spTree>
    <p:extLst>
      <p:ext uri="{BB962C8B-B14F-4D97-AF65-F5344CB8AC3E}">
        <p14:creationId xmlns:p14="http://schemas.microsoft.com/office/powerpoint/2010/main" val="181738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dc7a15b1a3_0_0"/>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600" dirty="0">
                <a:latin typeface="Times New Roman"/>
                <a:ea typeface="Times New Roman"/>
                <a:cs typeface="Times New Roman"/>
                <a:sym typeface="Times New Roman"/>
              </a:rPr>
              <a:t>Análisis descriptivos, predictivos, prescriptivos.</a:t>
            </a:r>
            <a:endParaRPr sz="3600" dirty="0"/>
          </a:p>
        </p:txBody>
      </p:sp>
      <p:sp>
        <p:nvSpPr>
          <p:cNvPr id="780" name="Google Shape;780;g1dc7a15b1a3_0_0"/>
          <p:cNvSpPr txBox="1">
            <a:spLocks noGrp="1"/>
          </p:cNvSpPr>
          <p:nvPr>
            <p:ph type="body" idx="1"/>
          </p:nvPr>
        </p:nvSpPr>
        <p:spPr>
          <a:xfrm>
            <a:off x="1373535" y="1465766"/>
            <a:ext cx="9961500" cy="4902960"/>
          </a:xfrm>
          <a:prstGeom prst="rect">
            <a:avLst/>
          </a:prstGeom>
        </p:spPr>
        <p:txBody>
          <a:bodyPr spcFirstLastPara="1" wrap="square" lIns="91425" tIns="45700" rIns="91425" bIns="45700" anchor="t" anchorCtr="0">
            <a:normAutofit fontScale="92500"/>
          </a:bodyPr>
          <a:lstStyle/>
          <a:p>
            <a:pPr marL="62865" indent="0" algn="l">
              <a:buNone/>
            </a:pPr>
            <a:r>
              <a:rPr lang="es-AR" dirty="0">
                <a:solidFill>
                  <a:srgbClr val="374151"/>
                </a:solidFill>
              </a:rPr>
              <a:t>Con el análisis </a:t>
            </a:r>
            <a:r>
              <a:rPr lang="es-AR" b="1" dirty="0">
                <a:solidFill>
                  <a:schemeClr val="accent1">
                    <a:lumMod val="75000"/>
                  </a:schemeClr>
                </a:solidFill>
              </a:rPr>
              <a:t>prescriptivo</a:t>
            </a:r>
            <a:r>
              <a:rPr lang="es-ES" dirty="0">
                <a:solidFill>
                  <a:srgbClr val="374151"/>
                </a:solidFill>
              </a:rPr>
              <a:t>, la inteligencia artificial se pone al servicio de la estrategia de una manera más dinámica y sofisticada, yendo más allá de proporcionar panoramas descriptivos y predictivos. En función de múltiples factores, se indican los mejores caminos a seguir y el posible impacto de diferentes variables.</a:t>
            </a:r>
          </a:p>
          <a:p>
            <a:pPr marL="62865" indent="0" algn="l">
              <a:buNone/>
            </a:pPr>
            <a:r>
              <a:rPr lang="es-ES" dirty="0">
                <a:solidFill>
                  <a:srgbClr val="374151"/>
                </a:solidFill>
              </a:rPr>
              <a:t>En otras palabras, con este tipo de análisis </a:t>
            </a:r>
            <a:r>
              <a:rPr lang="es-ES" dirty="0">
                <a:solidFill>
                  <a:schemeClr val="accent1">
                    <a:lumMod val="75000"/>
                  </a:schemeClr>
                </a:solidFill>
              </a:rPr>
              <a:t>evaluamos</a:t>
            </a:r>
            <a:r>
              <a:rPr lang="es-ES" dirty="0">
                <a:solidFill>
                  <a:srgbClr val="374151"/>
                </a:solidFill>
              </a:rPr>
              <a:t> las </a:t>
            </a:r>
            <a:r>
              <a:rPr lang="es-ES" dirty="0">
                <a:solidFill>
                  <a:schemeClr val="accent1">
                    <a:lumMod val="75000"/>
                  </a:schemeClr>
                </a:solidFill>
              </a:rPr>
              <a:t>decisiones</a:t>
            </a:r>
            <a:r>
              <a:rPr lang="es-ES" dirty="0">
                <a:solidFill>
                  <a:srgbClr val="374151"/>
                </a:solidFill>
              </a:rPr>
              <a:t> en </a:t>
            </a:r>
            <a:r>
              <a:rPr lang="es-ES" dirty="0">
                <a:solidFill>
                  <a:schemeClr val="accent1">
                    <a:lumMod val="75000"/>
                  </a:schemeClr>
                </a:solidFill>
              </a:rPr>
              <a:t>escenarios</a:t>
            </a:r>
            <a:r>
              <a:rPr lang="es-ES" dirty="0">
                <a:solidFill>
                  <a:srgbClr val="374151"/>
                </a:solidFill>
              </a:rPr>
              <a:t> </a:t>
            </a:r>
            <a:r>
              <a:rPr lang="es-ES" dirty="0">
                <a:solidFill>
                  <a:schemeClr val="accent1">
                    <a:lumMod val="75000"/>
                  </a:schemeClr>
                </a:solidFill>
              </a:rPr>
              <a:t>futuros</a:t>
            </a:r>
            <a:r>
              <a:rPr lang="es-ES" dirty="0">
                <a:solidFill>
                  <a:srgbClr val="374151"/>
                </a:solidFill>
              </a:rPr>
              <a:t>, como el impacto que puede tener una acción correctiva dada para que los resultados sean consistentes con el objetivo propuesto.</a:t>
            </a:r>
          </a:p>
          <a:p>
            <a:pPr marL="62865" indent="0" algn="l">
              <a:buNone/>
            </a:pPr>
            <a:r>
              <a:rPr lang="es-ES" dirty="0">
                <a:solidFill>
                  <a:srgbClr val="374151"/>
                </a:solidFill>
              </a:rPr>
              <a:t>Por lo tanto, la empresa puede tomar </a:t>
            </a:r>
            <a:r>
              <a:rPr lang="es-ES" dirty="0">
                <a:solidFill>
                  <a:schemeClr val="accent1">
                    <a:lumMod val="75000"/>
                  </a:schemeClr>
                </a:solidFill>
              </a:rPr>
              <a:t>decisiones</a:t>
            </a:r>
            <a:r>
              <a:rPr lang="es-ES" dirty="0">
                <a:solidFill>
                  <a:srgbClr val="374151"/>
                </a:solidFill>
              </a:rPr>
              <a:t> </a:t>
            </a:r>
            <a:r>
              <a:rPr lang="es-ES" dirty="0">
                <a:solidFill>
                  <a:schemeClr val="accent1">
                    <a:lumMod val="75000"/>
                  </a:schemeClr>
                </a:solidFill>
              </a:rPr>
              <a:t>basadas</a:t>
            </a:r>
            <a:r>
              <a:rPr lang="es-ES" dirty="0">
                <a:solidFill>
                  <a:srgbClr val="374151"/>
                </a:solidFill>
              </a:rPr>
              <a:t> </a:t>
            </a:r>
            <a:r>
              <a:rPr lang="es-ES" dirty="0">
                <a:solidFill>
                  <a:schemeClr val="accent1">
                    <a:lumMod val="75000"/>
                  </a:schemeClr>
                </a:solidFill>
              </a:rPr>
              <a:t>en</a:t>
            </a:r>
            <a:r>
              <a:rPr lang="es-ES" dirty="0">
                <a:solidFill>
                  <a:srgbClr val="374151"/>
                </a:solidFill>
              </a:rPr>
              <a:t> un historial de </a:t>
            </a:r>
            <a:r>
              <a:rPr lang="es-ES" dirty="0">
                <a:solidFill>
                  <a:schemeClr val="accent1">
                    <a:lumMod val="75000"/>
                  </a:schemeClr>
                </a:solidFill>
              </a:rPr>
              <a:t>hechos</a:t>
            </a:r>
            <a:r>
              <a:rPr lang="es-ES" dirty="0">
                <a:solidFill>
                  <a:srgbClr val="374151"/>
                </a:solidFill>
              </a:rPr>
              <a:t> y en vista de </a:t>
            </a:r>
            <a:r>
              <a:rPr lang="es-ES" dirty="0">
                <a:solidFill>
                  <a:schemeClr val="accent1">
                    <a:lumMod val="75000"/>
                  </a:schemeClr>
                </a:solidFill>
              </a:rPr>
              <a:t>diferentes</a:t>
            </a:r>
            <a:r>
              <a:rPr lang="es-ES" dirty="0">
                <a:solidFill>
                  <a:srgbClr val="374151"/>
                </a:solidFill>
              </a:rPr>
              <a:t> </a:t>
            </a:r>
            <a:r>
              <a:rPr lang="es-ES" dirty="0">
                <a:solidFill>
                  <a:schemeClr val="accent1">
                    <a:lumMod val="75000"/>
                  </a:schemeClr>
                </a:solidFill>
              </a:rPr>
              <a:t>posibilidades</a:t>
            </a:r>
            <a:r>
              <a:rPr lang="es-ES" dirty="0">
                <a:solidFill>
                  <a:srgbClr val="374151"/>
                </a:solidFill>
              </a:rPr>
              <a:t> y </a:t>
            </a:r>
            <a:r>
              <a:rPr lang="es-ES" dirty="0">
                <a:solidFill>
                  <a:schemeClr val="accent1">
                    <a:lumMod val="75000"/>
                  </a:schemeClr>
                </a:solidFill>
              </a:rPr>
              <a:t>obtener</a:t>
            </a:r>
            <a:r>
              <a:rPr lang="es-ES" dirty="0">
                <a:solidFill>
                  <a:srgbClr val="374151"/>
                </a:solidFill>
              </a:rPr>
              <a:t> </a:t>
            </a:r>
            <a:r>
              <a:rPr lang="es-ES" dirty="0">
                <a:solidFill>
                  <a:schemeClr val="accent1">
                    <a:lumMod val="75000"/>
                  </a:schemeClr>
                </a:solidFill>
              </a:rPr>
              <a:t>recomendaciones</a:t>
            </a:r>
            <a:r>
              <a:rPr lang="es-ES" dirty="0">
                <a:solidFill>
                  <a:srgbClr val="374151"/>
                </a:solidFill>
              </a:rPr>
              <a:t> </a:t>
            </a:r>
            <a:r>
              <a:rPr lang="es-ES" dirty="0">
                <a:solidFill>
                  <a:schemeClr val="accent1">
                    <a:lumMod val="75000"/>
                  </a:schemeClr>
                </a:solidFill>
              </a:rPr>
              <a:t>estratégicas</a:t>
            </a:r>
            <a:r>
              <a:rPr lang="es-ES" dirty="0">
                <a:solidFill>
                  <a:srgbClr val="374151"/>
                </a:solidFill>
              </a:rPr>
              <a:t> para optimizar los resultados en diferentes sectores. Un ejemplo podría ser una compañía telefónica que se da cuenta de que el uso que hace un cliente de sus servicios está disminuyendo. El análisis prescriptivo puede sugerir que existe una optimización de los servicios o un ajuste de los precios para evitar la pérdida de ese cliente.</a:t>
            </a:r>
          </a:p>
          <a:p>
            <a:pPr marL="0" lvl="0" indent="0" algn="l" rtl="0">
              <a:lnSpc>
                <a:spcPct val="115000"/>
              </a:lnSpc>
              <a:spcBef>
                <a:spcPts val="1500"/>
              </a:spcBef>
              <a:spcAft>
                <a:spcPts val="0"/>
              </a:spcAft>
              <a:buClr>
                <a:schemeClr val="dk1"/>
              </a:buClr>
              <a:buSzPts val="358"/>
              <a:buFont typeface="Arial"/>
              <a:buNone/>
            </a:pPr>
            <a:endParaRPr sz="900" dirty="0">
              <a:solidFill>
                <a:srgbClr val="374151"/>
              </a:solidFill>
              <a:highlight>
                <a:srgbClr val="F7F7F8"/>
              </a:highlight>
            </a:endParaRPr>
          </a:p>
        </p:txBody>
      </p:sp>
    </p:spTree>
    <p:extLst>
      <p:ext uri="{BB962C8B-B14F-4D97-AF65-F5344CB8AC3E}">
        <p14:creationId xmlns:p14="http://schemas.microsoft.com/office/powerpoint/2010/main" val="384627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g1dc7a15b1a3_0_6"/>
          <p:cNvSpPr txBox="1">
            <a:spLocks noGrp="1"/>
          </p:cNvSpPr>
          <p:nvPr>
            <p:ph type="title"/>
          </p:nvPr>
        </p:nvSpPr>
        <p:spPr>
          <a:xfrm>
            <a:off x="1484300" y="44325"/>
            <a:ext cx="10018800" cy="8046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a:t>Unidad 3: </a:t>
            </a:r>
            <a:r>
              <a:rPr lang="es-AR" sz="3600">
                <a:latin typeface="Times New Roman"/>
                <a:ea typeface="Times New Roman"/>
                <a:cs typeface="Times New Roman"/>
                <a:sym typeface="Times New Roman"/>
              </a:rPr>
              <a:t>Herramientas del Mercado.</a:t>
            </a:r>
            <a:endParaRPr sz="3600"/>
          </a:p>
        </p:txBody>
      </p:sp>
      <p:sp>
        <p:nvSpPr>
          <p:cNvPr id="786" name="Google Shape;786;g1dc7a15b1a3_0_6"/>
          <p:cNvSpPr txBox="1">
            <a:spLocks noGrp="1"/>
          </p:cNvSpPr>
          <p:nvPr>
            <p:ph type="body" idx="1"/>
          </p:nvPr>
        </p:nvSpPr>
        <p:spPr>
          <a:xfrm>
            <a:off x="1358035" y="752534"/>
            <a:ext cx="10418719" cy="5532474"/>
          </a:xfrm>
          <a:prstGeom prst="rect">
            <a:avLst/>
          </a:prstGeom>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75"/>
              <a:buFont typeface="Arial"/>
              <a:buNone/>
            </a:pPr>
            <a:r>
              <a:rPr lang="es-AR" sz="2800" u="sng" dirty="0">
                <a:solidFill>
                  <a:srgbClr val="374151"/>
                </a:solidFill>
              </a:rPr>
              <a:t>Ejemplo de herramientas de mercado (BI):</a:t>
            </a:r>
            <a:endParaRPr sz="2800" u="sng" dirty="0">
              <a:solidFill>
                <a:srgbClr val="374151"/>
              </a:solidFill>
            </a:endParaRPr>
          </a:p>
          <a:p>
            <a:pPr marL="0" marR="0" lvl="0" indent="0" algn="l" rtl="0">
              <a:lnSpc>
                <a:spcPct val="100000"/>
              </a:lnSpc>
              <a:spcBef>
                <a:spcPts val="0"/>
              </a:spcBef>
              <a:spcAft>
                <a:spcPts val="0"/>
              </a:spcAft>
              <a:buSzPts val="275"/>
              <a:buNone/>
            </a:pPr>
            <a:endParaRPr sz="2800" dirty="0">
              <a:solidFill>
                <a:srgbClr val="374151"/>
              </a:solidFill>
            </a:endParaRPr>
          </a:p>
          <a:p>
            <a:pPr marL="0" marR="0" lvl="0" indent="0" algn="just" rtl="0">
              <a:lnSpc>
                <a:spcPct val="100000"/>
              </a:lnSpc>
              <a:spcBef>
                <a:spcPts val="0"/>
              </a:spcBef>
              <a:spcAft>
                <a:spcPts val="0"/>
              </a:spcAft>
              <a:buClr>
                <a:schemeClr val="dk1"/>
              </a:buClr>
              <a:buSzPts val="275"/>
              <a:buFont typeface="Arial"/>
              <a:buNone/>
            </a:pPr>
            <a:r>
              <a:rPr lang="es-AR" sz="2600" b="1" dirty="0" err="1">
                <a:solidFill>
                  <a:schemeClr val="accent1">
                    <a:lumMod val="75000"/>
                  </a:schemeClr>
                </a:solidFill>
              </a:rPr>
              <a:t>Tableau</a:t>
            </a:r>
            <a:r>
              <a:rPr lang="es-AR" sz="2600" dirty="0">
                <a:solidFill>
                  <a:srgbClr val="374151"/>
                </a:solidFill>
              </a:rPr>
              <a:t>: una herramienta de visualización de datos y análisis que permite a los usuarios crear </a:t>
            </a:r>
            <a:r>
              <a:rPr lang="es-AR" sz="2600" dirty="0" err="1">
                <a:solidFill>
                  <a:srgbClr val="374151"/>
                </a:solidFill>
              </a:rPr>
              <a:t>dashboards</a:t>
            </a:r>
            <a:r>
              <a:rPr lang="es-AR" sz="2600" dirty="0">
                <a:solidFill>
                  <a:srgbClr val="374151"/>
                </a:solidFill>
              </a:rPr>
              <a:t> y reportes interactivos.</a:t>
            </a:r>
            <a:endParaRPr sz="2600" dirty="0">
              <a:solidFill>
                <a:srgbClr val="374151"/>
              </a:solidFill>
            </a:endParaRPr>
          </a:p>
          <a:p>
            <a:pPr marL="0" marR="0" lvl="0" indent="0" algn="just" rtl="0">
              <a:lnSpc>
                <a:spcPct val="100000"/>
              </a:lnSpc>
              <a:spcBef>
                <a:spcPts val="0"/>
              </a:spcBef>
              <a:spcAft>
                <a:spcPts val="0"/>
              </a:spcAft>
              <a:buClr>
                <a:schemeClr val="dk1"/>
              </a:buClr>
              <a:buSzPts val="275"/>
              <a:buFont typeface="Arial"/>
              <a:buNone/>
            </a:pPr>
            <a:r>
              <a:rPr lang="es-AR" sz="2600" b="1" dirty="0" err="1">
                <a:solidFill>
                  <a:schemeClr val="accent1">
                    <a:lumMod val="75000"/>
                  </a:schemeClr>
                </a:solidFill>
              </a:rPr>
              <a:t>Power</a:t>
            </a:r>
            <a:r>
              <a:rPr lang="es-AR" sz="2600" b="1" dirty="0">
                <a:solidFill>
                  <a:schemeClr val="accent1">
                    <a:lumMod val="75000"/>
                  </a:schemeClr>
                </a:solidFill>
              </a:rPr>
              <a:t> BI</a:t>
            </a:r>
            <a:r>
              <a:rPr lang="es-AR" sz="2600" b="1" dirty="0">
                <a:solidFill>
                  <a:srgbClr val="374151"/>
                </a:solidFill>
              </a:rPr>
              <a:t>:</a:t>
            </a:r>
            <a:r>
              <a:rPr lang="es-AR" sz="2600" dirty="0">
                <a:solidFill>
                  <a:srgbClr val="374151"/>
                </a:solidFill>
              </a:rPr>
              <a:t> una plataforma de inteligencia empresarial de Microsoft que permite a los usuarios visualizar y analizar datos de diferentes fuentes.</a:t>
            </a:r>
            <a:endParaRPr sz="2600" dirty="0">
              <a:solidFill>
                <a:srgbClr val="374151"/>
              </a:solidFill>
            </a:endParaRPr>
          </a:p>
          <a:p>
            <a:pPr marL="0" marR="0" lvl="0" indent="0" algn="just" rtl="0">
              <a:lnSpc>
                <a:spcPct val="100000"/>
              </a:lnSpc>
              <a:spcBef>
                <a:spcPts val="0"/>
              </a:spcBef>
              <a:spcAft>
                <a:spcPts val="0"/>
              </a:spcAft>
              <a:buClr>
                <a:schemeClr val="dk1"/>
              </a:buClr>
              <a:buSzPts val="275"/>
              <a:buFont typeface="Arial"/>
              <a:buNone/>
            </a:pPr>
            <a:r>
              <a:rPr lang="es-AR" sz="2600" b="1" dirty="0" err="1">
                <a:solidFill>
                  <a:schemeClr val="accent1">
                    <a:lumMod val="75000"/>
                  </a:schemeClr>
                </a:solidFill>
              </a:rPr>
              <a:t>QlikView</a:t>
            </a:r>
            <a:r>
              <a:rPr lang="es-AR" sz="2600" dirty="0">
                <a:solidFill>
                  <a:srgbClr val="374151"/>
                </a:solidFill>
              </a:rPr>
              <a:t>: una herramienta de BI que permite a los usuarios realizar análisis avanzados y crear </a:t>
            </a:r>
            <a:r>
              <a:rPr lang="es-AR" sz="2600" dirty="0" err="1">
                <a:solidFill>
                  <a:srgbClr val="374151"/>
                </a:solidFill>
              </a:rPr>
              <a:t>dashboards</a:t>
            </a:r>
            <a:r>
              <a:rPr lang="es-AR" sz="2600" dirty="0">
                <a:solidFill>
                  <a:srgbClr val="374151"/>
                </a:solidFill>
              </a:rPr>
              <a:t> personalizados.</a:t>
            </a:r>
            <a:endParaRPr sz="2600" dirty="0">
              <a:solidFill>
                <a:srgbClr val="374151"/>
              </a:solidFill>
            </a:endParaRPr>
          </a:p>
          <a:p>
            <a:pPr marL="0" marR="0" lvl="0" indent="0" algn="just" rtl="0">
              <a:lnSpc>
                <a:spcPct val="100000"/>
              </a:lnSpc>
              <a:spcBef>
                <a:spcPts val="0"/>
              </a:spcBef>
              <a:spcAft>
                <a:spcPts val="0"/>
              </a:spcAft>
              <a:buClr>
                <a:schemeClr val="dk1"/>
              </a:buClr>
              <a:buSzPts val="275"/>
              <a:buFont typeface="Arial"/>
              <a:buNone/>
            </a:pPr>
            <a:r>
              <a:rPr lang="es-AR" sz="2600" b="1" dirty="0">
                <a:solidFill>
                  <a:schemeClr val="accent1">
                    <a:lumMod val="75000"/>
                  </a:schemeClr>
                </a:solidFill>
              </a:rPr>
              <a:t>IBM Cognos </a:t>
            </a:r>
            <a:r>
              <a:rPr lang="es-AR" sz="2600" b="1" dirty="0" err="1">
                <a:solidFill>
                  <a:schemeClr val="accent1">
                    <a:lumMod val="75000"/>
                  </a:schemeClr>
                </a:solidFill>
              </a:rPr>
              <a:t>Analytics</a:t>
            </a:r>
            <a:r>
              <a:rPr lang="es-AR" sz="2600" dirty="0">
                <a:solidFill>
                  <a:srgbClr val="374151"/>
                </a:solidFill>
              </a:rPr>
              <a:t>: una solución de inteligencia empresarial que permite a los usuarios visualizar, analizar y compartir información en tiempo real.</a:t>
            </a:r>
            <a:endParaRPr sz="2600" dirty="0">
              <a:solidFill>
                <a:srgbClr val="374151"/>
              </a:solidFill>
            </a:endParaRPr>
          </a:p>
          <a:p>
            <a:pPr marL="0" marR="0" lvl="0" indent="0" algn="just" rtl="0">
              <a:lnSpc>
                <a:spcPct val="100000"/>
              </a:lnSpc>
              <a:spcBef>
                <a:spcPts val="0"/>
              </a:spcBef>
              <a:spcAft>
                <a:spcPts val="0"/>
              </a:spcAft>
              <a:buClr>
                <a:schemeClr val="dk1"/>
              </a:buClr>
              <a:buSzPts val="275"/>
              <a:buFont typeface="Arial"/>
              <a:buNone/>
            </a:pPr>
            <a:r>
              <a:rPr lang="es-AR" sz="2600" b="1" dirty="0">
                <a:solidFill>
                  <a:schemeClr val="accent1">
                    <a:lumMod val="75000"/>
                  </a:schemeClr>
                </a:solidFill>
              </a:rPr>
              <a:t>SAP </a:t>
            </a:r>
            <a:r>
              <a:rPr lang="es-AR" sz="2600" b="1" dirty="0" err="1">
                <a:solidFill>
                  <a:schemeClr val="accent1">
                    <a:lumMod val="75000"/>
                  </a:schemeClr>
                </a:solidFill>
              </a:rPr>
              <a:t>BusinessObjects</a:t>
            </a:r>
            <a:r>
              <a:rPr lang="es-AR" sz="2600" dirty="0">
                <a:solidFill>
                  <a:srgbClr val="374151"/>
                </a:solidFill>
              </a:rPr>
              <a:t>: una solución de inteligencia empresarial que permite a los usuarios acceder a información crítica para la toma de decisiones.</a:t>
            </a:r>
            <a:endParaRPr sz="2600" dirty="0">
              <a:solidFill>
                <a:srgbClr val="37415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g1dd4aa1bb27_1_55"/>
          <p:cNvSpPr txBox="1">
            <a:spLocks noGrp="1"/>
          </p:cNvSpPr>
          <p:nvPr>
            <p:ph type="body" idx="1"/>
          </p:nvPr>
        </p:nvSpPr>
        <p:spPr>
          <a:xfrm>
            <a:off x="1190029" y="552985"/>
            <a:ext cx="10018800" cy="6027900"/>
          </a:xfrm>
          <a:prstGeom prst="rect">
            <a:avLst/>
          </a:prstGeom>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75"/>
              <a:buNone/>
            </a:pPr>
            <a:endParaRPr sz="1676" dirty="0">
              <a:solidFill>
                <a:srgbClr val="374151"/>
              </a:solidFill>
              <a:highlight>
                <a:srgbClr val="F7F7F8"/>
              </a:highlight>
            </a:endParaRPr>
          </a:p>
          <a:p>
            <a:pPr marL="0" marR="0" lvl="0" indent="0" algn="l" rtl="0">
              <a:lnSpc>
                <a:spcPct val="100000"/>
              </a:lnSpc>
              <a:spcBef>
                <a:spcPts val="0"/>
              </a:spcBef>
              <a:spcAft>
                <a:spcPts val="0"/>
              </a:spcAft>
              <a:buSzPts val="275"/>
              <a:buNone/>
            </a:pPr>
            <a:r>
              <a:rPr lang="es-AR" sz="2576" u="sng" dirty="0">
                <a:solidFill>
                  <a:srgbClr val="374151"/>
                </a:solidFill>
              </a:rPr>
              <a:t>Big Data, algunas herramientas comunes incluyen:</a:t>
            </a:r>
            <a:endParaRPr sz="2576" u="sng" dirty="0">
              <a:solidFill>
                <a:srgbClr val="374151"/>
              </a:solidFill>
            </a:endParaRPr>
          </a:p>
          <a:p>
            <a:pPr marL="0" marR="0" lvl="0" indent="0" algn="l" rtl="0">
              <a:lnSpc>
                <a:spcPct val="100000"/>
              </a:lnSpc>
              <a:spcBef>
                <a:spcPts val="0"/>
              </a:spcBef>
              <a:spcAft>
                <a:spcPts val="0"/>
              </a:spcAft>
              <a:buSzPts val="275"/>
              <a:buNone/>
            </a:pPr>
            <a:endParaRPr sz="2576" dirty="0">
              <a:solidFill>
                <a:srgbClr val="374151"/>
              </a:solidFill>
            </a:endParaRPr>
          </a:p>
          <a:p>
            <a:pPr marL="0" marR="0" lvl="0" indent="0" algn="l" rtl="0">
              <a:lnSpc>
                <a:spcPct val="100000"/>
              </a:lnSpc>
              <a:spcBef>
                <a:spcPts val="0"/>
              </a:spcBef>
              <a:spcAft>
                <a:spcPts val="0"/>
              </a:spcAft>
              <a:buSzPts val="275"/>
              <a:buNone/>
            </a:pPr>
            <a:r>
              <a:rPr lang="es-AR" sz="2576" b="1" dirty="0">
                <a:solidFill>
                  <a:schemeClr val="accent1">
                    <a:lumMod val="75000"/>
                  </a:schemeClr>
                </a:solidFill>
              </a:rPr>
              <a:t>Hadoop</a:t>
            </a:r>
            <a:r>
              <a:rPr lang="es-AR" sz="2576" dirty="0">
                <a:solidFill>
                  <a:srgbClr val="374151"/>
                </a:solidFill>
              </a:rPr>
              <a:t>: plataforma de código abierto para el almacenamiento y procesamiento de grandes cantidades de datos.</a:t>
            </a:r>
            <a:endParaRPr sz="2576" dirty="0">
              <a:solidFill>
                <a:srgbClr val="374151"/>
              </a:solidFill>
            </a:endParaRPr>
          </a:p>
          <a:p>
            <a:pPr marL="0" marR="0" lvl="0" indent="0" algn="l" rtl="0">
              <a:lnSpc>
                <a:spcPct val="100000"/>
              </a:lnSpc>
              <a:spcBef>
                <a:spcPts val="0"/>
              </a:spcBef>
              <a:spcAft>
                <a:spcPts val="0"/>
              </a:spcAft>
              <a:buSzPts val="275"/>
              <a:buNone/>
            </a:pPr>
            <a:r>
              <a:rPr lang="es-AR" sz="2576" b="1" dirty="0" err="1">
                <a:solidFill>
                  <a:schemeClr val="accent1">
                    <a:lumMod val="75000"/>
                  </a:schemeClr>
                </a:solidFill>
              </a:rPr>
              <a:t>Spark</a:t>
            </a:r>
            <a:r>
              <a:rPr lang="es-AR" sz="2576" dirty="0">
                <a:solidFill>
                  <a:srgbClr val="374151"/>
                </a:solidFill>
              </a:rPr>
              <a:t>:  motor de procesamiento de datos en tiempo real de código abierto que permite el análisis en tiempo real y el procesamiento </a:t>
            </a:r>
            <a:r>
              <a:rPr lang="es-AR" sz="2576" dirty="0" err="1">
                <a:solidFill>
                  <a:srgbClr val="374151"/>
                </a:solidFill>
              </a:rPr>
              <a:t>batch</a:t>
            </a:r>
            <a:r>
              <a:rPr lang="es-AR" sz="2576" dirty="0">
                <a:solidFill>
                  <a:srgbClr val="374151"/>
                </a:solidFill>
              </a:rPr>
              <a:t>.</a:t>
            </a:r>
            <a:endParaRPr sz="2576" dirty="0">
              <a:solidFill>
                <a:srgbClr val="374151"/>
              </a:solidFill>
            </a:endParaRPr>
          </a:p>
          <a:p>
            <a:pPr marL="0" marR="0" lvl="0" indent="0" algn="l" rtl="0">
              <a:lnSpc>
                <a:spcPct val="100000"/>
              </a:lnSpc>
              <a:spcBef>
                <a:spcPts val="0"/>
              </a:spcBef>
              <a:spcAft>
                <a:spcPts val="0"/>
              </a:spcAft>
              <a:buSzPts val="275"/>
              <a:buNone/>
            </a:pPr>
            <a:r>
              <a:rPr lang="es-AR" sz="2576" b="1" dirty="0">
                <a:solidFill>
                  <a:schemeClr val="accent1">
                    <a:lumMod val="75000"/>
                  </a:schemeClr>
                </a:solidFill>
              </a:rPr>
              <a:t>NoSQL</a:t>
            </a:r>
            <a:r>
              <a:rPr lang="es-AR" sz="2576" dirty="0">
                <a:solidFill>
                  <a:srgbClr val="374151"/>
                </a:solidFill>
              </a:rPr>
              <a:t>: familia de bases de datos diseñadas para manejar grandes cantidades de datos no estructurados y </a:t>
            </a:r>
            <a:r>
              <a:rPr lang="es-AR" sz="2576" dirty="0" err="1">
                <a:solidFill>
                  <a:srgbClr val="374151"/>
                </a:solidFill>
              </a:rPr>
              <a:t>semi-estructurados</a:t>
            </a:r>
            <a:r>
              <a:rPr lang="es-AR" sz="2576" dirty="0">
                <a:solidFill>
                  <a:srgbClr val="374151"/>
                </a:solidFill>
              </a:rPr>
              <a:t>.</a:t>
            </a:r>
            <a:endParaRPr sz="2576" dirty="0">
              <a:solidFill>
                <a:srgbClr val="374151"/>
              </a:solidFill>
            </a:endParaRPr>
          </a:p>
          <a:p>
            <a:pPr marL="0" marR="0" lvl="0" indent="0" algn="l" rtl="0">
              <a:lnSpc>
                <a:spcPct val="100000"/>
              </a:lnSpc>
              <a:spcBef>
                <a:spcPts val="0"/>
              </a:spcBef>
              <a:spcAft>
                <a:spcPts val="0"/>
              </a:spcAft>
              <a:buSzPts val="275"/>
              <a:buNone/>
            </a:pPr>
            <a:r>
              <a:rPr lang="es-AR" sz="2576" b="1" dirty="0">
                <a:solidFill>
                  <a:schemeClr val="accent1">
                    <a:lumMod val="75000"/>
                  </a:schemeClr>
                </a:solidFill>
              </a:rPr>
              <a:t>Apache </a:t>
            </a:r>
            <a:r>
              <a:rPr lang="es-AR" sz="2576" b="1" dirty="0" err="1">
                <a:solidFill>
                  <a:schemeClr val="accent1">
                    <a:lumMod val="75000"/>
                  </a:schemeClr>
                </a:solidFill>
              </a:rPr>
              <a:t>Flink</a:t>
            </a:r>
            <a:r>
              <a:rPr lang="es-AR" sz="2576" dirty="0">
                <a:solidFill>
                  <a:srgbClr val="374151"/>
                </a:solidFill>
              </a:rPr>
              <a:t>: un motor de procesamiento de flujos de datos en tiempo real de código abierto que permite la ejecución distribuida y la escalabilidad.</a:t>
            </a:r>
            <a:endParaRPr sz="2576" dirty="0">
              <a:solidFill>
                <a:srgbClr val="374151"/>
              </a:solidFill>
            </a:endParaRPr>
          </a:p>
          <a:p>
            <a:pPr marL="0" marR="0" lvl="0" indent="0" algn="l" rtl="0">
              <a:lnSpc>
                <a:spcPct val="100000"/>
              </a:lnSpc>
              <a:spcBef>
                <a:spcPts val="0"/>
              </a:spcBef>
              <a:spcAft>
                <a:spcPts val="0"/>
              </a:spcAft>
              <a:buSzPts val="275"/>
              <a:buNone/>
            </a:pPr>
            <a:r>
              <a:rPr lang="es-AR" sz="2576" b="1" dirty="0">
                <a:solidFill>
                  <a:schemeClr val="accent1">
                    <a:lumMod val="75000"/>
                  </a:schemeClr>
                </a:solidFill>
              </a:rPr>
              <a:t>Apache Storm</a:t>
            </a:r>
            <a:r>
              <a:rPr lang="es-AR" sz="2576" dirty="0">
                <a:solidFill>
                  <a:srgbClr val="374151"/>
                </a:solidFill>
              </a:rPr>
              <a:t>: un motor de procesamiento de datos en tiempo real de código abierto que permite la procesamiento de datos en tiempo real en una arquitectura distribuida</a:t>
            </a:r>
            <a:endParaRPr sz="2576" dirty="0">
              <a:solidFill>
                <a:srgbClr val="374151"/>
              </a:solidFill>
            </a:endParaRPr>
          </a:p>
        </p:txBody>
      </p:sp>
      <p:sp>
        <p:nvSpPr>
          <p:cNvPr id="792" name="Google Shape;792;g1dd4aa1bb27_1_55"/>
          <p:cNvSpPr txBox="1">
            <a:spLocks noGrp="1"/>
          </p:cNvSpPr>
          <p:nvPr>
            <p:ph type="title"/>
          </p:nvPr>
        </p:nvSpPr>
        <p:spPr>
          <a:xfrm>
            <a:off x="1484300" y="44325"/>
            <a:ext cx="10018800" cy="8046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a:t>Unidad 3: </a:t>
            </a:r>
            <a:r>
              <a:rPr lang="es-AR" sz="3600">
                <a:latin typeface="Times New Roman"/>
                <a:ea typeface="Times New Roman"/>
                <a:cs typeface="Times New Roman"/>
                <a:sym typeface="Times New Roman"/>
              </a:rPr>
              <a:t>Herramientas del Mercado.</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1dc7a15b1a3_0_12"/>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000" dirty="0">
                <a:latin typeface="Times New Roman"/>
                <a:ea typeface="Times New Roman"/>
                <a:cs typeface="Times New Roman"/>
                <a:sym typeface="Times New Roman"/>
              </a:rPr>
              <a:t>Data </a:t>
            </a:r>
            <a:r>
              <a:rPr lang="es-AR" sz="3000" dirty="0" err="1">
                <a:latin typeface="Times New Roman"/>
                <a:ea typeface="Times New Roman"/>
                <a:cs typeface="Times New Roman"/>
                <a:sym typeface="Times New Roman"/>
              </a:rPr>
              <a:t>Analytics</a:t>
            </a:r>
            <a:r>
              <a:rPr lang="es-AR" sz="3000" dirty="0">
                <a:latin typeface="Times New Roman"/>
                <a:ea typeface="Times New Roman"/>
                <a:cs typeface="Times New Roman"/>
                <a:sym typeface="Times New Roman"/>
              </a:rPr>
              <a:t>. Introducción al machine </a:t>
            </a:r>
            <a:r>
              <a:rPr lang="es-AR" sz="3000" dirty="0" err="1">
                <a:latin typeface="Times New Roman"/>
                <a:ea typeface="Times New Roman"/>
                <a:cs typeface="Times New Roman"/>
                <a:sym typeface="Times New Roman"/>
              </a:rPr>
              <a:t>learning</a:t>
            </a:r>
            <a:r>
              <a:rPr lang="es-AR" sz="1200" dirty="0">
                <a:latin typeface="Times New Roman"/>
                <a:ea typeface="Times New Roman"/>
                <a:cs typeface="Times New Roman"/>
                <a:sym typeface="Times New Roman"/>
              </a:rPr>
              <a:t> </a:t>
            </a:r>
            <a:endParaRPr sz="3000" dirty="0"/>
          </a:p>
        </p:txBody>
      </p:sp>
      <p:sp>
        <p:nvSpPr>
          <p:cNvPr id="798" name="Google Shape;798;g1dc7a15b1a3_0_12"/>
          <p:cNvSpPr txBox="1">
            <a:spLocks noGrp="1"/>
          </p:cNvSpPr>
          <p:nvPr>
            <p:ph type="body" idx="1"/>
          </p:nvPr>
        </p:nvSpPr>
        <p:spPr>
          <a:xfrm>
            <a:off x="1226400" y="1336952"/>
            <a:ext cx="9739200" cy="5221800"/>
          </a:xfrm>
          <a:prstGeom prst="rect">
            <a:avLst/>
          </a:prstGeom>
        </p:spPr>
        <p:txBody>
          <a:bodyPr spcFirstLastPara="1" wrap="square" lIns="91425" tIns="45700" rIns="91425" bIns="45700" anchor="t" anchorCtr="0">
            <a:noAutofit/>
          </a:bodyPr>
          <a:lstStyle/>
          <a:p>
            <a:pPr marL="0" marR="0" lvl="0" indent="0" algn="l" rtl="0">
              <a:lnSpc>
                <a:spcPct val="115000"/>
              </a:lnSpc>
              <a:spcBef>
                <a:spcPts val="1500"/>
              </a:spcBef>
              <a:spcAft>
                <a:spcPts val="0"/>
              </a:spcAft>
              <a:buNone/>
            </a:pPr>
            <a:r>
              <a:rPr lang="es-AR" sz="2650" dirty="0">
                <a:solidFill>
                  <a:srgbClr val="374151"/>
                </a:solidFill>
              </a:rPr>
              <a:t>El aprendizaje automático (</a:t>
            </a:r>
            <a:r>
              <a:rPr lang="es-AR" sz="2650" dirty="0">
                <a:solidFill>
                  <a:schemeClr val="accent1">
                    <a:lumMod val="75000"/>
                  </a:schemeClr>
                </a:solidFill>
              </a:rPr>
              <a:t>machine </a:t>
            </a:r>
            <a:r>
              <a:rPr lang="es-AR" sz="2650" dirty="0" err="1">
                <a:solidFill>
                  <a:schemeClr val="accent1">
                    <a:lumMod val="75000"/>
                  </a:schemeClr>
                </a:solidFill>
              </a:rPr>
              <a:t>learning</a:t>
            </a:r>
            <a:r>
              <a:rPr lang="es-AR" sz="2650" dirty="0">
                <a:solidFill>
                  <a:schemeClr val="accent1">
                    <a:lumMod val="75000"/>
                  </a:schemeClr>
                </a:solidFill>
              </a:rPr>
              <a:t> </a:t>
            </a:r>
            <a:r>
              <a:rPr lang="es-AR" sz="2650" dirty="0">
                <a:solidFill>
                  <a:srgbClr val="374151"/>
                </a:solidFill>
              </a:rPr>
              <a:t>en inglés) es un subcampo de la inteligencia artificial que se centra en el </a:t>
            </a:r>
            <a:r>
              <a:rPr lang="es-AR" sz="2650" dirty="0">
                <a:solidFill>
                  <a:schemeClr val="accent1">
                    <a:lumMod val="75000"/>
                  </a:schemeClr>
                </a:solidFill>
              </a:rPr>
              <a:t>desarrollo</a:t>
            </a:r>
            <a:r>
              <a:rPr lang="es-AR" sz="2650" dirty="0">
                <a:solidFill>
                  <a:srgbClr val="374151"/>
                </a:solidFill>
              </a:rPr>
              <a:t> de </a:t>
            </a:r>
            <a:r>
              <a:rPr lang="es-AR" sz="2650" dirty="0">
                <a:solidFill>
                  <a:schemeClr val="accent1">
                    <a:lumMod val="75000"/>
                  </a:schemeClr>
                </a:solidFill>
              </a:rPr>
              <a:t>algoritmos y técnicas </a:t>
            </a:r>
            <a:r>
              <a:rPr lang="es-AR" sz="2650" dirty="0">
                <a:solidFill>
                  <a:srgbClr val="374151"/>
                </a:solidFill>
              </a:rPr>
              <a:t>capaces de permitir a las </a:t>
            </a:r>
            <a:r>
              <a:rPr lang="es-AR" sz="2650" dirty="0">
                <a:solidFill>
                  <a:schemeClr val="accent1">
                    <a:lumMod val="75000"/>
                  </a:schemeClr>
                </a:solidFill>
              </a:rPr>
              <a:t>máquinas</a:t>
            </a:r>
            <a:r>
              <a:rPr lang="es-AR" sz="2650" dirty="0">
                <a:solidFill>
                  <a:srgbClr val="374151"/>
                </a:solidFill>
              </a:rPr>
              <a:t> </a:t>
            </a:r>
            <a:r>
              <a:rPr lang="es-AR" sz="2650" dirty="0">
                <a:solidFill>
                  <a:schemeClr val="accent1">
                    <a:lumMod val="75000"/>
                  </a:schemeClr>
                </a:solidFill>
              </a:rPr>
              <a:t>aprender</a:t>
            </a:r>
            <a:r>
              <a:rPr lang="es-AR" sz="2650" dirty="0">
                <a:solidFill>
                  <a:srgbClr val="374151"/>
                </a:solidFill>
              </a:rPr>
              <a:t> sin ser explícitamente programadas. </a:t>
            </a:r>
            <a:endParaRPr sz="2650" dirty="0">
              <a:solidFill>
                <a:srgbClr val="374151"/>
              </a:solidFill>
            </a:endParaRPr>
          </a:p>
          <a:p>
            <a:pPr marL="0" marR="0" lvl="0" indent="0" algn="l" rtl="0">
              <a:lnSpc>
                <a:spcPct val="115000"/>
              </a:lnSpc>
              <a:spcBef>
                <a:spcPts val="1500"/>
              </a:spcBef>
              <a:spcAft>
                <a:spcPts val="0"/>
              </a:spcAft>
              <a:buNone/>
            </a:pPr>
            <a:r>
              <a:rPr lang="es-ES" sz="2650" dirty="0">
                <a:solidFill>
                  <a:srgbClr val="374151"/>
                </a:solidFill>
              </a:rPr>
              <a:t>El objetivo del machine </a:t>
            </a:r>
            <a:r>
              <a:rPr lang="es-ES" sz="2650" dirty="0" err="1">
                <a:solidFill>
                  <a:srgbClr val="374151"/>
                </a:solidFill>
              </a:rPr>
              <a:t>learning</a:t>
            </a:r>
            <a:r>
              <a:rPr lang="es-ES" sz="2650" dirty="0">
                <a:solidFill>
                  <a:srgbClr val="374151"/>
                </a:solidFill>
              </a:rPr>
              <a:t> es crear un </a:t>
            </a:r>
            <a:r>
              <a:rPr lang="es-ES" sz="2650" dirty="0">
                <a:solidFill>
                  <a:schemeClr val="accent1">
                    <a:lumMod val="75000"/>
                  </a:schemeClr>
                </a:solidFill>
              </a:rPr>
              <a:t>modelo que nos permita resolver una tarea dada</a:t>
            </a:r>
            <a:r>
              <a:rPr lang="es-ES" sz="2650" dirty="0">
                <a:solidFill>
                  <a:srgbClr val="374151"/>
                </a:solidFill>
              </a:rPr>
              <a:t>. Luego se entrena el modelo usando gran cantidad de datos. El modelo </a:t>
            </a:r>
            <a:r>
              <a:rPr lang="es-ES" sz="2650" dirty="0">
                <a:solidFill>
                  <a:schemeClr val="accent1">
                    <a:lumMod val="75000"/>
                  </a:schemeClr>
                </a:solidFill>
              </a:rPr>
              <a:t>aprende de estos datos </a:t>
            </a:r>
            <a:r>
              <a:rPr lang="es-ES" sz="2650" dirty="0">
                <a:solidFill>
                  <a:srgbClr val="374151"/>
                </a:solidFill>
              </a:rPr>
              <a:t>y es capaz de hacer </a:t>
            </a:r>
            <a:r>
              <a:rPr lang="es-ES" sz="2650" dirty="0">
                <a:solidFill>
                  <a:schemeClr val="accent1">
                    <a:lumMod val="75000"/>
                  </a:schemeClr>
                </a:solidFill>
              </a:rPr>
              <a:t>predicciones</a:t>
            </a:r>
            <a:r>
              <a:rPr lang="es-ES" sz="2650" dirty="0">
                <a:solidFill>
                  <a:srgbClr val="374151"/>
                </a:solidFill>
              </a:rPr>
              <a:t>. Según la tarea que se quiera realizar, será más adecuado trabajar con un algoritmo u otro</a:t>
            </a:r>
            <a:endParaRPr sz="2650" dirty="0">
              <a:solidFill>
                <a:srgbClr val="374151"/>
              </a:solidFill>
            </a:endParaRPr>
          </a:p>
          <a:p>
            <a:pPr marL="0" lvl="0" indent="0" algn="l" rtl="0">
              <a:lnSpc>
                <a:spcPct val="140000"/>
              </a:lnSpc>
              <a:spcBef>
                <a:spcPts val="0"/>
              </a:spcBef>
              <a:spcAft>
                <a:spcPts val="1300"/>
              </a:spcAft>
              <a:buNone/>
            </a:pPr>
            <a:endParaRPr sz="2550" dirty="0">
              <a:solidFill>
                <a:srgbClr val="374151"/>
              </a:solidFill>
              <a:highlight>
                <a:srgbClr val="F7F7F8"/>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1dc7a15b1a3_0_12"/>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000" dirty="0">
                <a:latin typeface="Times New Roman"/>
                <a:ea typeface="Times New Roman"/>
                <a:cs typeface="Times New Roman"/>
                <a:sym typeface="Times New Roman"/>
              </a:rPr>
              <a:t>Data </a:t>
            </a:r>
            <a:r>
              <a:rPr lang="es-AR" sz="3000" dirty="0" err="1">
                <a:latin typeface="Times New Roman"/>
                <a:ea typeface="Times New Roman"/>
                <a:cs typeface="Times New Roman"/>
                <a:sym typeface="Times New Roman"/>
              </a:rPr>
              <a:t>Analytics</a:t>
            </a:r>
            <a:r>
              <a:rPr lang="es-AR" sz="3000" dirty="0">
                <a:latin typeface="Times New Roman"/>
                <a:ea typeface="Times New Roman"/>
                <a:cs typeface="Times New Roman"/>
                <a:sym typeface="Times New Roman"/>
              </a:rPr>
              <a:t>. Introducción al machine </a:t>
            </a:r>
            <a:r>
              <a:rPr lang="es-AR" sz="3000" dirty="0" err="1">
                <a:latin typeface="Times New Roman"/>
                <a:ea typeface="Times New Roman"/>
                <a:cs typeface="Times New Roman"/>
                <a:sym typeface="Times New Roman"/>
              </a:rPr>
              <a:t>learning</a:t>
            </a:r>
            <a:r>
              <a:rPr lang="es-AR" sz="1200" dirty="0">
                <a:latin typeface="Times New Roman"/>
                <a:ea typeface="Times New Roman"/>
                <a:cs typeface="Times New Roman"/>
                <a:sym typeface="Times New Roman"/>
              </a:rPr>
              <a:t> </a:t>
            </a:r>
            <a:endParaRPr sz="3000" dirty="0"/>
          </a:p>
        </p:txBody>
      </p:sp>
      <p:sp>
        <p:nvSpPr>
          <p:cNvPr id="7" name="CuadroTexto 6">
            <a:extLst>
              <a:ext uri="{FF2B5EF4-FFF2-40B4-BE49-F238E27FC236}">
                <a16:creationId xmlns:a16="http://schemas.microsoft.com/office/drawing/2014/main" id="{32299DBF-B094-4F40-FECB-59BBC85E708C}"/>
              </a:ext>
            </a:extLst>
          </p:cNvPr>
          <p:cNvSpPr txBox="1"/>
          <p:nvPr/>
        </p:nvSpPr>
        <p:spPr>
          <a:xfrm>
            <a:off x="1630864" y="1437138"/>
            <a:ext cx="9725671" cy="4393703"/>
          </a:xfrm>
          <a:prstGeom prst="rect">
            <a:avLst/>
          </a:prstGeom>
          <a:noFill/>
        </p:spPr>
        <p:txBody>
          <a:bodyPr wrap="square">
            <a:spAutoFit/>
          </a:bodyPr>
          <a:lstStyle/>
          <a:p>
            <a:pPr algn="just">
              <a:lnSpc>
                <a:spcPct val="115000"/>
              </a:lnSpc>
              <a:spcBef>
                <a:spcPts val="1500"/>
              </a:spcBef>
              <a:buClr>
                <a:srgbClr val="1186C3"/>
              </a:buClr>
              <a:buSzPts val="2610"/>
            </a:pPr>
            <a:r>
              <a:rPr lang="es-ES" sz="2650" b="1" u="sng" dirty="0">
                <a:solidFill>
                  <a:srgbClr val="374151"/>
                </a:solidFill>
                <a:latin typeface="Corbel"/>
                <a:sym typeface="Corbel"/>
              </a:rPr>
              <a:t>Tipos de tarea que se quiere resolver. </a:t>
            </a:r>
          </a:p>
          <a:p>
            <a:pPr marL="457200" indent="-457200" algn="just">
              <a:lnSpc>
                <a:spcPct val="115000"/>
              </a:lnSpc>
              <a:spcBef>
                <a:spcPts val="1500"/>
              </a:spcBef>
              <a:buClr>
                <a:srgbClr val="1186C3"/>
              </a:buClr>
              <a:buSzPts val="2610"/>
              <a:buFont typeface="Wingdings" panose="05000000000000000000" pitchFamily="2" charset="2"/>
              <a:buChar char="v"/>
            </a:pPr>
            <a:r>
              <a:rPr lang="es-ES" sz="2650" dirty="0">
                <a:solidFill>
                  <a:srgbClr val="374151"/>
                </a:solidFill>
                <a:latin typeface="Corbel"/>
                <a:sym typeface="Corbel"/>
              </a:rPr>
              <a:t>Problemas de clasificación como detección de correo basura o “spam”.</a:t>
            </a:r>
          </a:p>
          <a:p>
            <a:pPr marL="457200" indent="-457200" algn="just">
              <a:lnSpc>
                <a:spcPct val="115000"/>
              </a:lnSpc>
              <a:spcBef>
                <a:spcPts val="1500"/>
              </a:spcBef>
              <a:buClr>
                <a:srgbClr val="1186C3"/>
              </a:buClr>
              <a:buSzPts val="2610"/>
              <a:buFont typeface="Wingdings" panose="05000000000000000000" pitchFamily="2" charset="2"/>
              <a:buChar char="v"/>
            </a:pPr>
            <a:r>
              <a:rPr lang="es-ES" sz="2650" dirty="0">
                <a:solidFill>
                  <a:srgbClr val="374151"/>
                </a:solidFill>
                <a:latin typeface="Corbel"/>
                <a:sym typeface="Corbel"/>
              </a:rPr>
              <a:t>Problemas de </a:t>
            </a:r>
            <a:r>
              <a:rPr lang="es-ES" sz="2650" dirty="0" err="1">
                <a:solidFill>
                  <a:srgbClr val="374151"/>
                </a:solidFill>
                <a:latin typeface="Corbel"/>
                <a:sym typeface="Corbel"/>
              </a:rPr>
              <a:t>clustering</a:t>
            </a:r>
            <a:r>
              <a:rPr lang="es-ES" sz="2650" dirty="0">
                <a:solidFill>
                  <a:srgbClr val="374151"/>
                </a:solidFill>
                <a:latin typeface="Corbel"/>
                <a:sym typeface="Corbel"/>
              </a:rPr>
              <a:t> como recomendar un libro a un usuario basándonos en sus compras anteriores (sistema de recomendación)</a:t>
            </a:r>
          </a:p>
          <a:p>
            <a:pPr marL="457200" indent="-457200" algn="just">
              <a:lnSpc>
                <a:spcPct val="115000"/>
              </a:lnSpc>
              <a:spcBef>
                <a:spcPts val="1500"/>
              </a:spcBef>
              <a:buClr>
                <a:srgbClr val="1186C3"/>
              </a:buClr>
              <a:buSzPts val="2610"/>
              <a:buFont typeface="Wingdings" panose="05000000000000000000" pitchFamily="2" charset="2"/>
              <a:buChar char="v"/>
            </a:pPr>
            <a:r>
              <a:rPr lang="es-ES" sz="2650" dirty="0">
                <a:solidFill>
                  <a:srgbClr val="374151"/>
                </a:solidFill>
                <a:latin typeface="Corbel"/>
                <a:sym typeface="Corbel"/>
              </a:rPr>
              <a:t>Problemas de regresión, como averiguar cuánto va usar un cliente determinado servicio (determinar un valor)</a:t>
            </a:r>
          </a:p>
        </p:txBody>
      </p:sp>
    </p:spTree>
    <p:extLst>
      <p:ext uri="{BB962C8B-B14F-4D97-AF65-F5344CB8AC3E}">
        <p14:creationId xmlns:p14="http://schemas.microsoft.com/office/powerpoint/2010/main" val="422949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1dc7a15b1a3_0_12"/>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000" dirty="0">
                <a:latin typeface="Times New Roman"/>
                <a:ea typeface="Times New Roman"/>
                <a:cs typeface="Times New Roman"/>
                <a:sym typeface="Times New Roman"/>
              </a:rPr>
              <a:t>Data </a:t>
            </a:r>
            <a:r>
              <a:rPr lang="es-AR" sz="3000" dirty="0" err="1">
                <a:latin typeface="Times New Roman"/>
                <a:ea typeface="Times New Roman"/>
                <a:cs typeface="Times New Roman"/>
                <a:sym typeface="Times New Roman"/>
              </a:rPr>
              <a:t>Analytics</a:t>
            </a:r>
            <a:r>
              <a:rPr lang="es-AR" sz="3000" dirty="0">
                <a:latin typeface="Times New Roman"/>
                <a:ea typeface="Times New Roman"/>
                <a:cs typeface="Times New Roman"/>
                <a:sym typeface="Times New Roman"/>
              </a:rPr>
              <a:t>. Introducción al machine </a:t>
            </a:r>
            <a:r>
              <a:rPr lang="es-AR" sz="3000" dirty="0" err="1">
                <a:latin typeface="Times New Roman"/>
                <a:ea typeface="Times New Roman"/>
                <a:cs typeface="Times New Roman"/>
                <a:sym typeface="Times New Roman"/>
              </a:rPr>
              <a:t>learning</a:t>
            </a:r>
            <a:r>
              <a:rPr lang="es-AR" sz="1200" dirty="0">
                <a:latin typeface="Times New Roman"/>
                <a:ea typeface="Times New Roman"/>
                <a:cs typeface="Times New Roman"/>
                <a:sym typeface="Times New Roman"/>
              </a:rPr>
              <a:t> </a:t>
            </a:r>
            <a:endParaRPr sz="3000" dirty="0"/>
          </a:p>
        </p:txBody>
      </p:sp>
      <p:sp>
        <p:nvSpPr>
          <p:cNvPr id="7" name="CuadroTexto 6">
            <a:extLst>
              <a:ext uri="{FF2B5EF4-FFF2-40B4-BE49-F238E27FC236}">
                <a16:creationId xmlns:a16="http://schemas.microsoft.com/office/drawing/2014/main" id="{32299DBF-B094-4F40-FECB-59BBC85E708C}"/>
              </a:ext>
            </a:extLst>
          </p:cNvPr>
          <p:cNvSpPr txBox="1"/>
          <p:nvPr/>
        </p:nvSpPr>
        <p:spPr>
          <a:xfrm>
            <a:off x="1846034" y="1701123"/>
            <a:ext cx="9144000" cy="3455754"/>
          </a:xfrm>
          <a:prstGeom prst="rect">
            <a:avLst/>
          </a:prstGeom>
          <a:noFill/>
        </p:spPr>
        <p:txBody>
          <a:bodyPr wrap="square">
            <a:spAutoFit/>
          </a:bodyPr>
          <a:lstStyle/>
          <a:p>
            <a:pPr algn="just">
              <a:lnSpc>
                <a:spcPct val="115000"/>
              </a:lnSpc>
              <a:spcBef>
                <a:spcPts val="1500"/>
              </a:spcBef>
              <a:buClr>
                <a:srgbClr val="1186C3"/>
              </a:buClr>
              <a:buSzPts val="2610"/>
            </a:pPr>
            <a:r>
              <a:rPr lang="es-ES" sz="2650" b="1" u="sng" dirty="0">
                <a:solidFill>
                  <a:srgbClr val="374151"/>
                </a:solidFill>
                <a:latin typeface="Corbel"/>
              </a:rPr>
              <a:t>Los tipos de implementación de machine </a:t>
            </a:r>
            <a:r>
              <a:rPr lang="es-ES" sz="2650" b="1" u="sng" dirty="0" err="1">
                <a:solidFill>
                  <a:srgbClr val="374151"/>
                </a:solidFill>
                <a:latin typeface="Corbel"/>
              </a:rPr>
              <a:t>Learning</a:t>
            </a:r>
            <a:r>
              <a:rPr lang="es-ES" sz="2650" b="1" u="sng" dirty="0">
                <a:solidFill>
                  <a:srgbClr val="374151"/>
                </a:solidFill>
                <a:latin typeface="Corbel"/>
              </a:rPr>
              <a:t> pueden clasificarse en tres categorías diferentes:</a:t>
            </a:r>
          </a:p>
          <a:p>
            <a:pPr marL="457200" indent="-457200" algn="just">
              <a:lnSpc>
                <a:spcPct val="115000"/>
              </a:lnSpc>
              <a:spcBef>
                <a:spcPts val="1500"/>
              </a:spcBef>
              <a:buClr>
                <a:srgbClr val="1186C3"/>
              </a:buClr>
              <a:buSzPts val="2610"/>
              <a:buFont typeface="Wingdings" panose="05000000000000000000" pitchFamily="2" charset="2"/>
              <a:buChar char="v"/>
            </a:pPr>
            <a:r>
              <a:rPr lang="es-ES" sz="2650" dirty="0">
                <a:solidFill>
                  <a:srgbClr val="374151"/>
                </a:solidFill>
                <a:latin typeface="Corbel"/>
              </a:rPr>
              <a:t>Aprendizaje supervisado</a:t>
            </a:r>
          </a:p>
          <a:p>
            <a:pPr marL="457200" indent="-457200" algn="just">
              <a:lnSpc>
                <a:spcPct val="115000"/>
              </a:lnSpc>
              <a:spcBef>
                <a:spcPts val="1500"/>
              </a:spcBef>
              <a:buClr>
                <a:srgbClr val="1186C3"/>
              </a:buClr>
              <a:buSzPts val="2610"/>
              <a:buFont typeface="Wingdings" panose="05000000000000000000" pitchFamily="2" charset="2"/>
              <a:buChar char="v"/>
            </a:pPr>
            <a:r>
              <a:rPr lang="es-ES" sz="2650" dirty="0">
                <a:solidFill>
                  <a:srgbClr val="374151"/>
                </a:solidFill>
                <a:latin typeface="Corbel"/>
              </a:rPr>
              <a:t>Aprendizaje no supervisado</a:t>
            </a:r>
          </a:p>
          <a:p>
            <a:pPr marL="457200" indent="-457200" algn="just">
              <a:lnSpc>
                <a:spcPct val="115000"/>
              </a:lnSpc>
              <a:spcBef>
                <a:spcPts val="1500"/>
              </a:spcBef>
              <a:buClr>
                <a:srgbClr val="1186C3"/>
              </a:buClr>
              <a:buSzPts val="2610"/>
              <a:buFont typeface="Wingdings" panose="05000000000000000000" pitchFamily="2" charset="2"/>
              <a:buChar char="v"/>
            </a:pPr>
            <a:r>
              <a:rPr lang="es-ES" sz="2650" dirty="0">
                <a:solidFill>
                  <a:srgbClr val="374151"/>
                </a:solidFill>
                <a:latin typeface="Corbel"/>
              </a:rPr>
              <a:t>Aprendizaje de refuerzo según la naturaleza de los datos que recibe.</a:t>
            </a:r>
          </a:p>
        </p:txBody>
      </p:sp>
    </p:spTree>
    <p:extLst>
      <p:ext uri="{BB962C8B-B14F-4D97-AF65-F5344CB8AC3E}">
        <p14:creationId xmlns:p14="http://schemas.microsoft.com/office/powerpoint/2010/main" val="241453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1dc7a15b1a3_0_18"/>
          <p:cNvSpPr txBox="1">
            <a:spLocks noGrp="1"/>
          </p:cNvSpPr>
          <p:nvPr>
            <p:ph type="title"/>
          </p:nvPr>
        </p:nvSpPr>
        <p:spPr>
          <a:xfrm>
            <a:off x="1484300" y="-116860"/>
            <a:ext cx="10018800" cy="949067"/>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000" dirty="0">
                <a:latin typeface="Times New Roman"/>
                <a:ea typeface="Times New Roman"/>
                <a:cs typeface="Times New Roman"/>
                <a:sym typeface="Times New Roman"/>
              </a:rPr>
              <a:t>Aprendizaje supervisado</a:t>
            </a:r>
            <a:endParaRPr sz="3000" dirty="0"/>
          </a:p>
        </p:txBody>
      </p:sp>
      <p:sp>
        <p:nvSpPr>
          <p:cNvPr id="804" name="Google Shape;804;g1dc7a15b1a3_0_18"/>
          <p:cNvSpPr txBox="1">
            <a:spLocks noGrp="1"/>
          </p:cNvSpPr>
          <p:nvPr>
            <p:ph type="body" idx="1"/>
          </p:nvPr>
        </p:nvSpPr>
        <p:spPr>
          <a:xfrm>
            <a:off x="1179006" y="697517"/>
            <a:ext cx="10324094" cy="5909650"/>
          </a:xfrm>
          <a:prstGeom prst="rect">
            <a:avLst/>
          </a:prstGeom>
        </p:spPr>
        <p:txBody>
          <a:bodyPr spcFirstLastPara="1" wrap="square" lIns="91425" tIns="45700" rIns="91425" bIns="45700" anchor="t" anchorCtr="0">
            <a:noAutofit/>
          </a:bodyPr>
          <a:lstStyle/>
          <a:p>
            <a:pPr marL="62865" indent="0" algn="just">
              <a:buNone/>
            </a:pPr>
            <a:r>
              <a:rPr lang="es-ES" sz="2800" dirty="0">
                <a:solidFill>
                  <a:srgbClr val="374151"/>
                </a:solidFill>
              </a:rPr>
              <a:t>En el </a:t>
            </a:r>
            <a:r>
              <a:rPr lang="es-ES" sz="2800" dirty="0">
                <a:solidFill>
                  <a:schemeClr val="accent1">
                    <a:lumMod val="75000"/>
                  </a:schemeClr>
                </a:solidFill>
              </a:rPr>
              <a:t>aprendizaje supervisado</a:t>
            </a:r>
            <a:r>
              <a:rPr lang="es-ES" sz="2800" dirty="0">
                <a:solidFill>
                  <a:srgbClr val="374151"/>
                </a:solidFill>
              </a:rPr>
              <a:t>, los algoritmos trabajan con datos “</a:t>
            </a:r>
            <a:r>
              <a:rPr lang="es-ES" sz="2800" dirty="0">
                <a:solidFill>
                  <a:schemeClr val="accent1">
                    <a:lumMod val="75000"/>
                  </a:schemeClr>
                </a:solidFill>
              </a:rPr>
              <a:t>etiquetados</a:t>
            </a:r>
            <a:r>
              <a:rPr lang="es-ES" sz="2800" dirty="0">
                <a:solidFill>
                  <a:srgbClr val="374151"/>
                </a:solidFill>
              </a:rPr>
              <a:t>” (</a:t>
            </a:r>
            <a:r>
              <a:rPr lang="es-ES" sz="2800" dirty="0" err="1">
                <a:solidFill>
                  <a:srgbClr val="374151"/>
                </a:solidFill>
              </a:rPr>
              <a:t>labeled</a:t>
            </a:r>
            <a:r>
              <a:rPr lang="es-ES" sz="2800" dirty="0">
                <a:solidFill>
                  <a:srgbClr val="374151"/>
                </a:solidFill>
              </a:rPr>
              <a:t> data), intentado encontrar una función que, dadas las variables de entrada (input data), les asigne la etiqueta de salida adecuada. El algoritmo se entrena con un “histórico” de datos y así “aprende” a asignar la etiqueta de salida adecuada a un nuevo valor, es decir, predice el valor de salida. </a:t>
            </a:r>
          </a:p>
          <a:p>
            <a:pPr marL="62865" indent="0" algn="just">
              <a:buNone/>
            </a:pPr>
            <a:r>
              <a:rPr lang="es-ES" sz="2800" dirty="0">
                <a:solidFill>
                  <a:srgbClr val="374151"/>
                </a:solidFill>
              </a:rPr>
              <a:t>Por ejemplo, un detector de spam, analiza el histórico de mensajes, viendo qué función puede representar, según los parámetros de entrada que se definan (el remitente, si el destinatario es individual o parte de una lista, si el asunto contiene determinados términos </a:t>
            </a:r>
            <a:r>
              <a:rPr lang="es-ES" sz="2800" dirty="0" err="1">
                <a:solidFill>
                  <a:srgbClr val="374151"/>
                </a:solidFill>
              </a:rPr>
              <a:t>etc</a:t>
            </a:r>
            <a:r>
              <a:rPr lang="es-ES" sz="2800" dirty="0">
                <a:solidFill>
                  <a:srgbClr val="374151"/>
                </a:solidFill>
              </a:rPr>
              <a:t>), la asignación de la etiqueta “spam” o “no es spam”. Una vez definida esta función, al introducir un nuevo mensaje no etiquetado, el algoritmo es capaz de asignarle la etiqueta correcta</a:t>
            </a:r>
            <a:r>
              <a:rPr lang="es-ES" sz="2800" dirty="0">
                <a:solidFill>
                  <a:srgbClr val="374151"/>
                </a:solidFill>
                <a:highlight>
                  <a:srgbClr val="F7F7F8"/>
                </a:highligh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1dc7a15b1a3_0_18"/>
          <p:cNvSpPr txBox="1">
            <a:spLocks noGrp="1"/>
          </p:cNvSpPr>
          <p:nvPr>
            <p:ph type="title"/>
          </p:nvPr>
        </p:nvSpPr>
        <p:spPr>
          <a:xfrm>
            <a:off x="1484300" y="10274"/>
            <a:ext cx="10018800" cy="723036"/>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000" dirty="0">
                <a:latin typeface="Times New Roman"/>
                <a:ea typeface="Times New Roman"/>
                <a:cs typeface="Times New Roman"/>
                <a:sym typeface="Times New Roman"/>
              </a:rPr>
              <a:t>Aprendizaje no supervisado </a:t>
            </a:r>
            <a:endParaRPr sz="3000" dirty="0"/>
          </a:p>
        </p:txBody>
      </p:sp>
      <p:sp>
        <p:nvSpPr>
          <p:cNvPr id="804" name="Google Shape;804;g1dc7a15b1a3_0_18"/>
          <p:cNvSpPr txBox="1">
            <a:spLocks noGrp="1"/>
          </p:cNvSpPr>
          <p:nvPr>
            <p:ph type="body" idx="1"/>
          </p:nvPr>
        </p:nvSpPr>
        <p:spPr>
          <a:xfrm>
            <a:off x="1341927" y="598752"/>
            <a:ext cx="10303546" cy="5241831"/>
          </a:xfrm>
          <a:prstGeom prst="rect">
            <a:avLst/>
          </a:prstGeom>
        </p:spPr>
        <p:txBody>
          <a:bodyPr spcFirstLastPara="1" wrap="square" lIns="91425" tIns="45700" rIns="91425" bIns="45700" anchor="t" anchorCtr="0">
            <a:noAutofit/>
          </a:bodyPr>
          <a:lstStyle/>
          <a:p>
            <a:pPr marL="62865" indent="0" algn="just">
              <a:buNone/>
            </a:pPr>
            <a:r>
              <a:rPr lang="es-ES" sz="2800" dirty="0">
                <a:solidFill>
                  <a:srgbClr val="374151"/>
                </a:solidFill>
              </a:rPr>
              <a:t>El aprendizaje </a:t>
            </a:r>
            <a:r>
              <a:rPr lang="es-ES" sz="2800" dirty="0">
                <a:solidFill>
                  <a:schemeClr val="accent1">
                    <a:lumMod val="75000"/>
                  </a:schemeClr>
                </a:solidFill>
              </a:rPr>
              <a:t>no supervisado </a:t>
            </a:r>
            <a:r>
              <a:rPr lang="es-ES" sz="2800" dirty="0">
                <a:solidFill>
                  <a:srgbClr val="374151"/>
                </a:solidFill>
              </a:rPr>
              <a:t>tiene lugar cuando </a:t>
            </a:r>
            <a:r>
              <a:rPr lang="es-ES" sz="2800" dirty="0">
                <a:solidFill>
                  <a:schemeClr val="accent1">
                    <a:lumMod val="75000"/>
                  </a:schemeClr>
                </a:solidFill>
              </a:rPr>
              <a:t>no se dispone </a:t>
            </a:r>
            <a:r>
              <a:rPr lang="es-ES" sz="2800" dirty="0">
                <a:solidFill>
                  <a:srgbClr val="374151"/>
                </a:solidFill>
              </a:rPr>
              <a:t>de datos “</a:t>
            </a:r>
            <a:r>
              <a:rPr lang="es-ES" sz="2800" dirty="0">
                <a:solidFill>
                  <a:schemeClr val="accent1">
                    <a:lumMod val="75000"/>
                  </a:schemeClr>
                </a:solidFill>
              </a:rPr>
              <a:t>etiquetados</a:t>
            </a:r>
            <a:r>
              <a:rPr lang="es-ES" sz="2800" dirty="0">
                <a:solidFill>
                  <a:srgbClr val="374151"/>
                </a:solidFill>
              </a:rPr>
              <a:t>”  para el entrenamiento. Sólo conocemos los datos de entrada, pero no existen datos de salida que correspondan a un determinado input. Por tanto, sólo podemos describir la estructura de los datos, para intentar encontrar algún tipo de organización que simplifique el análisis. Por ello, tienen un carácter exploratorio.</a:t>
            </a:r>
          </a:p>
          <a:p>
            <a:pPr marL="62865" indent="0" algn="just">
              <a:buNone/>
            </a:pPr>
            <a:r>
              <a:rPr lang="es-ES" sz="2800" dirty="0">
                <a:solidFill>
                  <a:srgbClr val="374151"/>
                </a:solidFill>
              </a:rPr>
              <a:t>Por ejemplo, las tareas de </a:t>
            </a:r>
            <a:r>
              <a:rPr lang="es-ES" sz="2800" dirty="0" err="1">
                <a:solidFill>
                  <a:srgbClr val="374151"/>
                </a:solidFill>
              </a:rPr>
              <a:t>clustering</a:t>
            </a:r>
            <a:r>
              <a:rPr lang="es-ES" sz="2800" dirty="0">
                <a:solidFill>
                  <a:srgbClr val="374151"/>
                </a:solidFill>
              </a:rPr>
              <a:t>, buscan agrupamientos basados en similitudes, pero nada garantiza que éstas tengan algún significado o utilidad. Otro ejemplo, en el campo del marketing se utilizan para extraer patrones de datos masivos provenientes de las redes sociales y crear campañas de publicidad altamente segmentadas. </a:t>
            </a:r>
            <a:endParaRPr sz="2800" dirty="0">
              <a:solidFill>
                <a:srgbClr val="374151"/>
              </a:solidFill>
            </a:endParaRPr>
          </a:p>
        </p:txBody>
      </p:sp>
    </p:spTree>
    <p:extLst>
      <p:ext uri="{BB962C8B-B14F-4D97-AF65-F5344CB8AC3E}">
        <p14:creationId xmlns:p14="http://schemas.microsoft.com/office/powerpoint/2010/main" val="34887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1dc66187ee3_0_0"/>
          <p:cNvSpPr txBox="1">
            <a:spLocks noGrp="1"/>
          </p:cNvSpPr>
          <p:nvPr>
            <p:ph type="title"/>
          </p:nvPr>
        </p:nvSpPr>
        <p:spPr>
          <a:xfrm>
            <a:off x="1484300" y="63200"/>
            <a:ext cx="10018800" cy="1512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400"/>
              <a:t>Unidad 3:</a:t>
            </a:r>
            <a:r>
              <a:rPr lang="es-AR" sz="1200"/>
              <a:t>  </a:t>
            </a:r>
            <a:r>
              <a:rPr lang="es-AR"/>
              <a:t>Uso de los sistemas de información en el mundo de los negocios </a:t>
            </a:r>
            <a:endParaRPr sz="6800"/>
          </a:p>
        </p:txBody>
      </p:sp>
      <p:sp>
        <p:nvSpPr>
          <p:cNvPr id="743" name="Google Shape;743;g1dc66187ee3_0_0"/>
          <p:cNvSpPr txBox="1">
            <a:spLocks noGrp="1"/>
          </p:cNvSpPr>
          <p:nvPr>
            <p:ph type="body" idx="1"/>
          </p:nvPr>
        </p:nvSpPr>
        <p:spPr>
          <a:xfrm>
            <a:off x="1091009" y="1120565"/>
            <a:ext cx="10552500" cy="5084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Clr>
                <a:schemeClr val="dk1"/>
              </a:buClr>
              <a:buSzPts val="1100"/>
              <a:buFont typeface="Arial"/>
              <a:buNone/>
            </a:pPr>
            <a:r>
              <a:rPr lang="es-AR" dirty="0"/>
              <a:t>¿</a:t>
            </a:r>
            <a:r>
              <a:rPr lang="es-AR" sz="2550" dirty="0">
                <a:solidFill>
                  <a:srgbClr val="374151"/>
                </a:solidFill>
              </a:rPr>
              <a:t>Cómo pueden los negocios usar tecnología de información para diseñar organizaciones que sean competitivas y eficaces?</a:t>
            </a:r>
            <a:endParaRPr sz="2550" dirty="0">
              <a:solidFill>
                <a:srgbClr val="374151"/>
              </a:solidFill>
            </a:endParaRPr>
          </a:p>
          <a:p>
            <a:pPr marL="457200" lvl="0" indent="0" algn="l" rtl="0">
              <a:spcBef>
                <a:spcPts val="600"/>
              </a:spcBef>
              <a:spcAft>
                <a:spcPts val="0"/>
              </a:spcAft>
              <a:buClr>
                <a:schemeClr val="dk1"/>
              </a:buClr>
              <a:buSzPts val="1100"/>
              <a:buFont typeface="Arial"/>
              <a:buNone/>
            </a:pPr>
            <a:r>
              <a:rPr lang="es-AR" sz="2550" dirty="0">
                <a:solidFill>
                  <a:srgbClr val="374151"/>
                </a:solidFill>
              </a:rPr>
              <a:t>La </a:t>
            </a:r>
            <a:r>
              <a:rPr lang="es-AR" sz="2550" dirty="0">
                <a:solidFill>
                  <a:schemeClr val="accent1">
                    <a:lumMod val="75000"/>
                  </a:schemeClr>
                </a:solidFill>
              </a:rPr>
              <a:t>inversión</a:t>
            </a:r>
            <a:r>
              <a:rPr lang="es-AR" sz="2550" dirty="0">
                <a:solidFill>
                  <a:srgbClr val="374151"/>
                </a:solidFill>
              </a:rPr>
              <a:t> en </a:t>
            </a:r>
            <a:r>
              <a:rPr lang="es-AR" sz="2550" dirty="0">
                <a:solidFill>
                  <a:schemeClr val="accent1">
                    <a:lumMod val="75000"/>
                  </a:schemeClr>
                </a:solidFill>
              </a:rPr>
              <a:t>TI</a:t>
            </a:r>
            <a:r>
              <a:rPr lang="es-AR" sz="2550" dirty="0">
                <a:solidFill>
                  <a:srgbClr val="374151"/>
                </a:solidFill>
              </a:rPr>
              <a:t> representa un </a:t>
            </a:r>
            <a:r>
              <a:rPr lang="es-AR" sz="2550" dirty="0">
                <a:solidFill>
                  <a:schemeClr val="accent1">
                    <a:lumMod val="75000"/>
                  </a:schemeClr>
                </a:solidFill>
              </a:rPr>
              <a:t>gasto</a:t>
            </a:r>
            <a:r>
              <a:rPr lang="es-AR" sz="2550" dirty="0">
                <a:solidFill>
                  <a:srgbClr val="374151"/>
                </a:solidFill>
              </a:rPr>
              <a:t> </a:t>
            </a:r>
            <a:r>
              <a:rPr lang="es-AR" sz="2550" dirty="0">
                <a:solidFill>
                  <a:schemeClr val="accent1">
                    <a:lumMod val="75000"/>
                  </a:schemeClr>
                </a:solidFill>
              </a:rPr>
              <a:t>importante</a:t>
            </a:r>
            <a:r>
              <a:rPr lang="es-AR" sz="2550" dirty="0">
                <a:solidFill>
                  <a:srgbClr val="374151"/>
                </a:solidFill>
              </a:rPr>
              <a:t> para las compañías, y muchas veces, a pesar de esa fuerte inversión, las organizaciones no están obteniendo beneficios importantes para su negocio.</a:t>
            </a:r>
            <a:endParaRPr sz="2550" dirty="0">
              <a:solidFill>
                <a:srgbClr val="374151"/>
              </a:solidFill>
            </a:endParaRPr>
          </a:p>
          <a:p>
            <a:pPr marL="457200" lvl="0" indent="0" algn="l" rtl="0">
              <a:spcBef>
                <a:spcPts val="600"/>
              </a:spcBef>
              <a:spcAft>
                <a:spcPts val="600"/>
              </a:spcAft>
              <a:buClr>
                <a:schemeClr val="dk1"/>
              </a:buClr>
              <a:buSzPts val="1100"/>
              <a:buFont typeface="Arial"/>
              <a:buNone/>
            </a:pPr>
            <a:r>
              <a:rPr lang="es-AR" sz="2550" dirty="0">
                <a:solidFill>
                  <a:srgbClr val="374151"/>
                </a:solidFill>
              </a:rPr>
              <a:t>Si las organizaciones simplemente automatizan lo que están haciendo hoy, están desperdiciando una buena parte del potencial de TI. Si quieren beneficiarse con esta tecnología, incluidas las oportunidades que ofrece Internet, las organizaciones necesitan repensar y rediseñar la forma en que diseñan, producen, entregan y mantienen los bienes y servicios.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1dc7a15b1a3_0_18"/>
          <p:cNvSpPr txBox="1">
            <a:spLocks noGrp="1"/>
          </p:cNvSpPr>
          <p:nvPr>
            <p:ph type="title"/>
          </p:nvPr>
        </p:nvSpPr>
        <p:spPr>
          <a:xfrm>
            <a:off x="1340462" y="0"/>
            <a:ext cx="10018800" cy="712762"/>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000" dirty="0">
                <a:latin typeface="Times New Roman"/>
                <a:ea typeface="Times New Roman"/>
                <a:cs typeface="Times New Roman"/>
                <a:sym typeface="Times New Roman"/>
              </a:rPr>
              <a:t>Aprendizaje  por refuerzo</a:t>
            </a:r>
            <a:endParaRPr sz="3000" dirty="0"/>
          </a:p>
        </p:txBody>
      </p:sp>
      <p:sp>
        <p:nvSpPr>
          <p:cNvPr id="804" name="Google Shape;804;g1dc7a15b1a3_0_18"/>
          <p:cNvSpPr txBox="1">
            <a:spLocks noGrp="1"/>
          </p:cNvSpPr>
          <p:nvPr>
            <p:ph type="body" idx="1"/>
          </p:nvPr>
        </p:nvSpPr>
        <p:spPr>
          <a:xfrm>
            <a:off x="924675" y="712762"/>
            <a:ext cx="10342650" cy="5929026"/>
          </a:xfrm>
          <a:prstGeom prst="rect">
            <a:avLst/>
          </a:prstGeom>
        </p:spPr>
        <p:txBody>
          <a:bodyPr spcFirstLastPara="1" wrap="square" lIns="91425" tIns="45700" rIns="91425" bIns="45700" anchor="t" anchorCtr="0">
            <a:noAutofit/>
          </a:bodyPr>
          <a:lstStyle/>
          <a:p>
            <a:pPr marL="62865" indent="0" algn="just">
              <a:buNone/>
            </a:pPr>
            <a:r>
              <a:rPr lang="es-ES" sz="2800" dirty="0">
                <a:solidFill>
                  <a:srgbClr val="374151"/>
                </a:solidFill>
              </a:rPr>
              <a:t>Este tipo aprendizaje se basa en mejorar la respuesta del modelo usando un </a:t>
            </a:r>
            <a:r>
              <a:rPr lang="es-ES" sz="2800" dirty="0">
                <a:solidFill>
                  <a:schemeClr val="accent1">
                    <a:lumMod val="75000"/>
                  </a:schemeClr>
                </a:solidFill>
              </a:rPr>
              <a:t>proceso</a:t>
            </a:r>
            <a:r>
              <a:rPr lang="es-ES" sz="2800" dirty="0">
                <a:solidFill>
                  <a:srgbClr val="374151"/>
                </a:solidFill>
              </a:rPr>
              <a:t> </a:t>
            </a:r>
            <a:r>
              <a:rPr lang="es-ES" sz="2800" dirty="0">
                <a:solidFill>
                  <a:schemeClr val="accent1">
                    <a:lumMod val="75000"/>
                  </a:schemeClr>
                </a:solidFill>
              </a:rPr>
              <a:t>de</a:t>
            </a:r>
            <a:r>
              <a:rPr lang="es-ES" sz="2800" dirty="0">
                <a:solidFill>
                  <a:srgbClr val="374151"/>
                </a:solidFill>
              </a:rPr>
              <a:t> </a:t>
            </a:r>
            <a:r>
              <a:rPr lang="es-ES" sz="2800" dirty="0">
                <a:solidFill>
                  <a:schemeClr val="accent1">
                    <a:lumMod val="75000"/>
                  </a:schemeClr>
                </a:solidFill>
              </a:rPr>
              <a:t>retroalimentación</a:t>
            </a:r>
            <a:r>
              <a:rPr lang="es-ES" sz="2800" dirty="0">
                <a:solidFill>
                  <a:srgbClr val="374151"/>
                </a:solidFill>
              </a:rPr>
              <a:t>. El algoritmo aprende observando el mundo que le rodea. Su información de entrada es el </a:t>
            </a:r>
            <a:r>
              <a:rPr lang="es-ES" sz="2800" dirty="0" err="1">
                <a:solidFill>
                  <a:srgbClr val="374151"/>
                </a:solidFill>
              </a:rPr>
              <a:t>feedback</a:t>
            </a:r>
            <a:r>
              <a:rPr lang="es-ES" sz="2800" dirty="0">
                <a:solidFill>
                  <a:srgbClr val="374151"/>
                </a:solidFill>
              </a:rPr>
              <a:t> o retroalimentación que obtiene del mundo exterior como respuesta a sus acciones. Por lo tanto, el sistema aprende a base de ensayo-error.</a:t>
            </a:r>
          </a:p>
          <a:p>
            <a:pPr marL="62865" indent="0" algn="just">
              <a:buNone/>
            </a:pPr>
            <a:r>
              <a:rPr lang="es-ES" sz="2800" dirty="0">
                <a:solidFill>
                  <a:srgbClr val="374151"/>
                </a:solidFill>
              </a:rPr>
              <a:t>No es un tipo de aprendizaje supervisado, porque no se basa estrictamente en un conjunto de datos  etiquetados, sino en la monitorización de la respuesta a las acciones tomadas. Tampoco es un aprendizaje no supervisado, ya que, cuando modelamos a nuestro «aprendiz» sabemos de antemano cuál es la recompensa esperada. En la actualidad se está utilizando para posibilitar el reconocimiento facial, hacer diagnósticos médicos o clasificar secuencias de ADN.  </a:t>
            </a:r>
          </a:p>
        </p:txBody>
      </p:sp>
    </p:spTree>
    <p:extLst>
      <p:ext uri="{BB962C8B-B14F-4D97-AF65-F5344CB8AC3E}">
        <p14:creationId xmlns:p14="http://schemas.microsoft.com/office/powerpoint/2010/main" val="109663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1dc7a15b1a3_0_18"/>
          <p:cNvSpPr txBox="1">
            <a:spLocks noGrp="1"/>
          </p:cNvSpPr>
          <p:nvPr>
            <p:ph type="title"/>
          </p:nvPr>
        </p:nvSpPr>
        <p:spPr>
          <a:xfrm>
            <a:off x="1484300" y="57800"/>
            <a:ext cx="10018800" cy="750068"/>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a:t>
            </a:r>
            <a:r>
              <a:rPr lang="es-AR" sz="3000" dirty="0">
                <a:latin typeface="Times New Roman"/>
                <a:ea typeface="Times New Roman"/>
                <a:cs typeface="Times New Roman"/>
                <a:sym typeface="Times New Roman"/>
              </a:rPr>
              <a:t> </a:t>
            </a:r>
            <a:r>
              <a:rPr lang="es-AR" sz="3750" dirty="0">
                <a:sym typeface="Times New Roman"/>
              </a:rPr>
              <a:t>Introducción al machine </a:t>
            </a:r>
            <a:r>
              <a:rPr lang="es-AR" sz="3750" dirty="0" err="1">
                <a:sym typeface="Times New Roman"/>
              </a:rPr>
              <a:t>learning</a:t>
            </a:r>
            <a:r>
              <a:rPr lang="es-AR" sz="3750" dirty="0">
                <a:sym typeface="Times New Roman"/>
              </a:rPr>
              <a:t> </a:t>
            </a:r>
            <a:endParaRPr sz="3750" dirty="0"/>
          </a:p>
        </p:txBody>
      </p:sp>
      <p:pic>
        <p:nvPicPr>
          <p:cNvPr id="5" name="Imagen 4">
            <a:extLst>
              <a:ext uri="{FF2B5EF4-FFF2-40B4-BE49-F238E27FC236}">
                <a16:creationId xmlns:a16="http://schemas.microsoft.com/office/drawing/2014/main" id="{BFC91CF7-735F-1160-FEF5-A395D069C136}"/>
              </a:ext>
            </a:extLst>
          </p:cNvPr>
          <p:cNvPicPr>
            <a:picLocks noChangeAspect="1"/>
          </p:cNvPicPr>
          <p:nvPr/>
        </p:nvPicPr>
        <p:blipFill>
          <a:blip r:embed="rId3"/>
          <a:stretch>
            <a:fillRect/>
          </a:stretch>
        </p:blipFill>
        <p:spPr>
          <a:xfrm>
            <a:off x="3401026" y="718242"/>
            <a:ext cx="6328900" cy="5868617"/>
          </a:xfrm>
          <a:prstGeom prst="rect">
            <a:avLst/>
          </a:prstGeom>
        </p:spPr>
      </p:pic>
    </p:spTree>
    <p:extLst>
      <p:ext uri="{BB962C8B-B14F-4D97-AF65-F5344CB8AC3E}">
        <p14:creationId xmlns:p14="http://schemas.microsoft.com/office/powerpoint/2010/main" val="4018673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g1dc7a15b1a3_0_24"/>
          <p:cNvSpPr txBox="1">
            <a:spLocks noGrp="1"/>
          </p:cNvSpPr>
          <p:nvPr>
            <p:ph type="title"/>
          </p:nvPr>
        </p:nvSpPr>
        <p:spPr>
          <a:xfrm>
            <a:off x="1484300" y="63175"/>
            <a:ext cx="10018800" cy="8706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a:t>Unidad 3: </a:t>
            </a:r>
            <a:r>
              <a:rPr lang="es-AR" sz="3000">
                <a:latin typeface="Times New Roman"/>
                <a:ea typeface="Times New Roman"/>
                <a:cs typeface="Times New Roman"/>
                <a:sym typeface="Times New Roman"/>
              </a:rPr>
              <a:t>Data Analytics. Herramientas</a:t>
            </a:r>
            <a:endParaRPr sz="3000"/>
          </a:p>
        </p:txBody>
      </p:sp>
      <p:sp>
        <p:nvSpPr>
          <p:cNvPr id="810" name="Google Shape;810;g1dc7a15b1a3_0_24"/>
          <p:cNvSpPr txBox="1">
            <a:spLocks noGrp="1"/>
          </p:cNvSpPr>
          <p:nvPr>
            <p:ph type="body" idx="1"/>
          </p:nvPr>
        </p:nvSpPr>
        <p:spPr>
          <a:xfrm>
            <a:off x="1616750" y="816960"/>
            <a:ext cx="9753900" cy="5575200"/>
          </a:xfrm>
          <a:prstGeom prst="rect">
            <a:avLst/>
          </a:prstGeom>
        </p:spPr>
        <p:txBody>
          <a:bodyPr spcFirstLastPara="1" wrap="square" lIns="91425" tIns="45700" rIns="91425" bIns="45700" anchor="t" anchorCtr="0">
            <a:noAutofit/>
          </a:bodyPr>
          <a:lstStyle/>
          <a:p>
            <a:pPr marL="0" marR="0" lvl="0" indent="0" algn="l" rtl="0">
              <a:lnSpc>
                <a:spcPct val="115000"/>
              </a:lnSpc>
              <a:spcBef>
                <a:spcPts val="1500"/>
              </a:spcBef>
              <a:spcAft>
                <a:spcPts val="0"/>
              </a:spcAft>
              <a:buNone/>
            </a:pPr>
            <a:r>
              <a:rPr lang="es-AR" sz="1900" b="1" u="sng" dirty="0">
                <a:solidFill>
                  <a:srgbClr val="374151"/>
                </a:solidFill>
              </a:rPr>
              <a:t>Herramientas en el mercado para el análisis de datos y el aprendizaje automático. Las más populares incluyen:</a:t>
            </a:r>
            <a:endParaRPr sz="1900" b="1" u="sng" dirty="0">
              <a:solidFill>
                <a:srgbClr val="374151"/>
              </a:solidFill>
            </a:endParaRPr>
          </a:p>
          <a:p>
            <a:pPr marL="0" marR="0" lvl="0" indent="0" algn="l" rtl="0">
              <a:lnSpc>
                <a:spcPct val="115000"/>
              </a:lnSpc>
              <a:spcBef>
                <a:spcPts val="1500"/>
              </a:spcBef>
              <a:spcAft>
                <a:spcPts val="0"/>
              </a:spcAft>
              <a:buNone/>
            </a:pPr>
            <a:r>
              <a:rPr lang="es-AR" sz="1900" b="1" dirty="0">
                <a:solidFill>
                  <a:schemeClr val="accent1">
                    <a:lumMod val="75000"/>
                  </a:schemeClr>
                </a:solidFill>
              </a:rPr>
              <a:t>R y Python</a:t>
            </a:r>
            <a:r>
              <a:rPr lang="es-AR" sz="1900" dirty="0">
                <a:solidFill>
                  <a:srgbClr val="374151"/>
                </a:solidFill>
              </a:rPr>
              <a:t>: Ambos son lenguajes de programación de código abierto que ofrecen una amplia gama de paquetes y bibliotecas para el análisis de datos y el aprendizaje automático.</a:t>
            </a:r>
            <a:endParaRPr sz="1900" dirty="0">
              <a:solidFill>
                <a:srgbClr val="374151"/>
              </a:solidFill>
            </a:endParaRPr>
          </a:p>
          <a:p>
            <a:pPr marL="0" marR="0" lvl="0" indent="0" algn="l" rtl="0">
              <a:lnSpc>
                <a:spcPct val="115000"/>
              </a:lnSpc>
              <a:spcBef>
                <a:spcPts val="1500"/>
              </a:spcBef>
              <a:spcAft>
                <a:spcPts val="0"/>
              </a:spcAft>
              <a:buNone/>
            </a:pPr>
            <a:r>
              <a:rPr lang="es-AR" sz="1900" b="1" dirty="0">
                <a:solidFill>
                  <a:schemeClr val="accent1">
                    <a:lumMod val="75000"/>
                  </a:schemeClr>
                </a:solidFill>
              </a:rPr>
              <a:t>IBM Watson Studio</a:t>
            </a:r>
            <a:r>
              <a:rPr lang="es-AR" sz="1900" dirty="0">
                <a:solidFill>
                  <a:srgbClr val="374151"/>
                </a:solidFill>
              </a:rPr>
              <a:t>: Una plataforma de análisis de datos y aprendizaje automático que permite colaborar en proyectos y desarrollar modelos con facilidad.</a:t>
            </a:r>
            <a:endParaRPr sz="1900" dirty="0">
              <a:solidFill>
                <a:srgbClr val="374151"/>
              </a:solidFill>
            </a:endParaRPr>
          </a:p>
          <a:p>
            <a:pPr marL="0" marR="0" lvl="0" indent="0" algn="l" rtl="0">
              <a:lnSpc>
                <a:spcPct val="115000"/>
              </a:lnSpc>
              <a:spcBef>
                <a:spcPts val="1500"/>
              </a:spcBef>
              <a:spcAft>
                <a:spcPts val="0"/>
              </a:spcAft>
              <a:buNone/>
            </a:pPr>
            <a:r>
              <a:rPr lang="es-AR" sz="1900" b="1" dirty="0">
                <a:solidFill>
                  <a:schemeClr val="accent1">
                    <a:lumMod val="75000"/>
                  </a:schemeClr>
                </a:solidFill>
              </a:rPr>
              <a:t>Google Cloud AI </a:t>
            </a:r>
            <a:r>
              <a:rPr lang="es-AR" sz="1900" b="1" dirty="0" err="1">
                <a:solidFill>
                  <a:schemeClr val="accent1">
                    <a:lumMod val="75000"/>
                  </a:schemeClr>
                </a:solidFill>
              </a:rPr>
              <a:t>Platform</a:t>
            </a:r>
            <a:r>
              <a:rPr lang="es-AR" sz="1900" dirty="0">
                <a:solidFill>
                  <a:srgbClr val="374151"/>
                </a:solidFill>
              </a:rPr>
              <a:t>: Una plataforma en la nube de Google que ofrece herramientas y servicios de aprendizaje automático.</a:t>
            </a:r>
            <a:endParaRPr sz="1900" dirty="0">
              <a:solidFill>
                <a:srgbClr val="374151"/>
              </a:solidFill>
            </a:endParaRPr>
          </a:p>
          <a:p>
            <a:pPr marL="0" marR="0" lvl="0" indent="0" algn="l" rtl="0">
              <a:lnSpc>
                <a:spcPct val="115000"/>
              </a:lnSpc>
              <a:spcBef>
                <a:spcPts val="1500"/>
              </a:spcBef>
              <a:spcAft>
                <a:spcPts val="0"/>
              </a:spcAft>
              <a:buNone/>
            </a:pPr>
            <a:r>
              <a:rPr lang="es-AR" sz="1900" b="1" dirty="0">
                <a:solidFill>
                  <a:schemeClr val="accent1">
                    <a:lumMod val="75000"/>
                  </a:schemeClr>
                </a:solidFill>
              </a:rPr>
              <a:t>Apache </a:t>
            </a:r>
            <a:r>
              <a:rPr lang="es-AR" sz="1900" b="1" dirty="0" err="1">
                <a:solidFill>
                  <a:schemeClr val="accent1">
                    <a:lumMod val="75000"/>
                  </a:schemeClr>
                </a:solidFill>
              </a:rPr>
              <a:t>Spark</a:t>
            </a:r>
            <a:r>
              <a:rPr lang="es-AR" sz="1900" dirty="0">
                <a:solidFill>
                  <a:srgbClr val="374151"/>
                </a:solidFill>
              </a:rPr>
              <a:t>: Un marco de código abierto para el procesamiento de datos en masa que es muy eficiente para el análisis de grandes cantidades de datos.</a:t>
            </a:r>
            <a:endParaRPr sz="1900" dirty="0">
              <a:solidFill>
                <a:srgbClr val="374151"/>
              </a:solidFill>
            </a:endParaRPr>
          </a:p>
          <a:p>
            <a:pPr marL="0" marR="0" lvl="0" indent="0" algn="l" rtl="0">
              <a:lnSpc>
                <a:spcPct val="115000"/>
              </a:lnSpc>
              <a:spcBef>
                <a:spcPts val="1500"/>
              </a:spcBef>
              <a:spcAft>
                <a:spcPts val="1500"/>
              </a:spcAft>
              <a:buNone/>
            </a:pPr>
            <a:r>
              <a:rPr lang="es-AR" sz="1900" i="1" dirty="0">
                <a:solidFill>
                  <a:srgbClr val="374151"/>
                </a:solidFill>
              </a:rPr>
              <a:t>Estas son solo algunas de las herramientas disponibles en el mercado. La mejor herramienta para una organización depende de sus requisitos y objetivos específicos.</a:t>
            </a:r>
            <a:endParaRPr sz="2950" i="1" dirty="0">
              <a:solidFill>
                <a:srgbClr val="37415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sp>
        <p:nvSpPr>
          <p:cNvPr id="816" name="Google Shape;816;g1dccf8cd004_2_0"/>
          <p:cNvSpPr txBox="1">
            <a:spLocks noGrp="1"/>
          </p:cNvSpPr>
          <p:nvPr>
            <p:ph type="body" idx="1"/>
          </p:nvPr>
        </p:nvSpPr>
        <p:spPr>
          <a:xfrm>
            <a:off x="1562592" y="1116083"/>
            <a:ext cx="10018800" cy="5424300"/>
          </a:xfrm>
          <a:prstGeom prst="rect">
            <a:avLst/>
          </a:prstGeom>
        </p:spPr>
        <p:txBody>
          <a:bodyPr spcFirstLastPara="1" wrap="square" lIns="91425" tIns="45700" rIns="91425" bIns="45700" anchor="ctr" anchorCtr="0">
            <a:normAutofit fontScale="92500" lnSpcReduction="20000"/>
          </a:bodyPr>
          <a:lstStyle/>
          <a:p>
            <a:pPr marL="457200" lvl="0" indent="-361950" algn="l" rtl="0">
              <a:spcBef>
                <a:spcPts val="0"/>
              </a:spcBef>
              <a:spcAft>
                <a:spcPts val="0"/>
              </a:spcAft>
              <a:buClr>
                <a:srgbClr val="374151"/>
              </a:buClr>
              <a:buSzPts val="2100"/>
              <a:buChar char="❖"/>
            </a:pPr>
            <a:r>
              <a:rPr lang="es-AR" sz="2100" b="1" dirty="0">
                <a:solidFill>
                  <a:schemeClr val="accent1">
                    <a:lumMod val="75000"/>
                  </a:schemeClr>
                </a:solidFill>
              </a:rPr>
              <a:t>Enterprise </a:t>
            </a:r>
            <a:r>
              <a:rPr lang="es-AR" sz="2100" b="1" dirty="0" err="1">
                <a:solidFill>
                  <a:schemeClr val="accent1">
                    <a:lumMod val="75000"/>
                  </a:schemeClr>
                </a:solidFill>
              </a:rPr>
              <a:t>Resource</a:t>
            </a:r>
            <a:r>
              <a:rPr lang="es-AR" sz="2100" b="1" dirty="0">
                <a:solidFill>
                  <a:schemeClr val="accent1">
                    <a:lumMod val="75000"/>
                  </a:schemeClr>
                </a:solidFill>
              </a:rPr>
              <a:t> </a:t>
            </a:r>
            <a:r>
              <a:rPr lang="es-AR" sz="2100" b="1" dirty="0" err="1">
                <a:solidFill>
                  <a:schemeClr val="accent1">
                    <a:lumMod val="75000"/>
                  </a:schemeClr>
                </a:solidFill>
              </a:rPr>
              <a:t>Planning</a:t>
            </a:r>
            <a:r>
              <a:rPr lang="es-AR" sz="2100" b="1" dirty="0">
                <a:solidFill>
                  <a:schemeClr val="accent1">
                    <a:lumMod val="75000"/>
                  </a:schemeClr>
                </a:solidFill>
              </a:rPr>
              <a:t> (ERP).</a:t>
            </a:r>
            <a:r>
              <a:rPr lang="es-AR" sz="2100" dirty="0">
                <a:solidFill>
                  <a:schemeClr val="accent1">
                    <a:lumMod val="75000"/>
                  </a:schemeClr>
                </a:solidFill>
              </a:rPr>
              <a:t> </a:t>
            </a:r>
            <a:endParaRPr sz="2100" dirty="0">
              <a:solidFill>
                <a:schemeClr val="accent1">
                  <a:lumMod val="75000"/>
                </a:schemeClr>
              </a:solidFill>
            </a:endParaRPr>
          </a:p>
          <a:p>
            <a:pPr marL="457200" lvl="0" indent="0" algn="l" rtl="0">
              <a:spcBef>
                <a:spcPts val="0"/>
              </a:spcBef>
              <a:spcAft>
                <a:spcPts val="0"/>
              </a:spcAft>
              <a:buNone/>
            </a:pPr>
            <a:endParaRPr lang="es-AR" sz="2100" dirty="0">
              <a:solidFill>
                <a:srgbClr val="374151"/>
              </a:solidFill>
            </a:endParaRPr>
          </a:p>
          <a:p>
            <a:pPr marL="457200" lvl="0" indent="0" algn="just" rtl="0">
              <a:spcBef>
                <a:spcPts val="0"/>
              </a:spcBef>
              <a:spcAft>
                <a:spcPts val="0"/>
              </a:spcAft>
              <a:buNone/>
            </a:pPr>
            <a:r>
              <a:rPr lang="es-AR" sz="2100" dirty="0">
                <a:solidFill>
                  <a:srgbClr val="374151"/>
                </a:solidFill>
              </a:rPr>
              <a:t>Sistemas de planificación de recursos empresariales, l</a:t>
            </a:r>
            <a:r>
              <a:rPr lang="es-ES" sz="2100" dirty="0">
                <a:solidFill>
                  <a:srgbClr val="374151"/>
                </a:solidFill>
              </a:rPr>
              <a:t>a manera más simple de definir el ERP es pensar en todos los </a:t>
            </a:r>
            <a:r>
              <a:rPr lang="es-ES" sz="2100" dirty="0">
                <a:solidFill>
                  <a:schemeClr val="accent1">
                    <a:lumMod val="75000"/>
                  </a:schemeClr>
                </a:solidFill>
              </a:rPr>
              <a:t>procesos de negocio centrales </a:t>
            </a:r>
            <a:r>
              <a:rPr lang="es-ES" sz="2100" dirty="0">
                <a:solidFill>
                  <a:srgbClr val="374151"/>
                </a:solidFill>
              </a:rPr>
              <a:t>necesarios para operar una empresa: </a:t>
            </a:r>
            <a:r>
              <a:rPr lang="es-ES" sz="2100" dirty="0">
                <a:solidFill>
                  <a:schemeClr val="accent1">
                    <a:lumMod val="75000"/>
                  </a:schemeClr>
                </a:solidFill>
              </a:rPr>
              <a:t>finanzas, RR. HH., fabricación, cadena de suministro, servicios, compras, y otros</a:t>
            </a:r>
            <a:r>
              <a:rPr lang="es-ES" sz="2100" dirty="0">
                <a:solidFill>
                  <a:srgbClr val="374151"/>
                </a:solidFill>
              </a:rPr>
              <a:t>. En su nivel más básico, el ERP ayuda a gestionar de forma eficiente todos estos procesos en un sistema integrado. A menudo es el sistema de registro de la organización.</a:t>
            </a:r>
          </a:p>
          <a:p>
            <a:pPr marL="457200" lvl="0" indent="0" algn="just" rtl="0">
              <a:spcBef>
                <a:spcPts val="0"/>
              </a:spcBef>
              <a:spcAft>
                <a:spcPts val="0"/>
              </a:spcAft>
              <a:buNone/>
            </a:pPr>
            <a:endParaRPr lang="es-ES" sz="2100" dirty="0">
              <a:solidFill>
                <a:srgbClr val="374151"/>
              </a:solidFill>
            </a:endParaRPr>
          </a:p>
          <a:p>
            <a:pPr marL="457200" lvl="0" indent="0" algn="just" rtl="0">
              <a:spcBef>
                <a:spcPts val="0"/>
              </a:spcBef>
              <a:spcAft>
                <a:spcPts val="0"/>
              </a:spcAft>
              <a:buNone/>
            </a:pPr>
            <a:r>
              <a:rPr lang="es-ES" sz="2100" dirty="0">
                <a:solidFill>
                  <a:srgbClr val="374151"/>
                </a:solidFill>
              </a:rPr>
              <a:t>A veces descrito como "el sistema nervioso central de una empresa", un </a:t>
            </a:r>
            <a:r>
              <a:rPr lang="es-ES" sz="2100" dirty="0">
                <a:solidFill>
                  <a:srgbClr val="374151"/>
                </a:solidFill>
                <a:hlinkClick r:id="rId3">
                  <a:extLst>
                    <a:ext uri="{A12FA001-AC4F-418D-AE19-62706E023703}">
                      <ahyp:hlinkClr xmlns:ahyp="http://schemas.microsoft.com/office/drawing/2018/hyperlinkcolor" val="tx"/>
                    </a:ext>
                  </a:extLst>
                </a:hlinkClick>
              </a:rPr>
              <a:t>sistema de ERP</a:t>
            </a:r>
            <a:r>
              <a:rPr lang="es-ES" sz="2100" dirty="0">
                <a:solidFill>
                  <a:srgbClr val="374151"/>
                </a:solidFill>
              </a:rPr>
              <a:t> brinda la automatización, integración e inteligencia esenciales para ejecutar eficientemente todas las operaciones cotidianas de negocio. La mayoría o todos los datos de una organización deben residir en el sistema de ERP para brindar una única fuente de verdad en todo el negocio.</a:t>
            </a:r>
          </a:p>
          <a:p>
            <a:pPr marL="457200" lvl="0" indent="0" algn="just" rtl="0">
              <a:spcBef>
                <a:spcPts val="0"/>
              </a:spcBef>
              <a:spcAft>
                <a:spcPts val="0"/>
              </a:spcAft>
              <a:buNone/>
            </a:pPr>
            <a:endParaRPr lang="es-ES" sz="2100" dirty="0">
              <a:solidFill>
                <a:srgbClr val="374151"/>
              </a:solidFill>
            </a:endParaRPr>
          </a:p>
          <a:p>
            <a:pPr marL="457200" lvl="0" indent="0" algn="just" rtl="0">
              <a:spcBef>
                <a:spcPts val="0"/>
              </a:spcBef>
              <a:spcAft>
                <a:spcPts val="0"/>
              </a:spcAft>
              <a:buNone/>
            </a:pPr>
            <a:r>
              <a:rPr lang="es-ES" sz="2100" dirty="0">
                <a:solidFill>
                  <a:srgbClr val="374151"/>
                </a:solidFill>
              </a:rPr>
              <a:t>Las finanzas requieren un ERP para cerrar rápido los libros. Las ventas necesitan un ERP para gestionar todos los pedidos del cliente. La logística depende de un software de ERP que funcione correctamente para ofrecer a los clientes los productos y servicios adecuados a tiempo. La contabilidad de acreedores necesita un ERP para pagar a los proveedores correctamente y a tiempo. La gerencia necesita visibilidad instantánea del rendimiento de la empresa para tomar decisiones oportunas. Y los bancos y accionistas requieren registros financieros precisos, así que cuentan con los datos y análisis confiables que el ERP hace posibles.</a:t>
            </a:r>
          </a:p>
          <a:p>
            <a:pPr marL="457200" lvl="0" indent="0" algn="l" rtl="0">
              <a:spcBef>
                <a:spcPts val="0"/>
              </a:spcBef>
              <a:spcAft>
                <a:spcPts val="0"/>
              </a:spcAft>
              <a:buNone/>
            </a:pPr>
            <a:endParaRPr sz="2100" dirty="0">
              <a:solidFill>
                <a:srgbClr val="374151"/>
              </a:solidFill>
              <a:highlight>
                <a:srgbClr val="F7F7F8"/>
              </a:highlight>
            </a:endParaRPr>
          </a:p>
          <a:p>
            <a:pPr marL="0" lvl="0" indent="0" algn="l" rtl="0">
              <a:spcBef>
                <a:spcPts val="0"/>
              </a:spcBef>
              <a:spcAft>
                <a:spcPts val="0"/>
              </a:spcAft>
              <a:buNone/>
            </a:pPr>
            <a:endParaRPr sz="2100" dirty="0">
              <a:solidFill>
                <a:srgbClr val="374151"/>
              </a:solidFill>
              <a:highlight>
                <a:srgbClr val="F7F7F8"/>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pic>
        <p:nvPicPr>
          <p:cNvPr id="3" name="Imagen 2">
            <a:extLst>
              <a:ext uri="{FF2B5EF4-FFF2-40B4-BE49-F238E27FC236}">
                <a16:creationId xmlns:a16="http://schemas.microsoft.com/office/drawing/2014/main" id="{D0863838-46A3-1216-AA61-DCBE2468C0C5}"/>
              </a:ext>
            </a:extLst>
          </p:cNvPr>
          <p:cNvPicPr>
            <a:picLocks noChangeAspect="1"/>
          </p:cNvPicPr>
          <p:nvPr/>
        </p:nvPicPr>
        <p:blipFill>
          <a:blip r:embed="rId3"/>
          <a:stretch>
            <a:fillRect/>
          </a:stretch>
        </p:blipFill>
        <p:spPr>
          <a:xfrm>
            <a:off x="1923958" y="1393411"/>
            <a:ext cx="8593861" cy="5095783"/>
          </a:xfrm>
          <a:prstGeom prst="rect">
            <a:avLst/>
          </a:prstGeom>
        </p:spPr>
      </p:pic>
      <p:sp>
        <p:nvSpPr>
          <p:cNvPr id="7" name="CuadroTexto 6">
            <a:extLst>
              <a:ext uri="{FF2B5EF4-FFF2-40B4-BE49-F238E27FC236}">
                <a16:creationId xmlns:a16="http://schemas.microsoft.com/office/drawing/2014/main" id="{C34E25A5-424F-6943-7960-D2B4443933FB}"/>
              </a:ext>
            </a:extLst>
          </p:cNvPr>
          <p:cNvSpPr txBox="1"/>
          <p:nvPr/>
        </p:nvSpPr>
        <p:spPr>
          <a:xfrm>
            <a:off x="4423299" y="862604"/>
            <a:ext cx="6094520" cy="461665"/>
          </a:xfrm>
          <a:prstGeom prst="rect">
            <a:avLst/>
          </a:prstGeom>
          <a:noFill/>
        </p:spPr>
        <p:txBody>
          <a:bodyPr wrap="square">
            <a:spAutoFit/>
          </a:bodyPr>
          <a:lstStyle/>
          <a:p>
            <a:pPr marL="95250" lvl="0" algn="l" rtl="0">
              <a:spcBef>
                <a:spcPts val="0"/>
              </a:spcBef>
              <a:spcAft>
                <a:spcPts val="0"/>
              </a:spcAft>
              <a:buClr>
                <a:srgbClr val="374151"/>
              </a:buClr>
              <a:buSzPts val="2100"/>
            </a:pPr>
            <a:r>
              <a:rPr lang="es-AR" sz="2400" b="1" dirty="0">
                <a:solidFill>
                  <a:schemeClr val="accent1">
                    <a:lumMod val="75000"/>
                  </a:schemeClr>
                </a:solidFill>
                <a:highlight>
                  <a:srgbClr val="F7F7F8"/>
                </a:highlight>
              </a:rPr>
              <a:t>Seis Beneficios clave del ERP</a:t>
            </a:r>
            <a:endParaRPr lang="es-AR" sz="2400" dirty="0">
              <a:solidFill>
                <a:schemeClr val="accent1">
                  <a:lumMod val="75000"/>
                </a:schemeClr>
              </a:solidFill>
              <a:highlight>
                <a:srgbClr val="F7F7F8"/>
              </a:highlight>
            </a:endParaRPr>
          </a:p>
        </p:txBody>
      </p:sp>
    </p:spTree>
    <p:extLst>
      <p:ext uri="{BB962C8B-B14F-4D97-AF65-F5344CB8AC3E}">
        <p14:creationId xmlns:p14="http://schemas.microsoft.com/office/powerpoint/2010/main" val="873100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8902649"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7" name="CuadroTexto 6">
            <a:extLst>
              <a:ext uri="{FF2B5EF4-FFF2-40B4-BE49-F238E27FC236}">
                <a16:creationId xmlns:a16="http://schemas.microsoft.com/office/drawing/2014/main" id="{C34E25A5-424F-6943-7960-D2B4443933FB}"/>
              </a:ext>
            </a:extLst>
          </p:cNvPr>
          <p:cNvSpPr txBox="1"/>
          <p:nvPr/>
        </p:nvSpPr>
        <p:spPr>
          <a:xfrm>
            <a:off x="3837169" y="1167846"/>
            <a:ext cx="6094520" cy="461665"/>
          </a:xfrm>
          <a:prstGeom prst="rect">
            <a:avLst/>
          </a:prstGeom>
          <a:noFill/>
        </p:spPr>
        <p:txBody>
          <a:bodyPr wrap="square">
            <a:spAutoFit/>
          </a:bodyPr>
          <a:lstStyle/>
          <a:p>
            <a:pPr marL="95250" lvl="0" algn="l" rtl="0">
              <a:spcBef>
                <a:spcPts val="0"/>
              </a:spcBef>
              <a:spcAft>
                <a:spcPts val="0"/>
              </a:spcAft>
              <a:buClr>
                <a:srgbClr val="374151"/>
              </a:buClr>
              <a:buSzPts val="2100"/>
            </a:pPr>
            <a:r>
              <a:rPr lang="es-AR" sz="2400" b="1" dirty="0">
                <a:solidFill>
                  <a:schemeClr val="accent1">
                    <a:lumMod val="75000"/>
                  </a:schemeClr>
                </a:solidFill>
              </a:rPr>
              <a:t>Seis Beneficios clave del ERP</a:t>
            </a:r>
            <a:endParaRPr lang="es-AR" sz="2400" dirty="0">
              <a:solidFill>
                <a:schemeClr val="accent1">
                  <a:lumMod val="75000"/>
                </a:schemeClr>
              </a:solidFill>
            </a:endParaRPr>
          </a:p>
        </p:txBody>
      </p:sp>
      <p:pic>
        <p:nvPicPr>
          <p:cNvPr id="4" name="Imagen 3">
            <a:extLst>
              <a:ext uri="{FF2B5EF4-FFF2-40B4-BE49-F238E27FC236}">
                <a16:creationId xmlns:a16="http://schemas.microsoft.com/office/drawing/2014/main" id="{9014B169-A2A1-A7D5-8F79-E75AABEE3EA6}"/>
              </a:ext>
            </a:extLst>
          </p:cNvPr>
          <p:cNvPicPr>
            <a:picLocks noChangeAspect="1"/>
          </p:cNvPicPr>
          <p:nvPr/>
        </p:nvPicPr>
        <p:blipFill>
          <a:blip r:embed="rId3"/>
          <a:stretch>
            <a:fillRect/>
          </a:stretch>
        </p:blipFill>
        <p:spPr>
          <a:xfrm>
            <a:off x="1114743" y="1765692"/>
            <a:ext cx="10615141" cy="4173755"/>
          </a:xfrm>
          <a:prstGeom prst="rect">
            <a:avLst/>
          </a:prstGeom>
        </p:spPr>
      </p:pic>
    </p:spTree>
    <p:extLst>
      <p:ext uri="{BB962C8B-B14F-4D97-AF65-F5344CB8AC3E}">
        <p14:creationId xmlns:p14="http://schemas.microsoft.com/office/powerpoint/2010/main" val="823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8902649"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7" name="CuadroTexto 6">
            <a:extLst>
              <a:ext uri="{FF2B5EF4-FFF2-40B4-BE49-F238E27FC236}">
                <a16:creationId xmlns:a16="http://schemas.microsoft.com/office/drawing/2014/main" id="{C34E25A5-424F-6943-7960-D2B4443933FB}"/>
              </a:ext>
            </a:extLst>
          </p:cNvPr>
          <p:cNvSpPr txBox="1"/>
          <p:nvPr/>
        </p:nvSpPr>
        <p:spPr>
          <a:xfrm>
            <a:off x="3129247" y="824677"/>
            <a:ext cx="6094520" cy="461665"/>
          </a:xfrm>
          <a:prstGeom prst="rect">
            <a:avLst/>
          </a:prstGeom>
          <a:noFill/>
        </p:spPr>
        <p:txBody>
          <a:bodyPr wrap="square">
            <a:spAutoFit/>
          </a:bodyPr>
          <a:lstStyle/>
          <a:p>
            <a:pPr marL="95250" lvl="0" algn="l" rtl="0">
              <a:spcBef>
                <a:spcPts val="0"/>
              </a:spcBef>
              <a:spcAft>
                <a:spcPts val="0"/>
              </a:spcAft>
              <a:buClr>
                <a:srgbClr val="374151"/>
              </a:buClr>
              <a:buSzPts val="2100"/>
            </a:pPr>
            <a:r>
              <a:rPr lang="es-AR" sz="2400" b="1" dirty="0">
                <a:solidFill>
                  <a:schemeClr val="accent1">
                    <a:lumMod val="75000"/>
                  </a:schemeClr>
                </a:solidFill>
                <a:highlight>
                  <a:srgbClr val="F7F7F8"/>
                </a:highlight>
              </a:rPr>
              <a:t>Módulos de ERP comunes</a:t>
            </a:r>
            <a:endParaRPr lang="es-AR" sz="2400" dirty="0">
              <a:solidFill>
                <a:schemeClr val="accent1">
                  <a:lumMod val="75000"/>
                </a:schemeClr>
              </a:solidFill>
              <a:highlight>
                <a:srgbClr val="F7F7F8"/>
              </a:highlight>
            </a:endParaRPr>
          </a:p>
        </p:txBody>
      </p:sp>
      <p:pic>
        <p:nvPicPr>
          <p:cNvPr id="3" name="Imagen 2">
            <a:extLst>
              <a:ext uri="{FF2B5EF4-FFF2-40B4-BE49-F238E27FC236}">
                <a16:creationId xmlns:a16="http://schemas.microsoft.com/office/drawing/2014/main" id="{7FB7EA6E-F616-E8B7-AB3D-47E88355911D}"/>
              </a:ext>
            </a:extLst>
          </p:cNvPr>
          <p:cNvPicPr>
            <a:picLocks noChangeAspect="1"/>
          </p:cNvPicPr>
          <p:nvPr/>
        </p:nvPicPr>
        <p:blipFill>
          <a:blip r:embed="rId3"/>
          <a:stretch>
            <a:fillRect/>
          </a:stretch>
        </p:blipFill>
        <p:spPr>
          <a:xfrm>
            <a:off x="1702476" y="1413202"/>
            <a:ext cx="8466146" cy="4862821"/>
          </a:xfrm>
          <a:prstGeom prst="rect">
            <a:avLst/>
          </a:prstGeom>
        </p:spPr>
      </p:pic>
    </p:spTree>
    <p:extLst>
      <p:ext uri="{BB962C8B-B14F-4D97-AF65-F5344CB8AC3E}">
        <p14:creationId xmlns:p14="http://schemas.microsoft.com/office/powerpoint/2010/main" val="1129086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57592" y="-139344"/>
            <a:ext cx="8902649"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7" name="CuadroTexto 6">
            <a:extLst>
              <a:ext uri="{FF2B5EF4-FFF2-40B4-BE49-F238E27FC236}">
                <a16:creationId xmlns:a16="http://schemas.microsoft.com/office/drawing/2014/main" id="{C34E25A5-424F-6943-7960-D2B4443933FB}"/>
              </a:ext>
            </a:extLst>
          </p:cNvPr>
          <p:cNvSpPr txBox="1"/>
          <p:nvPr/>
        </p:nvSpPr>
        <p:spPr>
          <a:xfrm>
            <a:off x="3908191" y="572610"/>
            <a:ext cx="6094520" cy="461665"/>
          </a:xfrm>
          <a:prstGeom prst="rect">
            <a:avLst/>
          </a:prstGeom>
          <a:noFill/>
        </p:spPr>
        <p:txBody>
          <a:bodyPr wrap="square">
            <a:spAutoFit/>
          </a:bodyPr>
          <a:lstStyle/>
          <a:p>
            <a:pPr marL="95250" lvl="0" algn="l" rtl="0">
              <a:spcBef>
                <a:spcPts val="0"/>
              </a:spcBef>
              <a:spcAft>
                <a:spcPts val="0"/>
              </a:spcAft>
              <a:buClr>
                <a:srgbClr val="374151"/>
              </a:buClr>
              <a:buSzPts val="2100"/>
            </a:pPr>
            <a:r>
              <a:rPr lang="es-AR" sz="2400" b="1" dirty="0">
                <a:solidFill>
                  <a:schemeClr val="accent1">
                    <a:lumMod val="75000"/>
                  </a:schemeClr>
                </a:solidFill>
              </a:rPr>
              <a:t>Módulos de ERP comunes</a:t>
            </a:r>
            <a:endParaRPr lang="es-AR" sz="2400" dirty="0">
              <a:solidFill>
                <a:schemeClr val="accent1">
                  <a:lumMod val="75000"/>
                </a:schemeClr>
              </a:solidFill>
            </a:endParaRPr>
          </a:p>
        </p:txBody>
      </p:sp>
      <p:pic>
        <p:nvPicPr>
          <p:cNvPr id="9" name="Imagen 8">
            <a:extLst>
              <a:ext uri="{FF2B5EF4-FFF2-40B4-BE49-F238E27FC236}">
                <a16:creationId xmlns:a16="http://schemas.microsoft.com/office/drawing/2014/main" id="{0D51FBDD-2672-928A-BC14-11BECAAEA708}"/>
              </a:ext>
            </a:extLst>
          </p:cNvPr>
          <p:cNvPicPr>
            <a:picLocks noChangeAspect="1"/>
          </p:cNvPicPr>
          <p:nvPr/>
        </p:nvPicPr>
        <p:blipFill>
          <a:blip r:embed="rId3"/>
          <a:stretch>
            <a:fillRect/>
          </a:stretch>
        </p:blipFill>
        <p:spPr>
          <a:xfrm>
            <a:off x="1457592" y="1216092"/>
            <a:ext cx="9842035" cy="4941479"/>
          </a:xfrm>
          <a:prstGeom prst="rect">
            <a:avLst/>
          </a:prstGeom>
        </p:spPr>
      </p:pic>
    </p:spTree>
    <p:extLst>
      <p:ext uri="{BB962C8B-B14F-4D97-AF65-F5344CB8AC3E}">
        <p14:creationId xmlns:p14="http://schemas.microsoft.com/office/powerpoint/2010/main" val="150324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57592" y="-139344"/>
            <a:ext cx="8902649"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7" name="CuadroTexto 6">
            <a:extLst>
              <a:ext uri="{FF2B5EF4-FFF2-40B4-BE49-F238E27FC236}">
                <a16:creationId xmlns:a16="http://schemas.microsoft.com/office/drawing/2014/main" id="{C34E25A5-424F-6943-7960-D2B4443933FB}"/>
              </a:ext>
            </a:extLst>
          </p:cNvPr>
          <p:cNvSpPr txBox="1"/>
          <p:nvPr/>
        </p:nvSpPr>
        <p:spPr>
          <a:xfrm>
            <a:off x="3872680" y="712356"/>
            <a:ext cx="6094520" cy="461665"/>
          </a:xfrm>
          <a:prstGeom prst="rect">
            <a:avLst/>
          </a:prstGeom>
          <a:noFill/>
        </p:spPr>
        <p:txBody>
          <a:bodyPr wrap="square">
            <a:spAutoFit/>
          </a:bodyPr>
          <a:lstStyle/>
          <a:p>
            <a:pPr marL="95250" lvl="0" algn="l" rtl="0">
              <a:spcBef>
                <a:spcPts val="0"/>
              </a:spcBef>
              <a:spcAft>
                <a:spcPts val="0"/>
              </a:spcAft>
              <a:buClr>
                <a:srgbClr val="374151"/>
              </a:buClr>
              <a:buSzPts val="2100"/>
            </a:pPr>
            <a:r>
              <a:rPr lang="es-AR" sz="2400" b="1" dirty="0">
                <a:solidFill>
                  <a:schemeClr val="accent1">
                    <a:lumMod val="75000"/>
                  </a:schemeClr>
                </a:solidFill>
              </a:rPr>
              <a:t>Módulos de ERP comunes</a:t>
            </a:r>
            <a:endParaRPr lang="es-AR" sz="2400" dirty="0">
              <a:solidFill>
                <a:schemeClr val="accent1">
                  <a:lumMod val="75000"/>
                </a:schemeClr>
              </a:solidFill>
            </a:endParaRPr>
          </a:p>
        </p:txBody>
      </p:sp>
      <p:pic>
        <p:nvPicPr>
          <p:cNvPr id="5" name="Imagen 4">
            <a:extLst>
              <a:ext uri="{FF2B5EF4-FFF2-40B4-BE49-F238E27FC236}">
                <a16:creationId xmlns:a16="http://schemas.microsoft.com/office/drawing/2014/main" id="{1E7F6406-CD70-53E0-C4B5-BA1FF2A080A3}"/>
              </a:ext>
            </a:extLst>
          </p:cNvPr>
          <p:cNvPicPr>
            <a:picLocks noChangeAspect="1"/>
          </p:cNvPicPr>
          <p:nvPr/>
        </p:nvPicPr>
        <p:blipFill>
          <a:blip r:embed="rId3"/>
          <a:stretch>
            <a:fillRect/>
          </a:stretch>
        </p:blipFill>
        <p:spPr>
          <a:xfrm>
            <a:off x="1832776" y="1239622"/>
            <a:ext cx="9708195" cy="5185744"/>
          </a:xfrm>
          <a:prstGeom prst="rect">
            <a:avLst/>
          </a:prstGeom>
        </p:spPr>
      </p:pic>
    </p:spTree>
    <p:extLst>
      <p:ext uri="{BB962C8B-B14F-4D97-AF65-F5344CB8AC3E}">
        <p14:creationId xmlns:p14="http://schemas.microsoft.com/office/powerpoint/2010/main" val="982688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sp>
        <p:nvSpPr>
          <p:cNvPr id="816" name="Google Shape;816;g1dccf8cd004_2_0"/>
          <p:cNvSpPr txBox="1">
            <a:spLocks noGrp="1"/>
          </p:cNvSpPr>
          <p:nvPr>
            <p:ph type="body" idx="1"/>
          </p:nvPr>
        </p:nvSpPr>
        <p:spPr>
          <a:xfrm>
            <a:off x="1680725" y="1017603"/>
            <a:ext cx="9625800" cy="5424300"/>
          </a:xfrm>
          <a:prstGeom prst="rect">
            <a:avLst/>
          </a:prstGeom>
        </p:spPr>
        <p:txBody>
          <a:bodyPr spcFirstLastPara="1" wrap="square" lIns="91425" tIns="45700" rIns="91425" bIns="45700" anchor="ctr" anchorCtr="0">
            <a:normAutofit/>
          </a:bodyPr>
          <a:lstStyle/>
          <a:p>
            <a:pPr indent="-361950">
              <a:spcBef>
                <a:spcPts val="0"/>
              </a:spcBef>
              <a:buClr>
                <a:srgbClr val="374151"/>
              </a:buClr>
              <a:buSzPts val="2100"/>
              <a:buFont typeface="Arial"/>
              <a:buChar char="❖"/>
            </a:pPr>
            <a:r>
              <a:rPr lang="es-AR" sz="2100" b="1" dirty="0" err="1">
                <a:solidFill>
                  <a:schemeClr val="accent1">
                    <a:lumMod val="75000"/>
                  </a:schemeClr>
                </a:solidFill>
              </a:rPr>
              <a:t>Supply</a:t>
            </a:r>
            <a:r>
              <a:rPr lang="es-AR" sz="2100" b="1" dirty="0">
                <a:solidFill>
                  <a:schemeClr val="accent1">
                    <a:lumMod val="75000"/>
                  </a:schemeClr>
                </a:solidFill>
              </a:rPr>
              <a:t> </a:t>
            </a:r>
            <a:r>
              <a:rPr lang="es-AR" sz="2100" b="1" dirty="0" err="1">
                <a:solidFill>
                  <a:schemeClr val="accent1">
                    <a:lumMod val="75000"/>
                  </a:schemeClr>
                </a:solidFill>
              </a:rPr>
              <a:t>Chain</a:t>
            </a:r>
            <a:r>
              <a:rPr lang="es-AR" sz="2100" b="1" dirty="0">
                <a:solidFill>
                  <a:schemeClr val="accent1">
                    <a:lumMod val="75000"/>
                  </a:schemeClr>
                </a:solidFill>
              </a:rPr>
              <a:t> Management (SCM)</a:t>
            </a:r>
          </a:p>
          <a:p>
            <a:pPr indent="-361950">
              <a:spcBef>
                <a:spcPts val="0"/>
              </a:spcBef>
              <a:buClr>
                <a:srgbClr val="374151"/>
              </a:buClr>
              <a:buSzPts val="2100"/>
              <a:buFont typeface="Arial"/>
              <a:buChar char="❖"/>
            </a:pPr>
            <a:endParaRPr sz="2100" b="1" dirty="0">
              <a:solidFill>
                <a:schemeClr val="accent1">
                  <a:lumMod val="75000"/>
                </a:schemeClr>
              </a:solidFill>
            </a:endParaRPr>
          </a:p>
          <a:p>
            <a:pPr marL="457200" lvl="0" indent="0" algn="just" rtl="0">
              <a:spcBef>
                <a:spcPts val="0"/>
              </a:spcBef>
              <a:spcAft>
                <a:spcPts val="0"/>
              </a:spcAft>
              <a:buNone/>
            </a:pPr>
            <a:r>
              <a:rPr lang="es-AR" sz="2100" dirty="0">
                <a:solidFill>
                  <a:srgbClr val="374151"/>
                </a:solidFill>
              </a:rPr>
              <a:t>En el nivel más fundamental, la gestión de la cadena de suministro (SCM) es la gestión del flujo de bienes, datos y finanzas relacionados con un producto o servicio, desde la adquisición de materias primas hasta la entrega del producto en su destino final.</a:t>
            </a:r>
          </a:p>
          <a:p>
            <a:pPr indent="0" algn="just">
              <a:spcBef>
                <a:spcPts val="0"/>
              </a:spcBef>
              <a:buNone/>
            </a:pPr>
            <a:r>
              <a:rPr lang="es-ES" sz="2100" dirty="0">
                <a:solidFill>
                  <a:srgbClr val="374151"/>
                </a:solidFill>
              </a:rPr>
              <a:t>La gestión de la cadena de suministro incluye todas las actividades que convierten materias primas en productos terminados y los ponen en manos de los clientes. Esto puede incluir abastecimiento, diseño, producción, almacenamiento, envío y distribución. El objetivo de la SCM es mejorar la eficiencia, calidad, productividad, y la satisfacción del cliente. </a:t>
            </a:r>
            <a:endParaRPr sz="2100" dirty="0">
              <a:solidFill>
                <a:srgbClr val="374151"/>
              </a:solidFill>
            </a:endParaRPr>
          </a:p>
          <a:p>
            <a:pPr marL="0" lvl="0" indent="0" algn="l" rtl="0">
              <a:spcBef>
                <a:spcPts val="0"/>
              </a:spcBef>
              <a:spcAft>
                <a:spcPts val="0"/>
              </a:spcAft>
              <a:buNone/>
            </a:pPr>
            <a:endParaRPr sz="2100" dirty="0">
              <a:solidFill>
                <a:srgbClr val="374151"/>
              </a:solidFill>
              <a:highlight>
                <a:srgbClr val="F7F7F8"/>
              </a:highlight>
            </a:endParaRPr>
          </a:p>
        </p:txBody>
      </p:sp>
    </p:spTree>
    <p:extLst>
      <p:ext uri="{BB962C8B-B14F-4D97-AF65-F5344CB8AC3E}">
        <p14:creationId xmlns:p14="http://schemas.microsoft.com/office/powerpoint/2010/main" val="7520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g1dc66187ee3_0_6"/>
          <p:cNvSpPr txBox="1">
            <a:spLocks noGrp="1"/>
          </p:cNvSpPr>
          <p:nvPr>
            <p:ph type="title"/>
          </p:nvPr>
        </p:nvSpPr>
        <p:spPr>
          <a:xfrm>
            <a:off x="1695900" y="138675"/>
            <a:ext cx="10018800" cy="9555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s-AR" sz="3750"/>
              <a:t>Unidad 3:</a:t>
            </a:r>
            <a:r>
              <a:rPr lang="es-AR" sz="3400"/>
              <a:t> </a:t>
            </a:r>
            <a:r>
              <a:rPr lang="es-AR" sz="4333"/>
              <a:t>Introducción a E-Commerce E-Business</a:t>
            </a:r>
            <a:endParaRPr sz="7133"/>
          </a:p>
        </p:txBody>
      </p:sp>
      <p:sp>
        <p:nvSpPr>
          <p:cNvPr id="749" name="Google Shape;749;g1dc66187ee3_0_6"/>
          <p:cNvSpPr txBox="1">
            <a:spLocks noGrp="1"/>
          </p:cNvSpPr>
          <p:nvPr>
            <p:ph type="body" idx="1"/>
          </p:nvPr>
        </p:nvSpPr>
        <p:spPr>
          <a:xfrm>
            <a:off x="1457250" y="807277"/>
            <a:ext cx="10496100" cy="577290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360"/>
              </a:spcBef>
              <a:spcAft>
                <a:spcPts val="0"/>
              </a:spcAft>
              <a:buNone/>
            </a:pPr>
            <a:r>
              <a:rPr lang="es-AR" sz="1750" b="1" u="sng" dirty="0">
                <a:solidFill>
                  <a:srgbClr val="374151"/>
                </a:solidFill>
              </a:rPr>
              <a:t>Modelos de negocios en Internet:</a:t>
            </a:r>
            <a:endParaRPr sz="1750" b="1" u="sng" dirty="0">
              <a:solidFill>
                <a:srgbClr val="374151"/>
              </a:solidFill>
            </a:endParaRPr>
          </a:p>
          <a:p>
            <a:pPr marL="0" marR="0" lvl="0" indent="0" algn="l" rtl="0">
              <a:lnSpc>
                <a:spcPct val="100000"/>
              </a:lnSpc>
              <a:spcBef>
                <a:spcPts val="600"/>
              </a:spcBef>
              <a:spcAft>
                <a:spcPts val="0"/>
              </a:spcAft>
              <a:buNone/>
            </a:pPr>
            <a:r>
              <a:rPr lang="es-AR" sz="1750" dirty="0">
                <a:solidFill>
                  <a:srgbClr val="374151"/>
                </a:solidFill>
              </a:rPr>
              <a:t>Compañías grandes y pequeñas están usando Internet para ofrecer de forma inmediata información acerca de productos, mecanismos para hacer pedidos y atención a clientes, y para ayudar a compradores y vendedores a ponerse en contacto. Algunos ejemplos de estos modelos son:</a:t>
            </a:r>
            <a:endParaRPr sz="1750" dirty="0">
              <a:solidFill>
                <a:srgbClr val="374151"/>
              </a:solidFill>
            </a:endParaRPr>
          </a:p>
          <a:p>
            <a:pPr marL="457200" marR="0" lvl="0" indent="-339725" algn="l" rtl="0">
              <a:lnSpc>
                <a:spcPct val="100000"/>
              </a:lnSpc>
              <a:spcBef>
                <a:spcPts val="600"/>
              </a:spcBef>
              <a:spcAft>
                <a:spcPts val="0"/>
              </a:spcAft>
              <a:buClr>
                <a:srgbClr val="374151"/>
              </a:buClr>
              <a:buSzPts val="1750"/>
              <a:buChar char="•"/>
            </a:pPr>
            <a:r>
              <a:rPr lang="es-AR" sz="1750" b="1" dirty="0">
                <a:solidFill>
                  <a:schemeClr val="accent1">
                    <a:lumMod val="75000"/>
                  </a:schemeClr>
                </a:solidFill>
              </a:rPr>
              <a:t>Tienda virtual</a:t>
            </a:r>
            <a:r>
              <a:rPr lang="es-AR" sz="1750" dirty="0">
                <a:solidFill>
                  <a:srgbClr val="374151"/>
                </a:solidFill>
              </a:rPr>
              <a:t>: vende bienes físicos o servicios en línea. </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Concentrador de mercado</a:t>
            </a:r>
            <a:r>
              <a:rPr lang="es-AR" sz="1750" dirty="0">
                <a:solidFill>
                  <a:srgbClr val="374151"/>
                </a:solidFill>
              </a:rPr>
              <a:t>: concentra información acerca de productos y servicios de varios proveedores en un punto  central.</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Corredores de información</a:t>
            </a:r>
            <a:r>
              <a:rPr lang="es-AR" sz="1750" dirty="0">
                <a:solidFill>
                  <a:srgbClr val="374151"/>
                </a:solidFill>
              </a:rPr>
              <a:t>: ofrecen información de productos, precios y disponibilidad. </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Corredores de transacciones</a:t>
            </a:r>
            <a:r>
              <a:rPr lang="es-AR" sz="1750" dirty="0">
                <a:solidFill>
                  <a:srgbClr val="374151"/>
                </a:solidFill>
              </a:rPr>
              <a:t>: los compradores pueden consultar tarifas y condiciones, pero la actividad de negocios primaria es cerrar la transacción.</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Cámaras de compensación electrónicas</a:t>
            </a:r>
            <a:r>
              <a:rPr lang="es-AR" sz="1750" dirty="0">
                <a:solidFill>
                  <a:srgbClr val="374151"/>
                </a:solidFill>
              </a:rPr>
              <a:t>: ofrecen sistemas tipo subasta para productos cuyo precio y disponibilidad están cambiando constantemente.</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Subasta inversa</a:t>
            </a:r>
            <a:r>
              <a:rPr lang="es-AR" sz="1750" dirty="0">
                <a:solidFill>
                  <a:srgbClr val="374151"/>
                </a:solidFill>
              </a:rPr>
              <a:t>: los consumidores presentan una oferta a varios proveedores para adquirir bienes y servicios a un precio especificado por el comprador.</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Entrega digital de productos</a:t>
            </a:r>
            <a:r>
              <a:rPr lang="es-AR" sz="1750" dirty="0">
                <a:solidFill>
                  <a:srgbClr val="374151"/>
                </a:solidFill>
              </a:rPr>
              <a:t>: venden y entregan software, productos multimedia y otros productos digitales.</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Proveedor de contenido</a:t>
            </a:r>
            <a:r>
              <a:rPr lang="es-AR" sz="1750" dirty="0">
                <a:solidFill>
                  <a:srgbClr val="374151"/>
                </a:solidFill>
              </a:rPr>
              <a:t>: crea ingresos al proporcionar contenidos. El cliente podría pagar por acceder al contenido, o podrían generarse ingresos por la venta de espacio publicitario o por pedir a los anunciantes que paguen por aparecer en listas organizadas dentro de una base de datos que es posible consultar.</a:t>
            </a:r>
            <a:endParaRPr sz="1750" dirty="0">
              <a:solidFill>
                <a:srgbClr val="374151"/>
              </a:solidFill>
            </a:endParaRPr>
          </a:p>
          <a:p>
            <a:pPr marL="457200" marR="0" lvl="0" indent="-339725" algn="l" rtl="0">
              <a:lnSpc>
                <a:spcPct val="100000"/>
              </a:lnSpc>
              <a:spcBef>
                <a:spcPts val="0"/>
              </a:spcBef>
              <a:spcAft>
                <a:spcPts val="0"/>
              </a:spcAft>
              <a:buClr>
                <a:srgbClr val="374151"/>
              </a:buClr>
              <a:buSzPts val="1750"/>
              <a:buChar char="•"/>
            </a:pPr>
            <a:r>
              <a:rPr lang="es-AR" sz="1750" b="1" dirty="0">
                <a:solidFill>
                  <a:schemeClr val="accent1">
                    <a:lumMod val="75000"/>
                  </a:schemeClr>
                </a:solidFill>
              </a:rPr>
              <a:t>Proveedor de servicios en línea</a:t>
            </a:r>
            <a:r>
              <a:rPr lang="es-AR" sz="1750" dirty="0">
                <a:solidFill>
                  <a:srgbClr val="374151"/>
                </a:solidFill>
              </a:rPr>
              <a:t>: proporciona servicio y apoyo a usuarios de hardware y software.</a:t>
            </a:r>
            <a:endParaRPr sz="3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816" name="Google Shape;816;g1dccf8cd004_2_0"/>
          <p:cNvSpPr txBox="1">
            <a:spLocks noGrp="1"/>
          </p:cNvSpPr>
          <p:nvPr>
            <p:ph type="body" idx="1"/>
          </p:nvPr>
        </p:nvSpPr>
        <p:spPr>
          <a:xfrm>
            <a:off x="4205204" y="943175"/>
            <a:ext cx="4576841" cy="426592"/>
          </a:xfrm>
          <a:prstGeom prst="rect">
            <a:avLst/>
          </a:prstGeom>
        </p:spPr>
        <p:txBody>
          <a:bodyPr spcFirstLastPara="1" wrap="square" lIns="91425" tIns="45700" rIns="91425" bIns="45700" anchor="ctr" anchorCtr="0">
            <a:normAutofit/>
          </a:bodyPr>
          <a:lstStyle/>
          <a:p>
            <a:pPr marL="95250" indent="0">
              <a:spcBef>
                <a:spcPts val="0"/>
              </a:spcBef>
              <a:buClr>
                <a:srgbClr val="374151"/>
              </a:buClr>
              <a:buSzPts val="2100"/>
              <a:buNone/>
            </a:pPr>
            <a:r>
              <a:rPr lang="es-AR" sz="2100" b="1" dirty="0" err="1">
                <a:solidFill>
                  <a:schemeClr val="accent1">
                    <a:lumMod val="75000"/>
                  </a:schemeClr>
                </a:solidFill>
                <a:highlight>
                  <a:srgbClr val="F7F7F8"/>
                </a:highlight>
              </a:rPr>
              <a:t>Supply</a:t>
            </a:r>
            <a:r>
              <a:rPr lang="es-AR" sz="2100" b="1" dirty="0">
                <a:solidFill>
                  <a:schemeClr val="accent1">
                    <a:lumMod val="75000"/>
                  </a:schemeClr>
                </a:solidFill>
                <a:highlight>
                  <a:srgbClr val="F7F7F8"/>
                </a:highlight>
              </a:rPr>
              <a:t> </a:t>
            </a:r>
            <a:r>
              <a:rPr lang="es-AR" sz="2100" b="1" dirty="0" err="1">
                <a:solidFill>
                  <a:schemeClr val="accent1">
                    <a:lumMod val="75000"/>
                  </a:schemeClr>
                </a:solidFill>
                <a:highlight>
                  <a:srgbClr val="F7F7F8"/>
                </a:highlight>
              </a:rPr>
              <a:t>Chain</a:t>
            </a:r>
            <a:r>
              <a:rPr lang="es-AR" sz="2100" b="1" dirty="0">
                <a:solidFill>
                  <a:schemeClr val="accent1">
                    <a:lumMod val="75000"/>
                  </a:schemeClr>
                </a:solidFill>
                <a:highlight>
                  <a:srgbClr val="F7F7F8"/>
                </a:highlight>
              </a:rPr>
              <a:t> Management (SCM)</a:t>
            </a:r>
            <a:endParaRPr sz="2100" dirty="0">
              <a:solidFill>
                <a:srgbClr val="374151"/>
              </a:solidFill>
              <a:highlight>
                <a:srgbClr val="F7F7F8"/>
              </a:highlight>
            </a:endParaRPr>
          </a:p>
        </p:txBody>
      </p:sp>
      <p:pic>
        <p:nvPicPr>
          <p:cNvPr id="3" name="Imagen 2">
            <a:extLst>
              <a:ext uri="{FF2B5EF4-FFF2-40B4-BE49-F238E27FC236}">
                <a16:creationId xmlns:a16="http://schemas.microsoft.com/office/drawing/2014/main" id="{151DF853-2E95-8C1F-7993-287F2F2D4273}"/>
              </a:ext>
            </a:extLst>
          </p:cNvPr>
          <p:cNvPicPr>
            <a:picLocks noChangeAspect="1"/>
          </p:cNvPicPr>
          <p:nvPr/>
        </p:nvPicPr>
        <p:blipFill>
          <a:blip r:embed="rId3"/>
          <a:stretch>
            <a:fillRect/>
          </a:stretch>
        </p:blipFill>
        <p:spPr>
          <a:xfrm>
            <a:off x="2189688" y="1514753"/>
            <a:ext cx="9575168" cy="4983702"/>
          </a:xfrm>
          <a:prstGeom prst="rect">
            <a:avLst/>
          </a:prstGeom>
        </p:spPr>
      </p:pic>
    </p:spTree>
    <p:extLst>
      <p:ext uri="{BB962C8B-B14F-4D97-AF65-F5344CB8AC3E}">
        <p14:creationId xmlns:p14="http://schemas.microsoft.com/office/powerpoint/2010/main" val="3407662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sp>
        <p:nvSpPr>
          <p:cNvPr id="816" name="Google Shape;816;g1dccf8cd004_2_0"/>
          <p:cNvSpPr txBox="1">
            <a:spLocks noGrp="1"/>
          </p:cNvSpPr>
          <p:nvPr>
            <p:ph type="body" idx="1"/>
          </p:nvPr>
        </p:nvSpPr>
        <p:spPr>
          <a:xfrm>
            <a:off x="1680725" y="943175"/>
            <a:ext cx="9625800" cy="5424300"/>
          </a:xfrm>
          <a:prstGeom prst="rect">
            <a:avLst/>
          </a:prstGeom>
        </p:spPr>
        <p:txBody>
          <a:bodyPr spcFirstLastPara="1" wrap="square" lIns="91425" tIns="45700" rIns="91425" bIns="45700" anchor="ctr" anchorCtr="0">
            <a:normAutofit fontScale="47500" lnSpcReduction="20000"/>
          </a:bodyPr>
          <a:lstStyle/>
          <a:p>
            <a:pPr marL="95250" indent="0">
              <a:spcBef>
                <a:spcPts val="0"/>
              </a:spcBef>
              <a:buClr>
                <a:srgbClr val="374151"/>
              </a:buClr>
              <a:buSzPts val="2100"/>
              <a:buNone/>
            </a:pPr>
            <a:r>
              <a:rPr lang="es-AR" sz="5000" b="1" dirty="0">
                <a:solidFill>
                  <a:schemeClr val="accent1">
                    <a:lumMod val="75000"/>
                  </a:schemeClr>
                </a:solidFill>
              </a:rPr>
              <a:t>Procesos de gestión de la cadena de suministro</a:t>
            </a:r>
          </a:p>
          <a:p>
            <a:pPr marL="95250" indent="0">
              <a:spcBef>
                <a:spcPts val="0"/>
              </a:spcBef>
              <a:buClr>
                <a:srgbClr val="374151"/>
              </a:buClr>
              <a:buSzPts val="2100"/>
              <a:buNone/>
            </a:pPr>
            <a:endParaRPr sz="2100" b="1" dirty="0">
              <a:solidFill>
                <a:schemeClr val="accent1">
                  <a:lumMod val="75000"/>
                </a:schemeClr>
              </a:solidFill>
            </a:endParaRPr>
          </a:p>
          <a:p>
            <a:pPr indent="0" algn="just">
              <a:lnSpc>
                <a:spcPct val="120000"/>
              </a:lnSpc>
              <a:spcBef>
                <a:spcPts val="0"/>
              </a:spcBef>
              <a:buNone/>
            </a:pPr>
            <a:r>
              <a:rPr lang="es-ES" sz="3700" dirty="0">
                <a:solidFill>
                  <a:schemeClr val="accent1">
                    <a:lumMod val="75000"/>
                  </a:schemeClr>
                </a:solidFill>
                <a:hlinkClick r:id="rId3">
                  <a:extLst>
                    <a:ext uri="{A12FA001-AC4F-418D-AE19-62706E023703}">
                      <ahyp:hlinkClr xmlns:ahyp="http://schemas.microsoft.com/office/drawing/2018/hyperlinkcolor" val="tx"/>
                    </a:ext>
                  </a:extLst>
                </a:hlinkClick>
              </a:rPr>
              <a:t>Planificación de la cadena de suministro</a:t>
            </a:r>
            <a:r>
              <a:rPr lang="es-ES" sz="3700" dirty="0">
                <a:solidFill>
                  <a:schemeClr val="accent1">
                    <a:lumMod val="75000"/>
                  </a:schemeClr>
                </a:solidFill>
              </a:rPr>
              <a:t>,</a:t>
            </a:r>
            <a:r>
              <a:rPr lang="es-ES" sz="3700" dirty="0">
                <a:solidFill>
                  <a:srgbClr val="374151"/>
                </a:solidFill>
              </a:rPr>
              <a:t> es el proceso de anticipar la demanda de productos y coordinar los eslabones de la cadena de suministro para entregarlos. Además de la planificación y proyección de la demanda, incluye la planificación del suministro, de las necesidades de materiales, de la producción, de las ventas y operaciones , y más. </a:t>
            </a:r>
          </a:p>
          <a:p>
            <a:pPr indent="0" algn="just">
              <a:lnSpc>
                <a:spcPct val="120000"/>
              </a:lnSpc>
              <a:spcBef>
                <a:spcPts val="0"/>
              </a:spcBef>
              <a:buNone/>
            </a:pPr>
            <a:endParaRPr lang="es-ES" sz="3700" dirty="0">
              <a:solidFill>
                <a:schemeClr val="accent1">
                  <a:lumMod val="75000"/>
                </a:schemeClr>
              </a:solidFill>
              <a:hlinkClick r:id="rId4">
                <a:extLst>
                  <a:ext uri="{A12FA001-AC4F-418D-AE19-62706E023703}">
                    <ahyp:hlinkClr xmlns:ahyp="http://schemas.microsoft.com/office/drawing/2018/hyperlinkcolor" val="tx"/>
                  </a:ext>
                </a:extLst>
              </a:hlinkClick>
            </a:endParaRPr>
          </a:p>
          <a:p>
            <a:pPr indent="0" algn="just">
              <a:lnSpc>
                <a:spcPct val="120000"/>
              </a:lnSpc>
              <a:spcBef>
                <a:spcPts val="0"/>
              </a:spcBef>
              <a:buNone/>
            </a:pPr>
            <a:r>
              <a:rPr lang="es-ES" sz="3700" dirty="0">
                <a:solidFill>
                  <a:schemeClr val="accent1">
                    <a:lumMod val="75000"/>
                  </a:schemeClr>
                </a:solidFill>
                <a:hlinkClick r:id="rId4">
                  <a:extLst>
                    <a:ext uri="{A12FA001-AC4F-418D-AE19-62706E023703}">
                      <ahyp:hlinkClr xmlns:ahyp="http://schemas.microsoft.com/office/drawing/2018/hyperlinkcolor" val="tx"/>
                    </a:ext>
                  </a:extLst>
                </a:hlinkClick>
              </a:rPr>
              <a:t>Gestión del ciclo de vida del producto</a:t>
            </a:r>
            <a:r>
              <a:rPr lang="es-ES" sz="3700" dirty="0">
                <a:solidFill>
                  <a:srgbClr val="374151"/>
                </a:solidFill>
              </a:rPr>
              <a:t>, es el proceso de gestionar un producto a lo largo de todo su ciclo de vida –desde la ideación, ingeniería y diseño hasta la fabricación, servicio y fin de vida útil (o reciclado)– Los sistemas de software para PLM unifican estos procesos, facilitan la colaboración en toda la empresa, y brindan una columna vertebral de información para cada producto a lo largo de su ciclo de vida.</a:t>
            </a:r>
          </a:p>
          <a:p>
            <a:pPr indent="0" algn="just">
              <a:lnSpc>
                <a:spcPct val="120000"/>
              </a:lnSpc>
              <a:spcBef>
                <a:spcPts val="0"/>
              </a:spcBef>
              <a:buNone/>
            </a:pPr>
            <a:endParaRPr lang="es-ES" sz="3700" dirty="0">
              <a:solidFill>
                <a:srgbClr val="374151"/>
              </a:solidFill>
            </a:endParaRPr>
          </a:p>
          <a:p>
            <a:pPr indent="0" algn="just">
              <a:lnSpc>
                <a:spcPct val="120000"/>
              </a:lnSpc>
              <a:spcBef>
                <a:spcPts val="0"/>
              </a:spcBef>
              <a:buNone/>
            </a:pPr>
            <a:r>
              <a:rPr lang="es-ES" sz="3700" dirty="0" err="1">
                <a:solidFill>
                  <a:schemeClr val="accent1">
                    <a:lumMod val="75000"/>
                  </a:schemeClr>
                </a:solidFill>
                <a:hlinkClick r:id="rId5">
                  <a:extLst>
                    <a:ext uri="{A12FA001-AC4F-418D-AE19-62706E023703}">
                      <ahyp:hlinkClr xmlns:ahyp="http://schemas.microsoft.com/office/drawing/2018/hyperlinkcolor" val="tx"/>
                    </a:ext>
                  </a:extLst>
                </a:hlinkClick>
              </a:rPr>
              <a:t>Procurement</a:t>
            </a:r>
            <a:r>
              <a:rPr lang="es-ES" sz="3700" dirty="0">
                <a:solidFill>
                  <a:srgbClr val="374151"/>
                </a:solidFill>
              </a:rPr>
              <a:t>, es el proceso de adquirir materiales, bienes y servicios para cumplir con las necesidades de negocios –y garantizar la calidad, precio justo y valor de esos bienes–. Un desafío importante para los equipos de </a:t>
            </a:r>
            <a:r>
              <a:rPr lang="es-ES" sz="3700" dirty="0" err="1">
                <a:solidFill>
                  <a:srgbClr val="374151"/>
                </a:solidFill>
              </a:rPr>
              <a:t>procurement</a:t>
            </a:r>
            <a:r>
              <a:rPr lang="es-ES" sz="3700" dirty="0">
                <a:solidFill>
                  <a:srgbClr val="374151"/>
                </a:solidFill>
              </a:rPr>
              <a:t> y abastecimiento es anticipar volúmenes precisos de pedidos, ya que tanto la escasez como los excedentes pueden ser perjudiciales para el negocio. Los sistemas de SCM que incorporan machine </a:t>
            </a:r>
            <a:r>
              <a:rPr lang="es-ES" sz="3700" dirty="0" err="1">
                <a:solidFill>
                  <a:srgbClr val="374151"/>
                </a:solidFill>
              </a:rPr>
              <a:t>learning</a:t>
            </a:r>
            <a:r>
              <a:rPr lang="es-ES" sz="3700" dirty="0">
                <a:solidFill>
                  <a:srgbClr val="374151"/>
                </a:solidFill>
              </a:rPr>
              <a:t> y analíticas predictivas pueden ayudar a eliminar las conjeturas en </a:t>
            </a:r>
            <a:r>
              <a:rPr lang="es-ES" sz="3700" dirty="0" err="1">
                <a:solidFill>
                  <a:srgbClr val="374151"/>
                </a:solidFill>
              </a:rPr>
              <a:t>procurement</a:t>
            </a:r>
            <a:r>
              <a:rPr lang="es-ES" sz="3700" dirty="0">
                <a:solidFill>
                  <a:srgbClr val="374151"/>
                </a:solidFill>
              </a:rPr>
              <a:t> y compras.</a:t>
            </a:r>
          </a:p>
          <a:p>
            <a:pPr indent="0" algn="just">
              <a:lnSpc>
                <a:spcPct val="120000"/>
              </a:lnSpc>
              <a:spcBef>
                <a:spcPts val="0"/>
              </a:spcBef>
              <a:buNone/>
            </a:pPr>
            <a:endParaRPr lang="es-ES" sz="3700" dirty="0">
              <a:solidFill>
                <a:srgbClr val="374151"/>
              </a:solidFill>
              <a:highlight>
                <a:srgbClr val="F7F7F8"/>
              </a:highlight>
              <a:hlinkClick r:id="rId6">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340775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618739"/>
          </a:xfrm>
          <a:prstGeom prst="rect">
            <a:avLst/>
          </a:prstGeom>
        </p:spPr>
        <p:txBody>
          <a:bodyPr spcFirstLastPara="1" wrap="square" lIns="91425" tIns="45700" rIns="91425" bIns="45700" anchor="ctr" anchorCtr="0">
            <a:normAutofit fontScale="90000"/>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816" name="Google Shape;816;g1dccf8cd004_2_0"/>
          <p:cNvSpPr txBox="1">
            <a:spLocks noGrp="1"/>
          </p:cNvSpPr>
          <p:nvPr>
            <p:ph type="body" idx="1"/>
          </p:nvPr>
        </p:nvSpPr>
        <p:spPr>
          <a:xfrm>
            <a:off x="1351033" y="785858"/>
            <a:ext cx="10285184" cy="5646663"/>
          </a:xfrm>
          <a:prstGeom prst="rect">
            <a:avLst/>
          </a:prstGeom>
        </p:spPr>
        <p:txBody>
          <a:bodyPr spcFirstLastPara="1" wrap="square" lIns="91425" tIns="45700" rIns="91425" bIns="45700" anchor="ctr" anchorCtr="0">
            <a:normAutofit fontScale="25000" lnSpcReduction="20000"/>
          </a:bodyPr>
          <a:lstStyle/>
          <a:p>
            <a:pPr marL="95250" indent="0">
              <a:spcBef>
                <a:spcPts val="0"/>
              </a:spcBef>
              <a:buClr>
                <a:srgbClr val="374151"/>
              </a:buClr>
              <a:buSzPts val="2100"/>
              <a:buNone/>
            </a:pPr>
            <a:r>
              <a:rPr lang="es-AR" sz="9600" b="1" dirty="0">
                <a:solidFill>
                  <a:schemeClr val="accent1">
                    <a:lumMod val="75000"/>
                  </a:schemeClr>
                </a:solidFill>
              </a:rPr>
              <a:t>Procesos de gestión de la cadena de suministro</a:t>
            </a:r>
          </a:p>
          <a:p>
            <a:pPr marL="95250" indent="0">
              <a:spcBef>
                <a:spcPts val="0"/>
              </a:spcBef>
              <a:buClr>
                <a:srgbClr val="374151"/>
              </a:buClr>
              <a:buSzPts val="2100"/>
              <a:buNone/>
            </a:pPr>
            <a:endParaRPr sz="2100" b="1" dirty="0">
              <a:solidFill>
                <a:schemeClr val="accent1">
                  <a:lumMod val="75000"/>
                </a:schemeClr>
              </a:solidFill>
            </a:endParaRPr>
          </a:p>
          <a:p>
            <a:pPr indent="0" algn="just">
              <a:lnSpc>
                <a:spcPct val="120000"/>
              </a:lnSpc>
              <a:spcBef>
                <a:spcPts val="0"/>
              </a:spcBef>
              <a:buNone/>
            </a:pPr>
            <a:endParaRPr lang="es-ES" sz="3700" dirty="0">
              <a:solidFill>
                <a:srgbClr val="374151"/>
              </a:solidFill>
              <a:hlinkClick r:id="rId3">
                <a:extLst>
                  <a:ext uri="{A12FA001-AC4F-418D-AE19-62706E023703}">
                    <ahyp:hlinkClr xmlns:ahyp="http://schemas.microsoft.com/office/drawing/2018/hyperlinkcolor" val="tx"/>
                  </a:ext>
                </a:extLst>
              </a:hlinkClick>
            </a:endParaRPr>
          </a:p>
          <a:p>
            <a:pPr indent="0" algn="just">
              <a:lnSpc>
                <a:spcPct val="120000"/>
              </a:lnSpc>
              <a:spcBef>
                <a:spcPts val="0"/>
              </a:spcBef>
              <a:buNone/>
            </a:pPr>
            <a:r>
              <a:rPr lang="es-ES" sz="6400" dirty="0">
                <a:solidFill>
                  <a:schemeClr val="accent1">
                    <a:lumMod val="75000"/>
                  </a:schemeClr>
                </a:solidFill>
                <a:hlinkClick r:id="rId3">
                  <a:extLst>
                    <a:ext uri="{A12FA001-AC4F-418D-AE19-62706E023703}">
                      <ahyp:hlinkClr xmlns:ahyp="http://schemas.microsoft.com/office/drawing/2018/hyperlinkcolor" val="tx"/>
                    </a:ext>
                  </a:extLst>
                </a:hlinkClick>
              </a:rPr>
              <a:t>Gestión de logística</a:t>
            </a:r>
            <a:r>
              <a:rPr lang="es-ES" sz="6400" dirty="0">
                <a:solidFill>
                  <a:srgbClr val="374151"/>
                </a:solidFill>
              </a:rPr>
              <a:t>, que es el transporte y almacenamiento de mercaderías desde que se inicia la cadena de suministro con materias primas y fabricación, hasta la entrega de productos terminados a tiendas o clientes –e incluso hasta la prestación de servicios, devoluciones y reciclado del producto–. Las funciones de negocio implicadas incluyen gestión del transporte entrante y saliente, gestión de flotas, gestión de almacenes, control de inventario, y servicio al cliente. </a:t>
            </a:r>
          </a:p>
          <a:p>
            <a:pPr indent="0" algn="just">
              <a:lnSpc>
                <a:spcPct val="120000"/>
              </a:lnSpc>
              <a:spcBef>
                <a:spcPts val="0"/>
              </a:spcBef>
              <a:buNone/>
            </a:pPr>
            <a:endParaRPr lang="es-ES" sz="6400" dirty="0">
              <a:solidFill>
                <a:srgbClr val="374151"/>
              </a:solidFill>
              <a:hlinkClick r:id="rId4">
                <a:extLst>
                  <a:ext uri="{A12FA001-AC4F-418D-AE19-62706E023703}">
                    <ahyp:hlinkClr xmlns:ahyp="http://schemas.microsoft.com/office/drawing/2018/hyperlinkcolor" val="tx"/>
                  </a:ext>
                </a:extLst>
              </a:hlinkClick>
            </a:endParaRPr>
          </a:p>
          <a:p>
            <a:pPr indent="0" algn="just">
              <a:lnSpc>
                <a:spcPct val="120000"/>
              </a:lnSpc>
              <a:spcBef>
                <a:spcPts val="0"/>
              </a:spcBef>
              <a:buNone/>
            </a:pPr>
            <a:r>
              <a:rPr lang="es-ES" sz="6400" dirty="0">
                <a:solidFill>
                  <a:schemeClr val="accent1">
                    <a:lumMod val="75000"/>
                  </a:schemeClr>
                </a:solidFill>
                <a:hlinkClick r:id="rId4">
                  <a:extLst>
                    <a:ext uri="{A12FA001-AC4F-418D-AE19-62706E023703}">
                      <ahyp:hlinkClr xmlns:ahyp="http://schemas.microsoft.com/office/drawing/2018/hyperlinkcolor" val="tx"/>
                    </a:ext>
                  </a:extLst>
                </a:hlinkClick>
              </a:rPr>
              <a:t>Gestión de ejecución de la fabricación</a:t>
            </a:r>
            <a:r>
              <a:rPr lang="es-ES" sz="6400" dirty="0">
                <a:solidFill>
                  <a:schemeClr val="accent1">
                    <a:lumMod val="75000"/>
                  </a:schemeClr>
                </a:solidFill>
              </a:rPr>
              <a:t>, </a:t>
            </a:r>
            <a:r>
              <a:rPr lang="es-ES" sz="6400" dirty="0">
                <a:solidFill>
                  <a:srgbClr val="374151"/>
                </a:solidFill>
              </a:rPr>
              <a:t>que monitorea, hace seguimiento, documenta y controla el proceso de fabricación de bienes. Mantiene la producción y los procesos lo más ágiles posible –a la vez que mantiene (y mejora) la calidad, sostenibilidad, y la satisfacción del cliente–. El sistema usa datos recopilados desde sistemas potenciados por IA e </a:t>
            </a:r>
            <a:r>
              <a:rPr lang="es-ES" sz="6400" dirty="0" err="1">
                <a:solidFill>
                  <a:srgbClr val="374151"/>
                </a:solidFill>
              </a:rPr>
              <a:t>IoT</a:t>
            </a:r>
            <a:r>
              <a:rPr lang="es-ES" sz="6400" dirty="0">
                <a:solidFill>
                  <a:srgbClr val="374151"/>
                </a:solidFill>
              </a:rPr>
              <a:t> industrial para optimizar y automatizar los procesos de fabricación. Las empresas pueden usar la impresión 3D </a:t>
            </a:r>
            <a:r>
              <a:rPr lang="es-ES" sz="6400" dirty="0" err="1">
                <a:solidFill>
                  <a:srgbClr val="374151"/>
                </a:solidFill>
              </a:rPr>
              <a:t>on-demand</a:t>
            </a:r>
            <a:r>
              <a:rPr lang="es-ES" sz="6400" dirty="0">
                <a:solidFill>
                  <a:srgbClr val="374151"/>
                </a:solidFill>
              </a:rPr>
              <a:t> para eliminar faltantes y excedentes, y máquinas inteligentes para brindar personalización masiva de manera económica. Los beneficios incluyen mejor control de calidad, mayor tiempo productivo, inventario reducido, plantas que no usan papel, y un mejor seguimiento y genealogía del producto. Estos sistemas también ayudan a garantizar que se apliquen las últimas prácticas regulatorias y de </a:t>
            </a:r>
            <a:r>
              <a:rPr lang="es-ES" sz="6400" dirty="0" err="1">
                <a:solidFill>
                  <a:srgbClr val="374151"/>
                </a:solidFill>
              </a:rPr>
              <a:t>compliance</a:t>
            </a:r>
            <a:r>
              <a:rPr lang="es-ES" sz="6400" dirty="0">
                <a:solidFill>
                  <a:srgbClr val="374151"/>
                </a:solidFill>
              </a:rPr>
              <a:t>.</a:t>
            </a:r>
          </a:p>
          <a:p>
            <a:pPr indent="0" algn="just">
              <a:lnSpc>
                <a:spcPct val="120000"/>
              </a:lnSpc>
              <a:spcBef>
                <a:spcPts val="0"/>
              </a:spcBef>
              <a:buNone/>
            </a:pPr>
            <a:endParaRPr lang="es-ES" sz="6400" dirty="0">
              <a:solidFill>
                <a:schemeClr val="accent1">
                  <a:lumMod val="75000"/>
                </a:schemeClr>
              </a:solidFill>
              <a:hlinkClick r:id="rId5">
                <a:extLst>
                  <a:ext uri="{A12FA001-AC4F-418D-AE19-62706E023703}">
                    <ahyp:hlinkClr xmlns:ahyp="http://schemas.microsoft.com/office/drawing/2018/hyperlinkcolor" val="tx"/>
                  </a:ext>
                </a:extLst>
              </a:hlinkClick>
            </a:endParaRPr>
          </a:p>
          <a:p>
            <a:pPr indent="0" algn="just">
              <a:lnSpc>
                <a:spcPct val="120000"/>
              </a:lnSpc>
              <a:spcBef>
                <a:spcPts val="0"/>
              </a:spcBef>
              <a:buNone/>
            </a:pPr>
            <a:r>
              <a:rPr lang="es-ES" sz="6400" dirty="0">
                <a:solidFill>
                  <a:schemeClr val="accent1">
                    <a:lumMod val="75000"/>
                  </a:schemeClr>
                </a:solidFill>
                <a:hlinkClick r:id="rId5">
                  <a:extLst>
                    <a:ext uri="{A12FA001-AC4F-418D-AE19-62706E023703}">
                      <ahyp:hlinkClr xmlns:ahyp="http://schemas.microsoft.com/office/drawing/2018/hyperlinkcolor" val="tx"/>
                    </a:ext>
                  </a:extLst>
                </a:hlinkClick>
              </a:rPr>
              <a:t>Gestión de activos empresariales</a:t>
            </a:r>
            <a:r>
              <a:rPr lang="es-ES" sz="6400" dirty="0">
                <a:solidFill>
                  <a:srgbClr val="374151"/>
                </a:solidFill>
              </a:rPr>
              <a:t>, que es el proceso de gestionar y mantener activos físicos en toda la cadena de suministro, desde la robótica de fábrica hasta las flotas de entrega. Los sensores de </a:t>
            </a:r>
            <a:r>
              <a:rPr lang="es-ES" sz="6400" dirty="0" err="1">
                <a:solidFill>
                  <a:srgbClr val="374151"/>
                </a:solidFill>
              </a:rPr>
              <a:t>IoT</a:t>
            </a:r>
            <a:r>
              <a:rPr lang="es-ES" sz="6400" dirty="0">
                <a:solidFill>
                  <a:srgbClr val="374151"/>
                </a:solidFill>
              </a:rPr>
              <a:t>, la conectividad de máquina a máquina (M2M) y los gemelos digitales están transformando la EAM –mejorando eficiencia, tiempo productivo, seguridad, y mantenimiento predictivo y preventivo–. Algunos activos conectados pueden incluso anticipar reparaciones o fallas y realizar mantenimiento por sí mismos –hasta abastecer y pedir las piezas que necesitan para extender su ciclo de vida</a:t>
            </a:r>
          </a:p>
        </p:txBody>
      </p:sp>
    </p:spTree>
    <p:extLst>
      <p:ext uri="{BB962C8B-B14F-4D97-AF65-F5344CB8AC3E}">
        <p14:creationId xmlns:p14="http://schemas.microsoft.com/office/powerpoint/2010/main" val="405655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618739"/>
          </a:xfrm>
          <a:prstGeom prst="rect">
            <a:avLst/>
          </a:prstGeom>
        </p:spPr>
        <p:txBody>
          <a:bodyPr spcFirstLastPara="1" wrap="square" lIns="91425" tIns="45700" rIns="91425" bIns="45700" anchor="ctr" anchorCtr="0">
            <a:normAutofit fontScale="90000"/>
          </a:bodyPr>
          <a:lstStyle/>
          <a:p>
            <a:pPr marL="457200" lvl="0" indent="0" algn="ctr" rtl="0">
              <a:spcBef>
                <a:spcPts val="0"/>
              </a:spcBef>
              <a:spcAft>
                <a:spcPts val="0"/>
              </a:spcAft>
              <a:buNone/>
            </a:pPr>
            <a:r>
              <a:rPr lang="es-AR" sz="3750" dirty="0"/>
              <a:t>Unidad 3: </a:t>
            </a:r>
            <a:r>
              <a:rPr lang="es-AR" sz="3000" dirty="0">
                <a:latin typeface="Times New Roman"/>
                <a:ea typeface="Times New Roman"/>
                <a:cs typeface="Times New Roman"/>
                <a:sym typeface="Times New Roman"/>
              </a:rPr>
              <a:t>Aplicaciones empresariales</a:t>
            </a:r>
            <a:endParaRPr dirty="0"/>
          </a:p>
        </p:txBody>
      </p:sp>
      <p:sp>
        <p:nvSpPr>
          <p:cNvPr id="816" name="Google Shape;816;g1dccf8cd004_2_0"/>
          <p:cNvSpPr txBox="1">
            <a:spLocks noGrp="1"/>
          </p:cNvSpPr>
          <p:nvPr>
            <p:ph type="body" idx="1"/>
          </p:nvPr>
        </p:nvSpPr>
        <p:spPr>
          <a:xfrm>
            <a:off x="1351033" y="403135"/>
            <a:ext cx="10285184" cy="6147785"/>
          </a:xfrm>
          <a:prstGeom prst="rect">
            <a:avLst/>
          </a:prstGeom>
        </p:spPr>
        <p:txBody>
          <a:bodyPr spcFirstLastPara="1" wrap="square" lIns="91425" tIns="45700" rIns="91425" bIns="45700" anchor="ctr" anchorCtr="0">
            <a:normAutofit fontScale="25000" lnSpcReduction="20000"/>
          </a:bodyPr>
          <a:lstStyle/>
          <a:p>
            <a:pPr marL="95250" indent="0">
              <a:spcBef>
                <a:spcPts val="0"/>
              </a:spcBef>
              <a:buClr>
                <a:srgbClr val="374151"/>
              </a:buClr>
              <a:buSzPts val="2100"/>
              <a:buNone/>
            </a:pPr>
            <a:r>
              <a:rPr lang="es-AR" sz="9600" b="1" dirty="0">
                <a:solidFill>
                  <a:schemeClr val="accent1">
                    <a:lumMod val="75000"/>
                  </a:schemeClr>
                </a:solidFill>
              </a:rPr>
              <a:t>Beneficios de gestión de la cadena de suministro</a:t>
            </a:r>
          </a:p>
          <a:p>
            <a:pPr marL="95250" indent="0">
              <a:spcBef>
                <a:spcPts val="0"/>
              </a:spcBef>
              <a:buClr>
                <a:srgbClr val="374151"/>
              </a:buClr>
              <a:buSzPts val="2100"/>
              <a:buNone/>
            </a:pPr>
            <a:endParaRPr lang="es-AR" sz="9600" b="1" dirty="0">
              <a:solidFill>
                <a:schemeClr val="accent1">
                  <a:lumMod val="75000"/>
                </a:schemeClr>
              </a:solidFill>
            </a:endParaRPr>
          </a:p>
          <a:p>
            <a:pPr marL="95250" indent="0">
              <a:spcBef>
                <a:spcPts val="0"/>
              </a:spcBef>
              <a:buClr>
                <a:srgbClr val="374151"/>
              </a:buClr>
              <a:buSzPts val="2100"/>
              <a:buNone/>
            </a:pPr>
            <a:endParaRPr sz="2100" b="1" dirty="0">
              <a:solidFill>
                <a:schemeClr val="accent1">
                  <a:lumMod val="75000"/>
                </a:schemeClr>
              </a:solidFill>
            </a:endParaRPr>
          </a:p>
          <a:p>
            <a:pPr indent="0" algn="just">
              <a:lnSpc>
                <a:spcPct val="120000"/>
              </a:lnSpc>
              <a:spcBef>
                <a:spcPts val="0"/>
              </a:spcBef>
              <a:buNone/>
            </a:pPr>
            <a:r>
              <a:rPr lang="es-ES" sz="6400" u="sng" dirty="0">
                <a:solidFill>
                  <a:schemeClr val="accent1">
                    <a:lumMod val="75000"/>
                  </a:schemeClr>
                </a:solidFill>
              </a:rPr>
              <a:t>Mayor productividad</a:t>
            </a:r>
            <a:r>
              <a:rPr lang="es-ES" sz="6400" dirty="0">
                <a:solidFill>
                  <a:srgbClr val="374151"/>
                </a:solidFill>
              </a:rPr>
              <a:t>: los sistemas de gestión de activos empresariales y el mantenimiento predictivo ayudan a que las máquinas y los sistemas funcionen de manera más eficiente. </a:t>
            </a:r>
          </a:p>
          <a:p>
            <a:pPr indent="0" algn="just">
              <a:lnSpc>
                <a:spcPct val="120000"/>
              </a:lnSpc>
              <a:spcBef>
                <a:spcPts val="0"/>
              </a:spcBef>
              <a:buNone/>
            </a:pPr>
            <a:endParaRPr lang="es-ES" sz="6400" dirty="0">
              <a:solidFill>
                <a:srgbClr val="374151"/>
              </a:solidFill>
            </a:endParaRPr>
          </a:p>
          <a:p>
            <a:pPr indent="0" algn="just">
              <a:lnSpc>
                <a:spcPct val="120000"/>
              </a:lnSpc>
              <a:spcBef>
                <a:spcPts val="0"/>
              </a:spcBef>
              <a:buNone/>
            </a:pPr>
            <a:r>
              <a:rPr lang="es-ES" sz="6400" u="sng" dirty="0">
                <a:solidFill>
                  <a:schemeClr val="accent1">
                    <a:lumMod val="75000"/>
                  </a:schemeClr>
                </a:solidFill>
              </a:rPr>
              <a:t>Menos costos de la cadena de suministro</a:t>
            </a:r>
            <a:r>
              <a:rPr lang="es-ES" sz="6400" dirty="0">
                <a:solidFill>
                  <a:srgbClr val="374151"/>
                </a:solidFill>
              </a:rPr>
              <a:t>: el uso de analíticas predictivas ayuda a eliminar las costosas "conjeturas", lo cual reduce los despilfarros y el riesgo de escasez. </a:t>
            </a:r>
          </a:p>
          <a:p>
            <a:pPr indent="0" algn="just">
              <a:lnSpc>
                <a:spcPct val="120000"/>
              </a:lnSpc>
              <a:spcBef>
                <a:spcPts val="0"/>
              </a:spcBef>
              <a:buNone/>
            </a:pPr>
            <a:endParaRPr lang="es-ES" sz="6400" dirty="0">
              <a:solidFill>
                <a:schemeClr val="accent1">
                  <a:lumMod val="75000"/>
                </a:schemeClr>
              </a:solidFill>
            </a:endParaRPr>
          </a:p>
          <a:p>
            <a:pPr indent="0" algn="just">
              <a:lnSpc>
                <a:spcPct val="120000"/>
              </a:lnSpc>
              <a:spcBef>
                <a:spcPts val="0"/>
              </a:spcBef>
              <a:buNone/>
            </a:pPr>
            <a:r>
              <a:rPr lang="es-ES" sz="6400" u="sng" dirty="0">
                <a:solidFill>
                  <a:schemeClr val="accent1">
                    <a:lumMod val="75000"/>
                  </a:schemeClr>
                </a:solidFill>
              </a:rPr>
              <a:t>Mayor agilidad y resiliencia de la cadena de suministro</a:t>
            </a:r>
            <a:r>
              <a:rPr lang="es-ES" sz="6400" dirty="0">
                <a:solidFill>
                  <a:srgbClr val="374151"/>
                </a:solidFill>
              </a:rPr>
              <a:t>:  los cambios en las tendencias y el mercado pueden ocurrir de repente. Los sistemas de SCM tienen la agilidad para adaptarse a cualquier situación. </a:t>
            </a:r>
          </a:p>
          <a:p>
            <a:pPr indent="0" algn="just">
              <a:lnSpc>
                <a:spcPct val="120000"/>
              </a:lnSpc>
              <a:spcBef>
                <a:spcPts val="0"/>
              </a:spcBef>
              <a:buNone/>
            </a:pPr>
            <a:endParaRPr lang="es-ES" sz="6400" dirty="0">
              <a:solidFill>
                <a:srgbClr val="374151"/>
              </a:solidFill>
            </a:endParaRPr>
          </a:p>
          <a:p>
            <a:pPr indent="0" algn="just">
              <a:lnSpc>
                <a:spcPct val="120000"/>
              </a:lnSpc>
              <a:spcBef>
                <a:spcPts val="0"/>
              </a:spcBef>
              <a:buNone/>
            </a:pPr>
            <a:r>
              <a:rPr lang="es-ES" sz="6400" u="sng" dirty="0">
                <a:solidFill>
                  <a:schemeClr val="accent1">
                    <a:lumMod val="75000"/>
                  </a:schemeClr>
                </a:solidFill>
              </a:rPr>
              <a:t>Mejor calidad del producto</a:t>
            </a:r>
            <a:r>
              <a:rPr lang="es-ES" sz="6400" dirty="0">
                <a:solidFill>
                  <a:srgbClr val="374151"/>
                </a:solidFill>
              </a:rPr>
              <a:t>:  vincular el </a:t>
            </a:r>
            <a:r>
              <a:rPr lang="es-ES" sz="6400" dirty="0" err="1">
                <a:solidFill>
                  <a:srgbClr val="374151"/>
                </a:solidFill>
              </a:rPr>
              <a:t>feedback</a:t>
            </a:r>
            <a:r>
              <a:rPr lang="es-ES" sz="6400" dirty="0">
                <a:solidFill>
                  <a:srgbClr val="374151"/>
                </a:solidFill>
              </a:rPr>
              <a:t> del cliente directamente con los equipos de I+D implica que el diseño y desarrollo del producto están totalmente fundamentados por las necesidades del cliente. </a:t>
            </a:r>
          </a:p>
          <a:p>
            <a:pPr indent="0" algn="just">
              <a:lnSpc>
                <a:spcPct val="120000"/>
              </a:lnSpc>
              <a:spcBef>
                <a:spcPts val="0"/>
              </a:spcBef>
              <a:buNone/>
            </a:pPr>
            <a:endParaRPr lang="es-ES" sz="6400" dirty="0">
              <a:solidFill>
                <a:srgbClr val="374151"/>
              </a:solidFill>
            </a:endParaRPr>
          </a:p>
          <a:p>
            <a:pPr indent="0" algn="just">
              <a:lnSpc>
                <a:spcPct val="120000"/>
              </a:lnSpc>
              <a:spcBef>
                <a:spcPts val="0"/>
              </a:spcBef>
              <a:buNone/>
            </a:pPr>
            <a:r>
              <a:rPr lang="es-ES" sz="6400" u="sng" dirty="0">
                <a:solidFill>
                  <a:schemeClr val="accent1">
                    <a:lumMod val="75000"/>
                  </a:schemeClr>
                </a:solidFill>
              </a:rPr>
              <a:t>Mejor servicio al cliente</a:t>
            </a:r>
            <a:r>
              <a:rPr lang="es-ES" sz="6400" dirty="0">
                <a:solidFill>
                  <a:srgbClr val="374151"/>
                </a:solidFill>
              </a:rPr>
              <a:t>: las mejores prácticas de SCM están centradas en el cliente y diseñadas para ser responsive y adaptables. Teniendo a la competencia a solo un clic de distancia, la SCM moderna permite a las empresas implementar </a:t>
            </a:r>
            <a:r>
              <a:rPr lang="es-ES" sz="6400" dirty="0" err="1">
                <a:solidFill>
                  <a:srgbClr val="374151"/>
                </a:solidFill>
              </a:rPr>
              <a:t>feedback</a:t>
            </a:r>
            <a:r>
              <a:rPr lang="es-ES" sz="6400" dirty="0">
                <a:solidFill>
                  <a:srgbClr val="374151"/>
                </a:solidFill>
              </a:rPr>
              <a:t> del cliente y tendencias.</a:t>
            </a:r>
          </a:p>
          <a:p>
            <a:pPr indent="0" algn="just">
              <a:lnSpc>
                <a:spcPct val="120000"/>
              </a:lnSpc>
              <a:spcBef>
                <a:spcPts val="0"/>
              </a:spcBef>
              <a:buNone/>
            </a:pPr>
            <a:endParaRPr lang="es-ES" sz="6400" dirty="0">
              <a:solidFill>
                <a:srgbClr val="374151"/>
              </a:solidFill>
            </a:endParaRPr>
          </a:p>
          <a:p>
            <a:pPr indent="0" algn="just">
              <a:lnSpc>
                <a:spcPct val="120000"/>
              </a:lnSpc>
              <a:spcBef>
                <a:spcPts val="0"/>
              </a:spcBef>
              <a:buNone/>
            </a:pPr>
            <a:r>
              <a:rPr lang="es-ES" sz="6400" u="sng" dirty="0">
                <a:solidFill>
                  <a:schemeClr val="accent1">
                    <a:lumMod val="75000"/>
                  </a:schemeClr>
                </a:solidFill>
              </a:rPr>
              <a:t>Mayor transparencia y sostenibilidad</a:t>
            </a:r>
            <a:r>
              <a:rPr lang="es-ES" sz="6400" dirty="0">
                <a:solidFill>
                  <a:srgbClr val="374151"/>
                </a:solidFill>
              </a:rPr>
              <a:t>: la SCM habilita transparencia total, desde la etapa de diseño y fabricación hasta las entregas, devoluciones, y logística de </a:t>
            </a:r>
            <a:r>
              <a:rPr lang="es-ES" sz="6400" dirty="0" err="1">
                <a:solidFill>
                  <a:srgbClr val="374151"/>
                </a:solidFill>
              </a:rPr>
              <a:t>last-mile</a:t>
            </a:r>
            <a:r>
              <a:rPr lang="es-ES" sz="6400" dirty="0">
                <a:solidFill>
                  <a:srgbClr val="374151"/>
                </a:solidFill>
              </a:rPr>
              <a:t>. Con la capacidad de ver todas las entradas y salidas a lo largo de la cadena.</a:t>
            </a:r>
            <a:endParaRPr lang="es-ES" sz="6400" dirty="0">
              <a:solidFill>
                <a:srgbClr val="374151"/>
              </a:solidFill>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056488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sp>
        <p:nvSpPr>
          <p:cNvPr id="816" name="Google Shape;816;g1dccf8cd004_2_0"/>
          <p:cNvSpPr txBox="1">
            <a:spLocks noGrp="1"/>
          </p:cNvSpPr>
          <p:nvPr>
            <p:ph type="body" idx="1"/>
          </p:nvPr>
        </p:nvSpPr>
        <p:spPr>
          <a:xfrm>
            <a:off x="1484225" y="716850"/>
            <a:ext cx="9625800" cy="5424300"/>
          </a:xfrm>
          <a:prstGeom prst="rect">
            <a:avLst/>
          </a:prstGeom>
        </p:spPr>
        <p:txBody>
          <a:bodyPr spcFirstLastPara="1" wrap="square" lIns="91425" tIns="45700" rIns="91425" bIns="45700" anchor="ctr" anchorCtr="0">
            <a:normAutofit/>
          </a:bodyPr>
          <a:lstStyle/>
          <a:p>
            <a:pPr lvl="0" indent="-361950">
              <a:spcBef>
                <a:spcPts val="0"/>
              </a:spcBef>
              <a:buClr>
                <a:srgbClr val="374151"/>
              </a:buClr>
              <a:buSzPts val="2100"/>
              <a:buFont typeface="Arial"/>
              <a:buChar char="❖"/>
            </a:pPr>
            <a:r>
              <a:rPr lang="es-AR" sz="2100" b="1" dirty="0" err="1">
                <a:solidFill>
                  <a:schemeClr val="accent1">
                    <a:lumMod val="75000"/>
                  </a:schemeClr>
                </a:solidFill>
              </a:rPr>
              <a:t>Customer</a:t>
            </a:r>
            <a:r>
              <a:rPr lang="es-AR" sz="2100" b="1" dirty="0">
                <a:solidFill>
                  <a:schemeClr val="accent1">
                    <a:lumMod val="75000"/>
                  </a:schemeClr>
                </a:solidFill>
              </a:rPr>
              <a:t> </a:t>
            </a:r>
            <a:r>
              <a:rPr lang="es-AR" sz="2100" b="1" dirty="0" err="1">
                <a:solidFill>
                  <a:schemeClr val="accent1">
                    <a:lumMod val="75000"/>
                  </a:schemeClr>
                </a:solidFill>
              </a:rPr>
              <a:t>Relationship</a:t>
            </a:r>
            <a:r>
              <a:rPr lang="es-AR" sz="2100" b="1" dirty="0">
                <a:solidFill>
                  <a:schemeClr val="accent1">
                    <a:lumMod val="75000"/>
                  </a:schemeClr>
                </a:solidFill>
              </a:rPr>
              <a:t> Management (CRM).</a:t>
            </a:r>
          </a:p>
          <a:p>
            <a:pPr marL="95250" lvl="0" indent="0" algn="just">
              <a:spcBef>
                <a:spcPts val="0"/>
              </a:spcBef>
              <a:buClr>
                <a:srgbClr val="374151"/>
              </a:buClr>
              <a:buSzPts val="2100"/>
              <a:buNone/>
            </a:pPr>
            <a:r>
              <a:rPr lang="es-AR" sz="2100" b="1" dirty="0">
                <a:solidFill>
                  <a:schemeClr val="accent1">
                    <a:lumMod val="75000"/>
                  </a:schemeClr>
                </a:solidFill>
              </a:rPr>
              <a:t> </a:t>
            </a:r>
            <a:endParaRPr sz="2100" b="1" dirty="0">
              <a:solidFill>
                <a:schemeClr val="accent1">
                  <a:lumMod val="75000"/>
                </a:schemeClr>
              </a:solidFill>
            </a:endParaRPr>
          </a:p>
          <a:p>
            <a:pPr marL="457200" lvl="0" indent="0" algn="just" rtl="0">
              <a:spcBef>
                <a:spcPts val="0"/>
              </a:spcBef>
              <a:spcAft>
                <a:spcPts val="0"/>
              </a:spcAft>
              <a:buNone/>
            </a:pPr>
            <a:r>
              <a:rPr lang="es-AR" sz="2100" dirty="0">
                <a:solidFill>
                  <a:srgbClr val="374151"/>
                </a:solidFill>
              </a:rPr>
              <a:t>La </a:t>
            </a:r>
            <a:r>
              <a:rPr lang="es-ES" sz="2100" dirty="0">
                <a:solidFill>
                  <a:srgbClr val="374151"/>
                </a:solidFill>
              </a:rPr>
              <a:t>Gestión de las Relaciones con Clientes</a:t>
            </a:r>
            <a:r>
              <a:rPr lang="es-AR" sz="2100" dirty="0">
                <a:solidFill>
                  <a:srgbClr val="374151"/>
                </a:solidFill>
              </a:rPr>
              <a:t> o CRM es una estrategia para gestionar todas las relaciones e interacciones de una empresa con sus clientes potenciales y existentes. Un sistema CRM ayuda a las empresas a mantenerse en </a:t>
            </a:r>
            <a:r>
              <a:rPr lang="es-AR" sz="2100" dirty="0">
                <a:solidFill>
                  <a:schemeClr val="accent1">
                    <a:lumMod val="75000"/>
                  </a:schemeClr>
                </a:solidFill>
              </a:rPr>
              <a:t>contacto </a:t>
            </a:r>
            <a:r>
              <a:rPr lang="es-AR" sz="2100" dirty="0">
                <a:solidFill>
                  <a:schemeClr val="tx1"/>
                </a:solidFill>
              </a:rPr>
              <a:t>con los clientes</a:t>
            </a:r>
            <a:r>
              <a:rPr lang="es-AR" sz="2100" dirty="0">
                <a:solidFill>
                  <a:srgbClr val="374151"/>
                </a:solidFill>
              </a:rPr>
              <a:t>, </a:t>
            </a:r>
            <a:r>
              <a:rPr lang="es-AR" sz="2100" dirty="0">
                <a:solidFill>
                  <a:schemeClr val="accent1">
                    <a:lumMod val="75000"/>
                  </a:schemeClr>
                </a:solidFill>
              </a:rPr>
              <a:t>agilizar </a:t>
            </a:r>
            <a:r>
              <a:rPr lang="es-AR" sz="2100" dirty="0">
                <a:solidFill>
                  <a:schemeClr val="tx1"/>
                </a:solidFill>
              </a:rPr>
              <a:t>los procesos </a:t>
            </a:r>
            <a:r>
              <a:rPr lang="es-AR" sz="2100" dirty="0">
                <a:solidFill>
                  <a:srgbClr val="374151"/>
                </a:solidFill>
              </a:rPr>
              <a:t>y </a:t>
            </a:r>
            <a:r>
              <a:rPr lang="es-AR" sz="2100" dirty="0">
                <a:solidFill>
                  <a:schemeClr val="tx1"/>
                </a:solidFill>
              </a:rPr>
              <a:t>mejorar la </a:t>
            </a:r>
            <a:r>
              <a:rPr lang="es-AR" sz="2100" dirty="0">
                <a:solidFill>
                  <a:schemeClr val="accent1">
                    <a:lumMod val="75000"/>
                  </a:schemeClr>
                </a:solidFill>
              </a:rPr>
              <a:t>rentabilidad</a:t>
            </a:r>
            <a:r>
              <a:rPr lang="es-AR" sz="2100" dirty="0">
                <a:solidFill>
                  <a:srgbClr val="374151"/>
                </a:solidFill>
              </a:rPr>
              <a:t>.</a:t>
            </a:r>
          </a:p>
          <a:p>
            <a:pPr marL="457200" lvl="0" indent="0" algn="just" rtl="0">
              <a:spcBef>
                <a:spcPts val="0"/>
              </a:spcBef>
              <a:spcAft>
                <a:spcPts val="0"/>
              </a:spcAft>
              <a:buNone/>
            </a:pPr>
            <a:endParaRPr lang="es-ES" sz="2100" dirty="0">
              <a:solidFill>
                <a:srgbClr val="374151"/>
              </a:solidFill>
            </a:endParaRPr>
          </a:p>
          <a:p>
            <a:pPr marL="457200" lvl="0" indent="0" algn="just" rtl="0">
              <a:spcBef>
                <a:spcPts val="0"/>
              </a:spcBef>
              <a:spcAft>
                <a:spcPts val="0"/>
              </a:spcAft>
              <a:buNone/>
            </a:pPr>
            <a:r>
              <a:rPr lang="es-ES" sz="2100" dirty="0">
                <a:solidFill>
                  <a:srgbClr val="374151"/>
                </a:solidFill>
              </a:rPr>
              <a:t>El CRM, va más allá de una plataforma o software, pues abarca todo el proceso utilizado por startups, Pymes y grandes empresas para administrar y analizar las interacciones con los clientes. Efectivamente, el CRM permite </a:t>
            </a:r>
            <a:r>
              <a:rPr lang="es-ES" sz="2100" dirty="0">
                <a:solidFill>
                  <a:schemeClr val="accent1">
                    <a:lumMod val="75000"/>
                  </a:schemeClr>
                </a:solidFill>
              </a:rPr>
              <a:t>anticipar necesidades</a:t>
            </a:r>
            <a:r>
              <a:rPr lang="es-ES" sz="2100" dirty="0">
                <a:solidFill>
                  <a:srgbClr val="374151"/>
                </a:solidFill>
              </a:rPr>
              <a:t> y deseos, optimizar la </a:t>
            </a:r>
            <a:r>
              <a:rPr lang="es-ES" sz="2100" dirty="0">
                <a:solidFill>
                  <a:schemeClr val="accent1">
                    <a:lumMod val="75000"/>
                  </a:schemeClr>
                </a:solidFill>
              </a:rPr>
              <a:t>rentabilidad</a:t>
            </a:r>
            <a:r>
              <a:rPr lang="es-ES" sz="2100" dirty="0">
                <a:solidFill>
                  <a:srgbClr val="374151"/>
                </a:solidFill>
              </a:rPr>
              <a:t>, </a:t>
            </a:r>
            <a:r>
              <a:rPr lang="es-ES" sz="2100" dirty="0">
                <a:solidFill>
                  <a:schemeClr val="accent1">
                    <a:lumMod val="75000"/>
                  </a:schemeClr>
                </a:solidFill>
              </a:rPr>
              <a:t>aumentar las ventas </a:t>
            </a:r>
            <a:r>
              <a:rPr lang="es-ES" sz="2100" dirty="0">
                <a:solidFill>
                  <a:srgbClr val="374151"/>
                </a:solidFill>
              </a:rPr>
              <a:t>y </a:t>
            </a:r>
            <a:r>
              <a:rPr lang="es-ES" sz="2100" dirty="0">
                <a:solidFill>
                  <a:schemeClr val="accent1">
                    <a:lumMod val="75000"/>
                  </a:schemeClr>
                </a:solidFill>
              </a:rPr>
              <a:t>personalizar campañas </a:t>
            </a:r>
            <a:r>
              <a:rPr lang="es-ES" sz="2100" dirty="0">
                <a:solidFill>
                  <a:srgbClr val="374151"/>
                </a:solidFill>
              </a:rPr>
              <a:t>de captación de nuevos clientes.</a:t>
            </a:r>
            <a:endParaRPr sz="2100" dirty="0">
              <a:solidFill>
                <a:srgbClr val="374151"/>
              </a:solidFill>
            </a:endParaRPr>
          </a:p>
        </p:txBody>
      </p:sp>
    </p:spTree>
    <p:extLst>
      <p:ext uri="{BB962C8B-B14F-4D97-AF65-F5344CB8AC3E}">
        <p14:creationId xmlns:p14="http://schemas.microsoft.com/office/powerpoint/2010/main" val="39707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sp>
        <p:nvSpPr>
          <p:cNvPr id="816" name="Google Shape;816;g1dccf8cd004_2_0"/>
          <p:cNvSpPr txBox="1">
            <a:spLocks noGrp="1"/>
          </p:cNvSpPr>
          <p:nvPr>
            <p:ph type="body" idx="1"/>
          </p:nvPr>
        </p:nvSpPr>
        <p:spPr>
          <a:xfrm>
            <a:off x="1484225" y="727301"/>
            <a:ext cx="9625800" cy="5645777"/>
          </a:xfrm>
          <a:prstGeom prst="rect">
            <a:avLst/>
          </a:prstGeom>
        </p:spPr>
        <p:txBody>
          <a:bodyPr spcFirstLastPara="1" wrap="square" lIns="91425" tIns="45700" rIns="91425" bIns="45700" anchor="ctr" anchorCtr="0">
            <a:normAutofit fontScale="55000" lnSpcReduction="20000"/>
          </a:bodyPr>
          <a:lstStyle/>
          <a:p>
            <a:pPr marL="95250" lvl="0" indent="0">
              <a:spcBef>
                <a:spcPts val="0"/>
              </a:spcBef>
              <a:buClr>
                <a:srgbClr val="374151"/>
              </a:buClr>
              <a:buSzPts val="2100"/>
              <a:buNone/>
            </a:pPr>
            <a:r>
              <a:rPr lang="es-AR" sz="5100" b="1" dirty="0">
                <a:solidFill>
                  <a:schemeClr val="accent1">
                    <a:lumMod val="75000"/>
                  </a:schemeClr>
                </a:solidFill>
              </a:rPr>
              <a:t>Características de un CRM</a:t>
            </a:r>
          </a:p>
          <a:p>
            <a:pPr marL="457200" lvl="0" indent="0" algn="l" rtl="0">
              <a:spcBef>
                <a:spcPts val="0"/>
              </a:spcBef>
              <a:spcAft>
                <a:spcPts val="0"/>
              </a:spcAft>
              <a:buNone/>
            </a:pPr>
            <a:endParaRPr lang="es-AR" sz="2100" dirty="0">
              <a:solidFill>
                <a:srgbClr val="374151"/>
              </a:solidFill>
            </a:endParaRPr>
          </a:p>
          <a:p>
            <a:pPr algn="l">
              <a:buFont typeface="Arial" panose="020B0604020202020204" pitchFamily="34" charset="0"/>
              <a:buChar char="•"/>
            </a:pPr>
            <a:r>
              <a:rPr lang="es-ES" sz="3300" dirty="0">
                <a:solidFill>
                  <a:schemeClr val="accent1">
                    <a:lumMod val="75000"/>
                  </a:schemeClr>
                </a:solidFill>
              </a:rPr>
              <a:t>Gestión de contactos:</a:t>
            </a:r>
            <a:r>
              <a:rPr lang="es-ES" sz="3300" dirty="0">
                <a:solidFill>
                  <a:srgbClr val="374151"/>
                </a:solidFill>
              </a:rPr>
              <a:t> almacena la información de sus clientes –incluidos nombres, detalles de contacto, cuentas de redes sociales y preferencias de comunicación. </a:t>
            </a:r>
          </a:p>
          <a:p>
            <a:pPr algn="l">
              <a:buFont typeface="Arial" panose="020B0604020202020204" pitchFamily="34" charset="0"/>
              <a:buChar char="•"/>
            </a:pPr>
            <a:endParaRPr lang="es-ES" sz="3300" dirty="0">
              <a:solidFill>
                <a:srgbClr val="374151"/>
              </a:solidFill>
            </a:endParaRPr>
          </a:p>
          <a:p>
            <a:pPr algn="l">
              <a:buFont typeface="Arial" panose="020B0604020202020204" pitchFamily="34" charset="0"/>
              <a:buChar char="•"/>
            </a:pPr>
            <a:r>
              <a:rPr lang="es-ES" sz="3300" dirty="0">
                <a:solidFill>
                  <a:schemeClr val="accent1">
                    <a:lumMod val="75000"/>
                  </a:schemeClr>
                </a:solidFill>
              </a:rPr>
              <a:t>Gestión de interacciones</a:t>
            </a:r>
            <a:r>
              <a:rPr lang="es-ES" sz="3300" dirty="0">
                <a:solidFill>
                  <a:srgbClr val="374151"/>
                </a:solidFill>
              </a:rPr>
              <a:t>: permite un seguimiento de todas las interacciones con los clientes –incluidos correos electrónicos, conversaciones telefónicas, publicaciones en redes sociales y sesiones de chat– para obtener una visión de 360° de cada cliente. </a:t>
            </a:r>
          </a:p>
          <a:p>
            <a:pPr algn="l">
              <a:buFont typeface="Arial" panose="020B0604020202020204" pitchFamily="34" charset="0"/>
              <a:buChar char="•"/>
            </a:pPr>
            <a:endParaRPr lang="es-ES" sz="3300" dirty="0">
              <a:solidFill>
                <a:srgbClr val="374151"/>
              </a:solidFill>
            </a:endParaRPr>
          </a:p>
          <a:p>
            <a:pPr algn="l">
              <a:buFont typeface="Arial" panose="020B0604020202020204" pitchFamily="34" charset="0"/>
              <a:buChar char="•"/>
            </a:pPr>
            <a:r>
              <a:rPr lang="es-ES" sz="3300" dirty="0">
                <a:solidFill>
                  <a:schemeClr val="accent1">
                    <a:lumMod val="75000"/>
                  </a:schemeClr>
                </a:solidFill>
              </a:rPr>
              <a:t>Gestión de leads</a:t>
            </a:r>
            <a:r>
              <a:rPr lang="es-ES" sz="3300" dirty="0">
                <a:solidFill>
                  <a:srgbClr val="374151"/>
                </a:solidFill>
              </a:rPr>
              <a:t>: identifica, califica y realiza un seguimiento del pipeline de leads –para convertir a más clientes potenciales en compradores. </a:t>
            </a:r>
          </a:p>
          <a:p>
            <a:pPr algn="l">
              <a:buFont typeface="Arial" panose="020B0604020202020204" pitchFamily="34" charset="0"/>
              <a:buChar char="•"/>
            </a:pPr>
            <a:endParaRPr lang="es-ES" sz="3300" dirty="0">
              <a:solidFill>
                <a:schemeClr val="accent1">
                  <a:lumMod val="75000"/>
                </a:schemeClr>
              </a:solidFill>
            </a:endParaRPr>
          </a:p>
          <a:p>
            <a:pPr algn="l">
              <a:buFont typeface="Arial" panose="020B0604020202020204" pitchFamily="34" charset="0"/>
              <a:buChar char="•"/>
            </a:pPr>
            <a:r>
              <a:rPr lang="es-ES" sz="3300" dirty="0">
                <a:solidFill>
                  <a:schemeClr val="accent1">
                    <a:lumMod val="75000"/>
                  </a:schemeClr>
                </a:solidFill>
              </a:rPr>
              <a:t>Automatización del flujo de trabajo</a:t>
            </a:r>
            <a:r>
              <a:rPr lang="es-ES" sz="3300" dirty="0">
                <a:solidFill>
                  <a:srgbClr val="374151"/>
                </a:solidFill>
              </a:rPr>
              <a:t>: automatiza tareas repetitivas y manuales, como el ingreso de datos de contacto y aprovecha el poder de IA y machine </a:t>
            </a:r>
            <a:r>
              <a:rPr lang="es-ES" sz="3300" dirty="0" err="1">
                <a:solidFill>
                  <a:srgbClr val="374151"/>
                </a:solidFill>
              </a:rPr>
              <a:t>learning</a:t>
            </a:r>
            <a:r>
              <a:rPr lang="es-ES" sz="3300" dirty="0">
                <a:solidFill>
                  <a:srgbClr val="374151"/>
                </a:solidFill>
              </a:rPr>
              <a:t> integrados para brindar interacciones basadas en </a:t>
            </a:r>
            <a:r>
              <a:rPr lang="es-ES" sz="3300" dirty="0" err="1">
                <a:solidFill>
                  <a:srgbClr val="374151"/>
                </a:solidFill>
              </a:rPr>
              <a:t>chatbots</a:t>
            </a:r>
            <a:r>
              <a:rPr lang="es-ES" sz="3300" dirty="0">
                <a:solidFill>
                  <a:srgbClr val="374151"/>
                </a:solidFill>
              </a:rPr>
              <a:t> en redes sociales y apps de mensajería.</a:t>
            </a:r>
          </a:p>
          <a:p>
            <a:pPr algn="l">
              <a:buFont typeface="Arial" panose="020B0604020202020204" pitchFamily="34" charset="0"/>
              <a:buChar char="•"/>
            </a:pPr>
            <a:endParaRPr lang="es-ES" sz="3300" dirty="0">
              <a:solidFill>
                <a:srgbClr val="374151"/>
              </a:solidFill>
            </a:endParaRPr>
          </a:p>
          <a:p>
            <a:pPr algn="l">
              <a:buFont typeface="Arial" panose="020B0604020202020204" pitchFamily="34" charset="0"/>
              <a:buChar char="•"/>
            </a:pPr>
            <a:r>
              <a:rPr lang="es-ES" sz="3300" dirty="0">
                <a:solidFill>
                  <a:schemeClr val="accent1">
                    <a:lumMod val="75000"/>
                  </a:schemeClr>
                </a:solidFill>
              </a:rPr>
              <a:t>Analíticas de clientes</a:t>
            </a:r>
            <a:r>
              <a:rPr lang="es-ES" sz="3300" dirty="0">
                <a:solidFill>
                  <a:srgbClr val="374151"/>
                </a:solidFill>
              </a:rPr>
              <a:t>: obtener información estratégica en el momento correcto con informes de CRM </a:t>
            </a:r>
            <a:r>
              <a:rPr lang="es-ES" sz="3300" dirty="0" err="1">
                <a:solidFill>
                  <a:srgbClr val="374151"/>
                </a:solidFill>
              </a:rPr>
              <a:t>on-demand</a:t>
            </a:r>
            <a:r>
              <a:rPr lang="es-ES" sz="3300" dirty="0">
                <a:solidFill>
                  <a:srgbClr val="374151"/>
                </a:solidFill>
              </a:rPr>
              <a:t> y </a:t>
            </a:r>
            <a:r>
              <a:rPr lang="es-ES" sz="3300" dirty="0" err="1">
                <a:solidFill>
                  <a:srgbClr val="374151"/>
                </a:solidFill>
              </a:rPr>
              <a:t>dashboards</a:t>
            </a:r>
            <a:r>
              <a:rPr lang="es-ES" sz="3300" dirty="0">
                <a:solidFill>
                  <a:srgbClr val="374151"/>
                </a:solidFill>
              </a:rPr>
              <a:t> interactivos. </a:t>
            </a:r>
          </a:p>
          <a:p>
            <a:pPr algn="l">
              <a:buFont typeface="Arial" panose="020B0604020202020204" pitchFamily="34" charset="0"/>
              <a:buChar char="•"/>
            </a:pPr>
            <a:endParaRPr lang="es-ES" sz="3300" dirty="0">
              <a:solidFill>
                <a:srgbClr val="374151"/>
              </a:solidFill>
            </a:endParaRPr>
          </a:p>
          <a:p>
            <a:pPr algn="l">
              <a:buFont typeface="Arial" panose="020B0604020202020204" pitchFamily="34" charset="0"/>
              <a:buChar char="•"/>
            </a:pPr>
            <a:r>
              <a:rPr lang="es-ES" sz="3300" dirty="0">
                <a:solidFill>
                  <a:schemeClr val="accent1">
                    <a:lumMod val="75000"/>
                  </a:schemeClr>
                </a:solidFill>
              </a:rPr>
              <a:t>Integraciones de CRM</a:t>
            </a:r>
            <a:r>
              <a:rPr lang="es-ES" sz="3300" dirty="0">
                <a:solidFill>
                  <a:srgbClr val="374151"/>
                </a:solidFill>
              </a:rPr>
              <a:t>: integrarse  con sitios webs, plataformas de correo electrónico y calendario, software de contabilidad y facturación, encuestas a clientes, gestión de documentos y firmas electrónicas</a:t>
            </a:r>
          </a:p>
        </p:txBody>
      </p:sp>
    </p:spTree>
    <p:extLst>
      <p:ext uri="{BB962C8B-B14F-4D97-AF65-F5344CB8AC3E}">
        <p14:creationId xmlns:p14="http://schemas.microsoft.com/office/powerpoint/2010/main" val="3474032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dccf8cd004_2_0"/>
          <p:cNvSpPr txBox="1">
            <a:spLocks noGrp="1"/>
          </p:cNvSpPr>
          <p:nvPr>
            <p:ph type="title"/>
          </p:nvPr>
        </p:nvSpPr>
        <p:spPr>
          <a:xfrm>
            <a:off x="1484225" y="91475"/>
            <a:ext cx="10018800" cy="8517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000">
                <a:latin typeface="Times New Roman"/>
                <a:ea typeface="Times New Roman"/>
                <a:cs typeface="Times New Roman"/>
                <a:sym typeface="Times New Roman"/>
              </a:rPr>
              <a:t>Aplicaciones empresariales</a:t>
            </a:r>
            <a:endParaRPr/>
          </a:p>
        </p:txBody>
      </p:sp>
      <p:sp>
        <p:nvSpPr>
          <p:cNvPr id="816" name="Google Shape;816;g1dccf8cd004_2_0"/>
          <p:cNvSpPr txBox="1">
            <a:spLocks noGrp="1"/>
          </p:cNvSpPr>
          <p:nvPr>
            <p:ph type="body" idx="1"/>
          </p:nvPr>
        </p:nvSpPr>
        <p:spPr>
          <a:xfrm>
            <a:off x="1484225" y="943175"/>
            <a:ext cx="9625800" cy="5528225"/>
          </a:xfrm>
          <a:prstGeom prst="rect">
            <a:avLst/>
          </a:prstGeom>
        </p:spPr>
        <p:txBody>
          <a:bodyPr spcFirstLastPara="1" wrap="square" lIns="91425" tIns="45700" rIns="91425" bIns="45700" anchor="ctr" anchorCtr="0">
            <a:normAutofit fontScale="92500"/>
          </a:bodyPr>
          <a:lstStyle/>
          <a:p>
            <a:pPr marL="95250" lvl="0" indent="0">
              <a:spcBef>
                <a:spcPts val="0"/>
              </a:spcBef>
              <a:buClr>
                <a:srgbClr val="374151"/>
              </a:buClr>
              <a:buSzPts val="2100"/>
              <a:buNone/>
            </a:pPr>
            <a:r>
              <a:rPr lang="es-AR" sz="2600" b="1" dirty="0">
                <a:solidFill>
                  <a:schemeClr val="accent1">
                    <a:lumMod val="75000"/>
                  </a:schemeClr>
                </a:solidFill>
              </a:rPr>
              <a:t>Beneficios de utilizar un CRM</a:t>
            </a:r>
          </a:p>
          <a:p>
            <a:pPr marL="95250" lvl="0" indent="0">
              <a:spcBef>
                <a:spcPts val="0"/>
              </a:spcBef>
              <a:buClr>
                <a:srgbClr val="374151"/>
              </a:buClr>
              <a:buSzPts val="2100"/>
              <a:buNone/>
            </a:pPr>
            <a:r>
              <a:rPr lang="es-ES" sz="2100" b="1" dirty="0">
                <a:solidFill>
                  <a:schemeClr val="accent1">
                    <a:lumMod val="75000"/>
                  </a:schemeClr>
                </a:solidFill>
              </a:rPr>
              <a:t> </a:t>
            </a:r>
          </a:p>
          <a:p>
            <a:pPr algn="just">
              <a:buFont typeface="+mj-lt"/>
              <a:buAutoNum type="arabicPeriod"/>
            </a:pPr>
            <a:r>
              <a:rPr lang="es-ES" sz="2100" dirty="0">
                <a:solidFill>
                  <a:schemeClr val="accent1">
                    <a:lumMod val="75000"/>
                  </a:schemeClr>
                </a:solidFill>
              </a:rPr>
              <a:t>Mejor experiencia de cliente</a:t>
            </a:r>
            <a:r>
              <a:rPr lang="es-ES" sz="2100" dirty="0">
                <a:solidFill>
                  <a:srgbClr val="374151"/>
                </a:solidFill>
              </a:rPr>
              <a:t>: brinde a los representantes del centro de atención y a los técnicos de servicio de campo una visión de 360° de los clientes –para que puedan brindar experiencias de cliente personalizadas y resolver problemas rápidamente–.</a:t>
            </a:r>
          </a:p>
          <a:p>
            <a:pPr algn="just">
              <a:buFont typeface="+mj-lt"/>
              <a:buAutoNum type="arabicPeriod"/>
            </a:pPr>
            <a:r>
              <a:rPr lang="es-ES" sz="2100" dirty="0">
                <a:solidFill>
                  <a:schemeClr val="accent1">
                    <a:lumMod val="75000"/>
                  </a:schemeClr>
                </a:solidFill>
              </a:rPr>
              <a:t>Mayor retención de clientes</a:t>
            </a:r>
            <a:r>
              <a:rPr lang="es-ES" sz="2100" dirty="0">
                <a:solidFill>
                  <a:srgbClr val="374151"/>
                </a:solidFill>
              </a:rPr>
              <a:t>: sorprenda a sus clientes con un servicio personalizado que aumente la fidelidad. Use analíticas en tiempo real para identificar las mejores ofertas, los tiempos adecuados, y el canal óptimo.</a:t>
            </a:r>
          </a:p>
          <a:p>
            <a:pPr algn="just">
              <a:buFont typeface="+mj-lt"/>
              <a:buAutoNum type="arabicPeriod"/>
            </a:pPr>
            <a:r>
              <a:rPr lang="es-ES" sz="2100" dirty="0">
                <a:solidFill>
                  <a:schemeClr val="accent1">
                    <a:lumMod val="75000"/>
                  </a:schemeClr>
                </a:solidFill>
              </a:rPr>
              <a:t>Mayores ingresos por ventas</a:t>
            </a:r>
            <a:r>
              <a:rPr lang="es-ES" sz="2100" dirty="0">
                <a:solidFill>
                  <a:srgbClr val="374151"/>
                </a:solidFill>
              </a:rPr>
              <a:t>: impulse la visibilidad del pipeline y venda más –con herramientas integradas para automatización del equipo de ventas, gestión de leads, pronósticos, ventas cruzadas, e-</a:t>
            </a:r>
            <a:r>
              <a:rPr lang="es-ES" sz="2100" dirty="0" err="1">
                <a:solidFill>
                  <a:srgbClr val="374151"/>
                </a:solidFill>
              </a:rPr>
              <a:t>commerce</a:t>
            </a:r>
            <a:r>
              <a:rPr lang="es-ES" sz="2100" dirty="0">
                <a:solidFill>
                  <a:srgbClr val="374151"/>
                </a:solidFill>
              </a:rPr>
              <a:t>, y más–.</a:t>
            </a:r>
          </a:p>
          <a:p>
            <a:pPr algn="just">
              <a:buFont typeface="+mj-lt"/>
              <a:buAutoNum type="arabicPeriod"/>
            </a:pPr>
            <a:r>
              <a:rPr lang="es-ES" sz="2100" dirty="0">
                <a:solidFill>
                  <a:schemeClr val="accent1">
                    <a:lumMod val="75000"/>
                  </a:schemeClr>
                </a:solidFill>
              </a:rPr>
              <a:t>Mayor eficiencia de procesos</a:t>
            </a:r>
            <a:r>
              <a:rPr lang="es-ES" sz="2100" dirty="0">
                <a:solidFill>
                  <a:srgbClr val="374151"/>
                </a:solidFill>
              </a:rPr>
              <a:t>: ayude a sus equipos de venta, marketing y servicio a lograr más con menos esfuerzo –aprovechando procesos automatizados y avisos de seguimiento programados–.</a:t>
            </a:r>
          </a:p>
          <a:p>
            <a:pPr algn="just">
              <a:buFont typeface="+mj-lt"/>
              <a:buAutoNum type="arabicPeriod"/>
            </a:pPr>
            <a:r>
              <a:rPr lang="es-ES" sz="2100" dirty="0">
                <a:solidFill>
                  <a:schemeClr val="accent1">
                    <a:lumMod val="75000"/>
                  </a:schemeClr>
                </a:solidFill>
              </a:rPr>
              <a:t>Mejor colaboración:</a:t>
            </a:r>
            <a:r>
              <a:rPr lang="es-ES" sz="2100" dirty="0">
                <a:solidFill>
                  <a:srgbClr val="374151"/>
                </a:solidFill>
              </a:rPr>
              <a:t> Trabajar de manera más inteligente al compartir información entre equipos, departamentos e interesados internos y externos permite prestar un mejor servicio a los clientes en cada punto de contacto.</a:t>
            </a:r>
          </a:p>
          <a:p>
            <a:pPr marL="457200" lvl="0" indent="0" algn="l" rtl="0">
              <a:spcBef>
                <a:spcPts val="0"/>
              </a:spcBef>
              <a:spcAft>
                <a:spcPts val="0"/>
              </a:spcAft>
              <a:buNone/>
            </a:pPr>
            <a:endParaRPr sz="2100" dirty="0">
              <a:solidFill>
                <a:srgbClr val="374151"/>
              </a:solidFill>
              <a:highlight>
                <a:srgbClr val="F7F7F8"/>
              </a:highlight>
            </a:endParaRPr>
          </a:p>
          <a:p>
            <a:pPr marL="0" lvl="0" indent="0" algn="l" rtl="0">
              <a:spcBef>
                <a:spcPts val="0"/>
              </a:spcBef>
              <a:spcAft>
                <a:spcPts val="0"/>
              </a:spcAft>
              <a:buNone/>
            </a:pPr>
            <a:endParaRPr sz="2100" dirty="0">
              <a:solidFill>
                <a:srgbClr val="374151"/>
              </a:solidFill>
              <a:highlight>
                <a:srgbClr val="F7F7F8"/>
              </a:highlight>
            </a:endParaRPr>
          </a:p>
        </p:txBody>
      </p:sp>
    </p:spTree>
    <p:extLst>
      <p:ext uri="{BB962C8B-B14F-4D97-AF65-F5344CB8AC3E}">
        <p14:creationId xmlns:p14="http://schemas.microsoft.com/office/powerpoint/2010/main" val="302185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1dc66187ee3_0_12"/>
          <p:cNvSpPr txBox="1">
            <a:spLocks noGrp="1"/>
          </p:cNvSpPr>
          <p:nvPr>
            <p:ph type="title"/>
          </p:nvPr>
        </p:nvSpPr>
        <p:spPr>
          <a:xfrm>
            <a:off x="1754600" y="82075"/>
            <a:ext cx="10131300" cy="1087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s-AR" sz="3400"/>
              <a:t>Unidad 3: </a:t>
            </a:r>
            <a:r>
              <a:rPr lang="es-AR" sz="3500"/>
              <a:t>Tipos de E-Commerce</a:t>
            </a:r>
            <a:endParaRPr sz="4300"/>
          </a:p>
        </p:txBody>
      </p:sp>
      <p:pic>
        <p:nvPicPr>
          <p:cNvPr id="755" name="Google Shape;755;g1dc66187ee3_0_12"/>
          <p:cNvPicPr preferRelativeResize="0"/>
          <p:nvPr/>
        </p:nvPicPr>
        <p:blipFill>
          <a:blip r:embed="rId3">
            <a:alphaModFix/>
          </a:blip>
          <a:stretch>
            <a:fillRect/>
          </a:stretch>
        </p:blipFill>
        <p:spPr>
          <a:xfrm>
            <a:off x="2287436" y="950485"/>
            <a:ext cx="8046267" cy="5383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g1dc66187ee3_0_25"/>
          <p:cNvSpPr txBox="1">
            <a:spLocks noGrp="1"/>
          </p:cNvSpPr>
          <p:nvPr>
            <p:ph type="title"/>
          </p:nvPr>
        </p:nvSpPr>
        <p:spPr>
          <a:xfrm>
            <a:off x="1484300" y="299025"/>
            <a:ext cx="10018800" cy="700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400"/>
              <a:t>Unidad 3:</a:t>
            </a:r>
            <a:r>
              <a:rPr lang="es-AR"/>
              <a:t> Modelos de Revenue</a:t>
            </a:r>
            <a:endParaRPr/>
          </a:p>
        </p:txBody>
      </p:sp>
      <p:sp>
        <p:nvSpPr>
          <p:cNvPr id="761" name="Google Shape;761;g1dc66187ee3_0_25"/>
          <p:cNvSpPr txBox="1">
            <a:spLocks noGrp="1"/>
          </p:cNvSpPr>
          <p:nvPr>
            <p:ph type="body" idx="1"/>
          </p:nvPr>
        </p:nvSpPr>
        <p:spPr>
          <a:xfrm>
            <a:off x="1241215" y="878772"/>
            <a:ext cx="10504970" cy="5667305"/>
          </a:xfrm>
          <a:prstGeom prst="rect">
            <a:avLst/>
          </a:prstGeom>
        </p:spPr>
        <p:txBody>
          <a:bodyPr spcFirstLastPara="1" wrap="square" lIns="91425" tIns="45700" rIns="91425" bIns="45700" anchor="ctr" anchorCtr="0">
            <a:normAutofit fontScale="70000" lnSpcReduction="20000"/>
          </a:bodyPr>
          <a:lstStyle/>
          <a:p>
            <a:pPr marL="457200" marR="0" lvl="0" indent="-390525" algn="l" rtl="0">
              <a:lnSpc>
                <a:spcPct val="100000"/>
              </a:lnSpc>
              <a:spcBef>
                <a:spcPts val="360"/>
              </a:spcBef>
              <a:spcAft>
                <a:spcPts val="0"/>
              </a:spcAft>
              <a:buClr>
                <a:srgbClr val="374151"/>
              </a:buClr>
              <a:buSzPts val="2550"/>
              <a:buChar char="❖"/>
            </a:pPr>
            <a:r>
              <a:rPr lang="es-AR" sz="2550" b="1" dirty="0">
                <a:solidFill>
                  <a:schemeClr val="accent1">
                    <a:lumMod val="75000"/>
                  </a:schemeClr>
                </a:solidFill>
              </a:rPr>
              <a:t>Enterprise</a:t>
            </a:r>
          </a:p>
          <a:p>
            <a:pPr marL="523875" lvl="1" indent="0">
              <a:spcBef>
                <a:spcPts val="360"/>
              </a:spcBef>
              <a:buClr>
                <a:srgbClr val="374151"/>
              </a:buClr>
              <a:buSzPts val="2550"/>
              <a:buNone/>
            </a:pPr>
            <a:r>
              <a:rPr lang="es-ES" sz="2600" dirty="0">
                <a:solidFill>
                  <a:srgbClr val="374151"/>
                </a:solidFill>
              </a:rPr>
              <a:t>Este modelo se caracteriza porque la empresa vende servicios o software para otros negocios generalmente mediante una licencia de uso único. Ej. Gran consultoría (</a:t>
            </a:r>
            <a:r>
              <a:rPr lang="es-ES" sz="2600" dirty="0" err="1">
                <a:solidFill>
                  <a:srgbClr val="374151"/>
                </a:solidFill>
              </a:rPr>
              <a:t>Consulting</a:t>
            </a:r>
            <a:r>
              <a:rPr lang="es-ES" sz="2600" dirty="0">
                <a:solidFill>
                  <a:srgbClr val="374151"/>
                </a:solidFill>
              </a:rPr>
              <a:t> </a:t>
            </a:r>
            <a:r>
              <a:rPr lang="es-ES" sz="2600" dirty="0" err="1">
                <a:solidFill>
                  <a:srgbClr val="374151"/>
                </a:solidFill>
              </a:rPr>
              <a:t>Group</a:t>
            </a:r>
            <a:r>
              <a:rPr lang="es-ES" sz="2600" dirty="0">
                <a:solidFill>
                  <a:srgbClr val="374151"/>
                </a:solidFill>
              </a:rPr>
              <a:t>, KPMG…), Grandes </a:t>
            </a:r>
            <a:r>
              <a:rPr lang="es-ES" sz="2600" dirty="0" err="1">
                <a:solidFill>
                  <a:srgbClr val="374151"/>
                </a:solidFill>
              </a:rPr>
              <a:t>Proovedores</a:t>
            </a:r>
            <a:r>
              <a:rPr lang="es-ES" sz="2600" dirty="0">
                <a:solidFill>
                  <a:srgbClr val="374151"/>
                </a:solidFill>
              </a:rPr>
              <a:t> de Software (Oracle, </a:t>
            </a:r>
            <a:r>
              <a:rPr lang="es-ES" sz="2600" dirty="0" err="1">
                <a:solidFill>
                  <a:srgbClr val="374151"/>
                </a:solidFill>
              </a:rPr>
              <a:t>Microstrategy</a:t>
            </a:r>
            <a:r>
              <a:rPr lang="es-ES" sz="2600" dirty="0">
                <a:solidFill>
                  <a:srgbClr val="374151"/>
                </a:solidFill>
              </a:rPr>
              <a:t>,…).</a:t>
            </a:r>
            <a:endParaRPr sz="2600" dirty="0">
              <a:solidFill>
                <a:srgbClr val="374151"/>
              </a:solidFill>
            </a:endParaRPr>
          </a:p>
          <a:p>
            <a:pPr marL="457200" marR="0" lvl="0" indent="-390525" algn="l" rtl="0">
              <a:lnSpc>
                <a:spcPct val="100000"/>
              </a:lnSpc>
              <a:spcBef>
                <a:spcPts val="0"/>
              </a:spcBef>
              <a:spcAft>
                <a:spcPts val="0"/>
              </a:spcAft>
              <a:buClr>
                <a:srgbClr val="374151"/>
              </a:buClr>
              <a:buSzPts val="2550"/>
              <a:buChar char="❖"/>
            </a:pPr>
            <a:endParaRPr lang="es-AR" sz="2550" dirty="0">
              <a:solidFill>
                <a:srgbClr val="374151"/>
              </a:solidFill>
            </a:endParaRPr>
          </a:p>
          <a:p>
            <a:pPr marL="457200" marR="0" lvl="0" indent="-390525" algn="l" rtl="0">
              <a:lnSpc>
                <a:spcPct val="100000"/>
              </a:lnSpc>
              <a:spcBef>
                <a:spcPts val="0"/>
              </a:spcBef>
              <a:spcAft>
                <a:spcPts val="0"/>
              </a:spcAft>
              <a:buClr>
                <a:srgbClr val="374151"/>
              </a:buClr>
              <a:buSzPts val="2550"/>
              <a:buChar char="❖"/>
            </a:pPr>
            <a:r>
              <a:rPr lang="es-AR" sz="2550" b="1" dirty="0">
                <a:solidFill>
                  <a:schemeClr val="accent1">
                    <a:lumMod val="75000"/>
                  </a:schemeClr>
                </a:solidFill>
              </a:rPr>
              <a:t>Suscripción</a:t>
            </a:r>
          </a:p>
          <a:p>
            <a:pPr marL="523875" lvl="1" indent="0">
              <a:spcBef>
                <a:spcPts val="360"/>
              </a:spcBef>
              <a:buClr>
                <a:srgbClr val="374151"/>
              </a:buClr>
              <a:buSzPts val="2550"/>
              <a:buNone/>
            </a:pPr>
            <a:r>
              <a:rPr lang="es-ES" sz="2600" dirty="0">
                <a:solidFill>
                  <a:srgbClr val="374151"/>
                </a:solidFill>
              </a:rPr>
              <a:t>Consiste en vender un producto o servicio a los clientes por el que han de pagar de forma recurrente (generalmente mensual) para poder acceder al mismo. Si dejan de pagar dejan de tener acceso al producto. Ej. Netflix, Amazon Prime</a:t>
            </a:r>
          </a:p>
          <a:p>
            <a:pPr marL="523875" lvl="1" indent="0">
              <a:spcBef>
                <a:spcPts val="360"/>
              </a:spcBef>
              <a:buClr>
                <a:srgbClr val="374151"/>
              </a:buClr>
              <a:buSzPts val="2550"/>
              <a:buNone/>
            </a:pPr>
            <a:endParaRPr lang="es-ES" sz="2600" dirty="0">
              <a:solidFill>
                <a:srgbClr val="374151"/>
              </a:solidFill>
            </a:endParaRPr>
          </a:p>
          <a:p>
            <a:pPr marL="457200" marR="0" lvl="0" indent="-390525" algn="l" rtl="0">
              <a:lnSpc>
                <a:spcPct val="100000"/>
              </a:lnSpc>
              <a:spcBef>
                <a:spcPts val="0"/>
              </a:spcBef>
              <a:spcAft>
                <a:spcPts val="0"/>
              </a:spcAft>
              <a:buClr>
                <a:srgbClr val="374151"/>
              </a:buClr>
              <a:buSzPts val="2550"/>
              <a:buChar char="❖"/>
            </a:pPr>
            <a:r>
              <a:rPr lang="es-ES" sz="2550" b="1" dirty="0" err="1">
                <a:solidFill>
                  <a:schemeClr val="accent1">
                    <a:lumMod val="75000"/>
                  </a:schemeClr>
                </a:solidFill>
              </a:rPr>
              <a:t>Saas</a:t>
            </a:r>
            <a:r>
              <a:rPr lang="es-ES" sz="2550" b="1" dirty="0">
                <a:solidFill>
                  <a:schemeClr val="accent1">
                    <a:lumMod val="75000"/>
                  </a:schemeClr>
                </a:solidFill>
              </a:rPr>
              <a:t> o Software como servicio (Software as a </a:t>
            </a:r>
            <a:r>
              <a:rPr lang="es-ES" sz="2550" b="1" dirty="0" err="1">
                <a:solidFill>
                  <a:schemeClr val="accent1">
                    <a:lumMod val="75000"/>
                  </a:schemeClr>
                </a:solidFill>
              </a:rPr>
              <a:t>service</a:t>
            </a:r>
            <a:r>
              <a:rPr lang="es-ES" sz="2550" b="1" dirty="0">
                <a:solidFill>
                  <a:schemeClr val="accent1">
                    <a:lumMod val="75000"/>
                  </a:schemeClr>
                </a:solidFill>
              </a:rPr>
              <a:t>)</a:t>
            </a:r>
          </a:p>
          <a:p>
            <a:pPr marL="523875" lvl="1" indent="0">
              <a:spcBef>
                <a:spcPts val="360"/>
              </a:spcBef>
              <a:buClr>
                <a:srgbClr val="374151"/>
              </a:buClr>
              <a:buSzPts val="2550"/>
              <a:buNone/>
            </a:pPr>
            <a:r>
              <a:rPr lang="es-ES" sz="2600" dirty="0">
                <a:solidFill>
                  <a:srgbClr val="374151"/>
                </a:solidFill>
              </a:rPr>
              <a:t>Es una variación de un modelo de suscripción en el que el cliente tiene que pagar una cuota mensual/anual para poder acceder al servicio que ofrece la empresa. Ej. Salesforce, Zoom, </a:t>
            </a:r>
            <a:r>
              <a:rPr lang="es-ES" sz="2600" dirty="0" err="1">
                <a:solidFill>
                  <a:srgbClr val="374151"/>
                </a:solidFill>
              </a:rPr>
              <a:t>DropBox</a:t>
            </a:r>
            <a:endParaRPr lang="es-ES" sz="2600" dirty="0">
              <a:solidFill>
                <a:srgbClr val="374151"/>
              </a:solidFill>
            </a:endParaRPr>
          </a:p>
          <a:p>
            <a:pPr marL="457200" marR="0" lvl="0" indent="-390525" algn="l" rtl="0">
              <a:lnSpc>
                <a:spcPct val="100000"/>
              </a:lnSpc>
              <a:spcBef>
                <a:spcPts val="0"/>
              </a:spcBef>
              <a:spcAft>
                <a:spcPts val="0"/>
              </a:spcAft>
              <a:buClr>
                <a:srgbClr val="374151"/>
              </a:buClr>
              <a:buSzPts val="2550"/>
              <a:buChar char="❖"/>
            </a:pPr>
            <a:endParaRPr lang="es-AR" sz="2550" dirty="0">
              <a:solidFill>
                <a:srgbClr val="374151"/>
              </a:solidFill>
            </a:endParaRPr>
          </a:p>
          <a:p>
            <a:pPr marL="457200" marR="0" lvl="0" indent="-390525" algn="l" rtl="0">
              <a:lnSpc>
                <a:spcPct val="100000"/>
              </a:lnSpc>
              <a:spcBef>
                <a:spcPts val="0"/>
              </a:spcBef>
              <a:spcAft>
                <a:spcPts val="0"/>
              </a:spcAft>
              <a:buClr>
                <a:srgbClr val="374151"/>
              </a:buClr>
              <a:buSzPts val="2550"/>
              <a:buChar char="❖"/>
            </a:pPr>
            <a:r>
              <a:rPr lang="es-AR" sz="2550" b="1" dirty="0">
                <a:solidFill>
                  <a:schemeClr val="accent1">
                    <a:lumMod val="75000"/>
                  </a:schemeClr>
                </a:solidFill>
              </a:rPr>
              <a:t>Transaccional</a:t>
            </a:r>
          </a:p>
          <a:p>
            <a:pPr marL="523875" lvl="1" indent="0">
              <a:spcBef>
                <a:spcPts val="0"/>
              </a:spcBef>
              <a:buClr>
                <a:srgbClr val="374151"/>
              </a:buClr>
              <a:buSzPts val="2550"/>
              <a:buNone/>
            </a:pPr>
            <a:r>
              <a:rPr lang="es-ES" sz="2600" dirty="0">
                <a:solidFill>
                  <a:srgbClr val="374151"/>
                </a:solidFill>
              </a:rPr>
              <a:t>Es aquella que genera ingresos a través de la facturación de comisiones por permitir operar a través de su plataforma. Generalmente suelen ser empresas asociadas a las finanzas o la banca y el modelo es de retener una comisión por cada operación que se realiza. </a:t>
            </a:r>
            <a:r>
              <a:rPr lang="es-ES" sz="2600" dirty="0" err="1">
                <a:solidFill>
                  <a:srgbClr val="374151"/>
                </a:solidFill>
              </a:rPr>
              <a:t>Ej</a:t>
            </a:r>
            <a:r>
              <a:rPr lang="es-ES" sz="2600" dirty="0">
                <a:solidFill>
                  <a:srgbClr val="374151"/>
                </a:solidFill>
              </a:rPr>
              <a:t> PayPal</a:t>
            </a:r>
          </a:p>
          <a:p>
            <a:pPr marL="523875" lvl="1" indent="0">
              <a:spcBef>
                <a:spcPts val="0"/>
              </a:spcBef>
              <a:buClr>
                <a:srgbClr val="374151"/>
              </a:buClr>
              <a:buSzPts val="2550"/>
              <a:buNone/>
            </a:pPr>
            <a:endParaRPr sz="2600" dirty="0">
              <a:solidFill>
                <a:srgbClr val="374151"/>
              </a:solidFill>
            </a:endParaRPr>
          </a:p>
          <a:p>
            <a:pPr marL="457200" marR="0" lvl="0" indent="-390525" algn="l" rtl="0">
              <a:lnSpc>
                <a:spcPct val="100000"/>
              </a:lnSpc>
              <a:spcBef>
                <a:spcPts val="0"/>
              </a:spcBef>
              <a:spcAft>
                <a:spcPts val="0"/>
              </a:spcAft>
              <a:buClr>
                <a:srgbClr val="374151"/>
              </a:buClr>
              <a:buSzPts val="2550"/>
              <a:buChar char="❖"/>
            </a:pPr>
            <a:r>
              <a:rPr lang="es-AR" sz="2550" b="1" dirty="0">
                <a:solidFill>
                  <a:schemeClr val="accent1">
                    <a:lumMod val="75000"/>
                  </a:schemeClr>
                </a:solidFill>
              </a:rPr>
              <a:t>Marketplace</a:t>
            </a:r>
          </a:p>
          <a:p>
            <a:pPr marL="523875" lvl="1" indent="0">
              <a:spcBef>
                <a:spcPts val="0"/>
              </a:spcBef>
              <a:buClr>
                <a:srgbClr val="374151"/>
              </a:buClr>
              <a:buSzPts val="2550"/>
              <a:buNone/>
            </a:pPr>
            <a:r>
              <a:rPr lang="es-ES" sz="2600" dirty="0">
                <a:solidFill>
                  <a:srgbClr val="374151"/>
                </a:solidFill>
              </a:rPr>
              <a:t>Se diferencian por poner en contacto a dos partes que son las que participan en una transacción, ya sea de productos o de servicios. Ej. Uber, Airbnb, eBay </a:t>
            </a:r>
            <a:endParaRPr sz="2600" dirty="0">
              <a:solidFill>
                <a:srgbClr val="374151"/>
              </a:solidFill>
            </a:endParaRPr>
          </a:p>
          <a:p>
            <a:pPr marL="457200" marR="0" lvl="0" indent="-390525" algn="l" rtl="0">
              <a:lnSpc>
                <a:spcPct val="100000"/>
              </a:lnSpc>
              <a:spcBef>
                <a:spcPts val="0"/>
              </a:spcBef>
              <a:spcAft>
                <a:spcPts val="0"/>
              </a:spcAft>
              <a:buClr>
                <a:srgbClr val="374151"/>
              </a:buClr>
              <a:buSzPts val="255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g1dc66187ee3_0_25"/>
          <p:cNvSpPr txBox="1">
            <a:spLocks noGrp="1"/>
          </p:cNvSpPr>
          <p:nvPr>
            <p:ph type="title"/>
          </p:nvPr>
        </p:nvSpPr>
        <p:spPr>
          <a:xfrm>
            <a:off x="1484300" y="299025"/>
            <a:ext cx="10018800" cy="700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400"/>
              <a:t>Unidad 3:</a:t>
            </a:r>
            <a:r>
              <a:rPr lang="es-AR"/>
              <a:t> Modelos de Revenue</a:t>
            </a:r>
            <a:endParaRPr/>
          </a:p>
        </p:txBody>
      </p:sp>
      <p:sp>
        <p:nvSpPr>
          <p:cNvPr id="761" name="Google Shape;761;g1dc66187ee3_0_25"/>
          <p:cNvSpPr txBox="1">
            <a:spLocks noGrp="1"/>
          </p:cNvSpPr>
          <p:nvPr>
            <p:ph type="body" idx="1"/>
          </p:nvPr>
        </p:nvSpPr>
        <p:spPr>
          <a:xfrm>
            <a:off x="887903" y="866586"/>
            <a:ext cx="10416193" cy="5577265"/>
          </a:xfrm>
          <a:prstGeom prst="rect">
            <a:avLst/>
          </a:prstGeom>
        </p:spPr>
        <p:txBody>
          <a:bodyPr spcFirstLastPara="1" wrap="square" lIns="91425" tIns="45700" rIns="91425" bIns="45700" anchor="ctr" anchorCtr="0">
            <a:normAutofit fontScale="92500" lnSpcReduction="20000"/>
          </a:bodyPr>
          <a:lstStyle/>
          <a:p>
            <a:pPr marL="457200" marR="0" lvl="0" indent="-390525" algn="l" rtl="0">
              <a:lnSpc>
                <a:spcPct val="100000"/>
              </a:lnSpc>
              <a:spcBef>
                <a:spcPts val="0"/>
              </a:spcBef>
              <a:spcAft>
                <a:spcPts val="0"/>
              </a:spcAft>
              <a:buClr>
                <a:srgbClr val="374151"/>
              </a:buClr>
              <a:buSzPts val="2550"/>
              <a:buChar char="❖"/>
            </a:pPr>
            <a:r>
              <a:rPr lang="es-AR" sz="1800" b="1" dirty="0">
                <a:solidFill>
                  <a:schemeClr val="accent1">
                    <a:lumMod val="75000"/>
                  </a:schemeClr>
                </a:solidFill>
              </a:rPr>
              <a:t>Comercio electrónico o e-</a:t>
            </a:r>
            <a:r>
              <a:rPr lang="es-AR" sz="1800" b="1" dirty="0" err="1">
                <a:solidFill>
                  <a:schemeClr val="accent1">
                    <a:lumMod val="75000"/>
                  </a:schemeClr>
                </a:solidFill>
              </a:rPr>
              <a:t>commerce</a:t>
            </a:r>
            <a:endParaRPr lang="es-AR" sz="1800" b="1" dirty="0">
              <a:solidFill>
                <a:schemeClr val="accent1">
                  <a:lumMod val="75000"/>
                </a:schemeClr>
              </a:solidFill>
            </a:endParaRPr>
          </a:p>
          <a:p>
            <a:pPr marL="523875" lvl="1" indent="0">
              <a:lnSpc>
                <a:spcPct val="80000"/>
              </a:lnSpc>
              <a:spcBef>
                <a:spcPts val="360"/>
              </a:spcBef>
              <a:buClr>
                <a:srgbClr val="374151"/>
              </a:buClr>
              <a:buSzPts val="2550"/>
              <a:buNone/>
            </a:pPr>
            <a:r>
              <a:rPr lang="es-ES" sz="1800" dirty="0">
                <a:solidFill>
                  <a:srgbClr val="374151"/>
                </a:solidFill>
              </a:rPr>
              <a:t>Se basan en realizar ventas online de productos y servicios; es decir, son como una tienda virtual. Un método de compraventa que utiliza Internet como medio para realizar transacciones y contactar con sus consumidores. Ej. Amazon,</a:t>
            </a:r>
          </a:p>
          <a:p>
            <a:pPr marL="523875" lvl="1" indent="0">
              <a:lnSpc>
                <a:spcPct val="80000"/>
              </a:lnSpc>
              <a:spcBef>
                <a:spcPts val="360"/>
              </a:spcBef>
              <a:buClr>
                <a:srgbClr val="374151"/>
              </a:buClr>
              <a:buSzPts val="2550"/>
              <a:buNone/>
            </a:pPr>
            <a:endParaRPr lang="es-AR" sz="1800" dirty="0">
              <a:solidFill>
                <a:srgbClr val="374151"/>
              </a:solidFill>
            </a:endParaRPr>
          </a:p>
          <a:p>
            <a:pPr indent="-390525">
              <a:spcBef>
                <a:spcPts val="0"/>
              </a:spcBef>
              <a:buClr>
                <a:srgbClr val="374151"/>
              </a:buClr>
              <a:buSzPts val="2550"/>
              <a:buFont typeface="Arial"/>
              <a:buChar char="❖"/>
            </a:pPr>
            <a:r>
              <a:rPr lang="es-AR" sz="1800" b="1" dirty="0">
                <a:solidFill>
                  <a:schemeClr val="accent1">
                    <a:lumMod val="75000"/>
                  </a:schemeClr>
                </a:solidFill>
              </a:rPr>
              <a:t>Modelo basado en Anuncios y monetización de datos de clientes</a:t>
            </a:r>
          </a:p>
          <a:p>
            <a:pPr marL="523875" lvl="1" indent="0">
              <a:lnSpc>
                <a:spcPct val="80000"/>
              </a:lnSpc>
              <a:spcBef>
                <a:spcPts val="360"/>
              </a:spcBef>
              <a:buClr>
                <a:srgbClr val="374151"/>
              </a:buClr>
              <a:buSzPts val="2550"/>
              <a:buNone/>
            </a:pPr>
            <a:r>
              <a:rPr lang="es-ES" sz="1800" dirty="0">
                <a:solidFill>
                  <a:srgbClr val="374151"/>
                </a:solidFill>
              </a:rPr>
              <a:t>Se basan en ofrecer productos o servicios de forma gratuita a los clientes y obtener sus beneficios a través de la publicación de anuncios en sus productos o bien la venta de los datos de los usuarios a terceros. Ej. </a:t>
            </a:r>
            <a:r>
              <a:rPr lang="es-ES" sz="1800" dirty="0" err="1">
                <a:solidFill>
                  <a:srgbClr val="374151"/>
                </a:solidFill>
              </a:rPr>
              <a:t>Linkedin</a:t>
            </a:r>
            <a:r>
              <a:rPr lang="es-ES" sz="1800" dirty="0">
                <a:solidFill>
                  <a:srgbClr val="374151"/>
                </a:solidFill>
              </a:rPr>
              <a:t>, Twitter, Instagram, Blogs con anuncios</a:t>
            </a:r>
          </a:p>
          <a:p>
            <a:pPr marL="523875" lvl="1" indent="0">
              <a:lnSpc>
                <a:spcPct val="80000"/>
              </a:lnSpc>
              <a:spcBef>
                <a:spcPts val="360"/>
              </a:spcBef>
              <a:buClr>
                <a:srgbClr val="374151"/>
              </a:buClr>
              <a:buSzPts val="2550"/>
              <a:buNone/>
            </a:pPr>
            <a:endParaRPr sz="1800" dirty="0">
              <a:solidFill>
                <a:srgbClr val="374151"/>
              </a:solidFill>
            </a:endParaRPr>
          </a:p>
          <a:p>
            <a:pPr lvl="0" indent="-390525">
              <a:spcBef>
                <a:spcPts val="0"/>
              </a:spcBef>
              <a:buClr>
                <a:srgbClr val="374151"/>
              </a:buClr>
              <a:buSzPts val="2550"/>
              <a:buFont typeface="Arial"/>
              <a:buChar char="❖"/>
            </a:pPr>
            <a:r>
              <a:rPr lang="es-AR" sz="1800" b="1" dirty="0">
                <a:solidFill>
                  <a:schemeClr val="accent1">
                    <a:lumMod val="75000"/>
                  </a:schemeClr>
                </a:solidFill>
              </a:rPr>
              <a:t>Venta de hardware</a:t>
            </a:r>
          </a:p>
          <a:p>
            <a:pPr marL="523875" lvl="1" indent="0">
              <a:lnSpc>
                <a:spcPct val="80000"/>
              </a:lnSpc>
              <a:spcBef>
                <a:spcPts val="360"/>
              </a:spcBef>
              <a:buClr>
                <a:srgbClr val="374151"/>
              </a:buClr>
              <a:buSzPts val="2550"/>
              <a:buNone/>
            </a:pPr>
            <a:r>
              <a:rPr lang="es-ES" sz="1800" dirty="0">
                <a:solidFill>
                  <a:srgbClr val="374151"/>
                </a:solidFill>
              </a:rPr>
              <a:t>Una empresa de venta de Hardware se caracteriza porque vende productos físicos a consumidores o a negocios. Una variación de este modelo de negocio es el modelo «</a:t>
            </a:r>
            <a:r>
              <a:rPr lang="es-ES" sz="1800" dirty="0" err="1">
                <a:solidFill>
                  <a:srgbClr val="374151"/>
                </a:solidFill>
              </a:rPr>
              <a:t>Bait</a:t>
            </a:r>
            <a:r>
              <a:rPr lang="es-ES" sz="1800" dirty="0">
                <a:solidFill>
                  <a:srgbClr val="374151"/>
                </a:solidFill>
              </a:rPr>
              <a:t> and Hook» ,o cebo y anzuelo en castellano, que se basa en la venta inicial de un hardware a un precio artificialmente reducido pero que posteriormente han de comprar los consumibles a la empresa para que dicho producto pueda funcionar.</a:t>
            </a:r>
          </a:p>
          <a:p>
            <a:pPr marL="523875" lvl="1" indent="0">
              <a:spcBef>
                <a:spcPts val="0"/>
              </a:spcBef>
              <a:buClr>
                <a:srgbClr val="374151"/>
              </a:buClr>
              <a:buSzPts val="2550"/>
              <a:buNone/>
            </a:pPr>
            <a:r>
              <a:rPr lang="es-ES" sz="1800" dirty="0">
                <a:solidFill>
                  <a:srgbClr val="374151"/>
                </a:solidFill>
              </a:rPr>
              <a:t>Ej. </a:t>
            </a:r>
            <a:r>
              <a:rPr lang="en-US" sz="1800" dirty="0">
                <a:solidFill>
                  <a:srgbClr val="374151"/>
                </a:solidFill>
              </a:rPr>
              <a:t>Sony, Apple, Acer, Cisco, Dell, Samsung</a:t>
            </a:r>
          </a:p>
          <a:p>
            <a:pPr marL="523875" lvl="1" indent="0">
              <a:spcBef>
                <a:spcPts val="0"/>
              </a:spcBef>
              <a:buClr>
                <a:srgbClr val="374151"/>
              </a:buClr>
              <a:buSzPts val="2550"/>
              <a:buNone/>
            </a:pPr>
            <a:endParaRPr sz="1800" dirty="0">
              <a:solidFill>
                <a:srgbClr val="374151"/>
              </a:solidFill>
            </a:endParaRPr>
          </a:p>
          <a:p>
            <a:pPr lvl="0" indent="-390525">
              <a:spcBef>
                <a:spcPts val="0"/>
              </a:spcBef>
              <a:buClr>
                <a:srgbClr val="374151"/>
              </a:buClr>
              <a:buSzPts val="2550"/>
              <a:buFont typeface="Arial"/>
              <a:buChar char="❖"/>
            </a:pPr>
            <a:r>
              <a:rPr lang="es-AR" sz="1800" b="1" dirty="0">
                <a:solidFill>
                  <a:schemeClr val="accent1">
                    <a:lumMod val="75000"/>
                  </a:schemeClr>
                </a:solidFill>
              </a:rPr>
              <a:t>Open </a:t>
            </a:r>
            <a:r>
              <a:rPr lang="es-AR" sz="1800" b="1" dirty="0" err="1">
                <a:solidFill>
                  <a:schemeClr val="accent1">
                    <a:lumMod val="75000"/>
                  </a:schemeClr>
                </a:solidFill>
              </a:rPr>
              <a:t>Source</a:t>
            </a:r>
            <a:endParaRPr lang="es-AR" sz="1800" b="1" dirty="0">
              <a:solidFill>
                <a:schemeClr val="accent1">
                  <a:lumMod val="75000"/>
                </a:schemeClr>
              </a:solidFill>
            </a:endParaRPr>
          </a:p>
          <a:p>
            <a:pPr marL="523875" lvl="1" indent="0">
              <a:spcBef>
                <a:spcPts val="0"/>
              </a:spcBef>
              <a:buClr>
                <a:srgbClr val="374151"/>
              </a:buClr>
              <a:buSzPts val="2550"/>
              <a:buNone/>
            </a:pPr>
            <a:r>
              <a:rPr lang="es-ES" sz="1800" dirty="0">
                <a:solidFill>
                  <a:srgbClr val="374151"/>
                </a:solidFill>
              </a:rPr>
              <a:t>Se caracteriza por utilizar softwares de libre acceso, lo que da capacidad a una comunidad de programadores para que contribuyan. Compañías como Red </a:t>
            </a:r>
            <a:r>
              <a:rPr lang="es-ES" sz="1800" dirty="0" err="1">
                <a:solidFill>
                  <a:srgbClr val="374151"/>
                </a:solidFill>
              </a:rPr>
              <a:t>Hat</a:t>
            </a:r>
            <a:r>
              <a:rPr lang="es-ES" sz="1800" dirty="0">
                <a:solidFill>
                  <a:srgbClr val="374151"/>
                </a:solidFill>
              </a:rPr>
              <a:t>, por ejemplo, ganan dinero al cobrar suscripciones Premium y servicios asociados con su software de código abierto.</a:t>
            </a:r>
          </a:p>
          <a:p>
            <a:pPr marL="523875" lvl="1" indent="0">
              <a:spcBef>
                <a:spcPts val="0"/>
              </a:spcBef>
              <a:buClr>
                <a:srgbClr val="374151"/>
              </a:buClr>
              <a:buSzPts val="2550"/>
              <a:buNone/>
            </a:pPr>
            <a:endParaRPr sz="1800" dirty="0">
              <a:solidFill>
                <a:srgbClr val="374151"/>
              </a:solidFill>
            </a:endParaRPr>
          </a:p>
          <a:p>
            <a:pPr marL="457200" lvl="0" indent="-390525" algn="l" rtl="0">
              <a:spcBef>
                <a:spcPts val="0"/>
              </a:spcBef>
              <a:spcAft>
                <a:spcPts val="0"/>
              </a:spcAft>
              <a:buClr>
                <a:srgbClr val="374151"/>
              </a:buClr>
              <a:buSzPts val="2550"/>
              <a:buChar char="❖"/>
            </a:pPr>
            <a:r>
              <a:rPr lang="es-AR" sz="1800" b="1" dirty="0">
                <a:solidFill>
                  <a:schemeClr val="accent1">
                    <a:lumMod val="75000"/>
                  </a:schemeClr>
                </a:solidFill>
              </a:rPr>
              <a:t>Freemium</a:t>
            </a:r>
            <a:r>
              <a:rPr lang="es-AR" sz="2550" dirty="0">
                <a:solidFill>
                  <a:srgbClr val="374151"/>
                </a:solidFill>
              </a:rPr>
              <a:t> </a:t>
            </a:r>
          </a:p>
          <a:p>
            <a:pPr marL="523875" lvl="1" indent="0">
              <a:spcBef>
                <a:spcPts val="0"/>
              </a:spcBef>
              <a:buClr>
                <a:srgbClr val="374151"/>
              </a:buClr>
              <a:buSzPts val="2550"/>
              <a:buNone/>
            </a:pPr>
            <a:r>
              <a:rPr lang="es-ES" sz="1800" dirty="0">
                <a:solidFill>
                  <a:srgbClr val="374151"/>
                </a:solidFill>
              </a:rPr>
              <a:t>Es una combinación de las palabras «Gratis» y «Premium». La idea detrás de este modelo es ofrecer un producto o contenido de forma gratuita mientras se reserva el buen contenido para que sea de pago. Ej. Google Drive, Spotify.</a:t>
            </a:r>
            <a:endParaRPr lang="es-AR" sz="1800" dirty="0">
              <a:solidFill>
                <a:srgbClr val="374151"/>
              </a:solidFill>
            </a:endParaRPr>
          </a:p>
        </p:txBody>
      </p:sp>
    </p:spTree>
    <p:extLst>
      <p:ext uri="{BB962C8B-B14F-4D97-AF65-F5344CB8AC3E}">
        <p14:creationId xmlns:p14="http://schemas.microsoft.com/office/powerpoint/2010/main" val="22179383"/>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g1dc66187ee3_0_31"/>
          <p:cNvSpPr txBox="1">
            <a:spLocks noGrp="1"/>
          </p:cNvSpPr>
          <p:nvPr>
            <p:ph type="title"/>
          </p:nvPr>
        </p:nvSpPr>
        <p:spPr>
          <a:xfrm>
            <a:off x="1484300" y="251875"/>
            <a:ext cx="10184700" cy="13800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s-AR" sz="3750"/>
              <a:t>Unidad 3: </a:t>
            </a:r>
            <a:r>
              <a:rPr lang="es-AR" sz="3900"/>
              <a:t>Introducción a la Inteligencia de Negocios y Big Data </a:t>
            </a:r>
            <a:endParaRPr sz="3900"/>
          </a:p>
        </p:txBody>
      </p:sp>
      <p:sp>
        <p:nvSpPr>
          <p:cNvPr id="767" name="Google Shape;767;g1dc66187ee3_0_31"/>
          <p:cNvSpPr txBox="1">
            <a:spLocks noGrp="1"/>
          </p:cNvSpPr>
          <p:nvPr>
            <p:ph type="body" idx="1"/>
          </p:nvPr>
        </p:nvSpPr>
        <p:spPr>
          <a:xfrm>
            <a:off x="1484300" y="1796875"/>
            <a:ext cx="10018800" cy="1782900"/>
          </a:xfrm>
          <a:prstGeom prst="rect">
            <a:avLst/>
          </a:prstGeom>
        </p:spPr>
        <p:txBody>
          <a:bodyPr spcFirstLastPara="1" wrap="square" lIns="91425" tIns="45700" rIns="91425" bIns="45700" anchor="ctr" anchorCtr="0">
            <a:normAutofit/>
          </a:bodyPr>
          <a:lstStyle/>
          <a:p>
            <a:pPr marL="457200" marR="0" lvl="0" indent="0" algn="l" rtl="0">
              <a:lnSpc>
                <a:spcPct val="100000"/>
              </a:lnSpc>
              <a:spcBef>
                <a:spcPts val="360"/>
              </a:spcBef>
              <a:spcAft>
                <a:spcPts val="0"/>
              </a:spcAft>
              <a:buNone/>
            </a:pPr>
            <a:r>
              <a:rPr lang="es-AR" sz="2550" dirty="0">
                <a:solidFill>
                  <a:srgbClr val="374151"/>
                </a:solidFill>
              </a:rPr>
              <a:t>La </a:t>
            </a:r>
            <a:r>
              <a:rPr lang="es-AR" sz="2550" b="1" dirty="0">
                <a:solidFill>
                  <a:srgbClr val="374151"/>
                </a:solidFill>
              </a:rPr>
              <a:t>Inteligencia de negocios o BI</a:t>
            </a:r>
            <a:r>
              <a:rPr lang="es-AR" sz="2550" dirty="0">
                <a:solidFill>
                  <a:srgbClr val="374151"/>
                </a:solidFill>
              </a:rPr>
              <a:t> es la combinación de tecnología, herramientas y procesos que nos permiten transformar nuestros datos almacenados en información, esta información en conocimiento y este conocimiento dirigido a un plan o una estrategia comercial</a:t>
            </a:r>
            <a:r>
              <a:rPr lang="es-AR" sz="2550" dirty="0">
                <a:solidFill>
                  <a:srgbClr val="374151"/>
                </a:solidFill>
                <a:highlight>
                  <a:srgbClr val="F7F7F8"/>
                </a:highlight>
              </a:rPr>
              <a:t>. </a:t>
            </a:r>
            <a:endParaRPr sz="2550" dirty="0">
              <a:solidFill>
                <a:srgbClr val="374151"/>
              </a:solidFill>
              <a:highlight>
                <a:srgbClr val="F7F7F8"/>
              </a:highlight>
            </a:endParaRPr>
          </a:p>
          <a:p>
            <a:pPr marL="457200" marR="0" lvl="0" indent="0" algn="l" rtl="0">
              <a:lnSpc>
                <a:spcPct val="100000"/>
              </a:lnSpc>
              <a:spcBef>
                <a:spcPts val="600"/>
              </a:spcBef>
              <a:spcAft>
                <a:spcPts val="600"/>
              </a:spcAft>
              <a:buNone/>
            </a:pPr>
            <a:endParaRPr dirty="0"/>
          </a:p>
        </p:txBody>
      </p:sp>
      <p:pic>
        <p:nvPicPr>
          <p:cNvPr id="768" name="Google Shape;768;g1dc66187ee3_0_31"/>
          <p:cNvPicPr preferRelativeResize="0"/>
          <p:nvPr/>
        </p:nvPicPr>
        <p:blipFill>
          <a:blip r:embed="rId3">
            <a:alphaModFix/>
          </a:blip>
          <a:stretch>
            <a:fillRect/>
          </a:stretch>
        </p:blipFill>
        <p:spPr>
          <a:xfrm>
            <a:off x="2233280" y="3272825"/>
            <a:ext cx="8474420" cy="31771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1dc66187ee3_0_19"/>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a:t>Unidad 3: </a:t>
            </a:r>
            <a:r>
              <a:rPr lang="es-AR" sz="3900"/>
              <a:t>Introducción a la Inteligencia de Negocios y Big Data </a:t>
            </a:r>
            <a:endParaRPr/>
          </a:p>
        </p:txBody>
      </p:sp>
      <p:sp>
        <p:nvSpPr>
          <p:cNvPr id="774" name="Google Shape;774;g1dc66187ee3_0_19"/>
          <p:cNvSpPr txBox="1">
            <a:spLocks noGrp="1"/>
          </p:cNvSpPr>
          <p:nvPr>
            <p:ph type="body" idx="1"/>
          </p:nvPr>
        </p:nvSpPr>
        <p:spPr>
          <a:xfrm>
            <a:off x="1265150" y="1377275"/>
            <a:ext cx="10457100" cy="4965104"/>
          </a:xfrm>
          <a:prstGeom prst="rect">
            <a:avLst/>
          </a:prstGeom>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None/>
            </a:pPr>
            <a:r>
              <a:rPr lang="es-AR" sz="2550" dirty="0">
                <a:solidFill>
                  <a:srgbClr val="374151"/>
                </a:solidFill>
              </a:rPr>
              <a:t>La mayoría de los datos recolectados por las organizaciones solían ser los datos de transacciones que podían caber fácilmente en filas y columnas de sistemas de administración de </a:t>
            </a:r>
            <a:r>
              <a:rPr lang="es-AR" sz="2550" dirty="0">
                <a:solidFill>
                  <a:schemeClr val="accent1">
                    <a:lumMod val="75000"/>
                  </a:schemeClr>
                </a:solidFill>
              </a:rPr>
              <a:t>bases de datos relacionales</a:t>
            </a:r>
            <a:r>
              <a:rPr lang="es-AR" sz="2550" dirty="0">
                <a:solidFill>
                  <a:srgbClr val="374151"/>
                </a:solidFill>
              </a:rPr>
              <a:t>. Ahora, somos testigos de una explosión de </a:t>
            </a:r>
            <a:r>
              <a:rPr lang="es-AR" sz="2550" dirty="0">
                <a:solidFill>
                  <a:schemeClr val="accent1">
                    <a:lumMod val="75000"/>
                  </a:schemeClr>
                </a:solidFill>
              </a:rPr>
              <a:t>datos provenientes del tráfico Web</a:t>
            </a:r>
            <a:r>
              <a:rPr lang="es-AR" sz="2550" dirty="0">
                <a:solidFill>
                  <a:srgbClr val="374151"/>
                </a:solidFill>
              </a:rPr>
              <a:t>, mensajes de correo electrónico y contenido de medios sociales (tweets, mensajes de estado), así como los </a:t>
            </a:r>
            <a:r>
              <a:rPr lang="es-AR" sz="2550" dirty="0">
                <a:solidFill>
                  <a:schemeClr val="accent1">
                    <a:lumMod val="75000"/>
                  </a:schemeClr>
                </a:solidFill>
              </a:rPr>
              <a:t>datos generados por máquinas de los sensores </a:t>
            </a:r>
            <a:r>
              <a:rPr lang="es-AR" sz="2550" dirty="0">
                <a:solidFill>
                  <a:srgbClr val="374151"/>
                </a:solidFill>
              </a:rPr>
              <a:t>(utilizados en medidores inteligentes, sensores de fabricación y medidores eléctricos) o de </a:t>
            </a:r>
            <a:r>
              <a:rPr lang="es-AR" sz="2550" dirty="0">
                <a:solidFill>
                  <a:schemeClr val="accent1">
                    <a:lumMod val="75000"/>
                  </a:schemeClr>
                </a:solidFill>
              </a:rPr>
              <a:t>sistemas de e-</a:t>
            </a:r>
            <a:r>
              <a:rPr lang="es-AR" sz="2550" dirty="0" err="1">
                <a:solidFill>
                  <a:schemeClr val="accent1">
                    <a:lumMod val="75000"/>
                  </a:schemeClr>
                </a:solidFill>
              </a:rPr>
              <a:t>commerce</a:t>
            </a:r>
            <a:r>
              <a:rPr lang="es-AR" sz="2550" dirty="0">
                <a:solidFill>
                  <a:srgbClr val="374151"/>
                </a:solidFill>
              </a:rPr>
              <a:t>. Estos datos pueden ser estructurados o no estructurados y, por ende, tal vez no sean adecuados para productos de bases de datos relacionales que organicen los datos en forma de columnas y filas. Ahora usamos el término </a:t>
            </a:r>
            <a:r>
              <a:rPr lang="es-AR" sz="2550" b="1" dirty="0">
                <a:solidFill>
                  <a:schemeClr val="accent1">
                    <a:lumMod val="75000"/>
                  </a:schemeClr>
                </a:solidFill>
              </a:rPr>
              <a:t>BIG DATA</a:t>
            </a:r>
            <a:r>
              <a:rPr lang="es-AR" sz="2550" dirty="0">
                <a:solidFill>
                  <a:schemeClr val="accent1">
                    <a:lumMod val="75000"/>
                  </a:schemeClr>
                </a:solidFill>
              </a:rPr>
              <a:t> </a:t>
            </a:r>
            <a:r>
              <a:rPr lang="es-AR" sz="2550" dirty="0">
                <a:solidFill>
                  <a:srgbClr val="374151"/>
                </a:solidFill>
              </a:rPr>
              <a:t>para describir estos conjuntos de datos con volúmenes tan grandes que están más allá de la capacidad de un DBMS común para capturar, almacenar y analizar</a:t>
            </a:r>
            <a:r>
              <a:rPr lang="es-AR" sz="2550" dirty="0">
                <a:solidFill>
                  <a:srgbClr val="374151"/>
                </a:solidFill>
                <a:highlight>
                  <a:srgbClr val="F7F7F8"/>
                </a:highlight>
              </a:rPr>
              <a:t>.</a:t>
            </a:r>
            <a:endParaRPr sz="2550" dirty="0">
              <a:solidFill>
                <a:srgbClr val="374151"/>
              </a:solidFill>
              <a:highlight>
                <a:srgbClr val="F7F7F8"/>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dc7a15b1a3_0_0"/>
          <p:cNvSpPr txBox="1">
            <a:spLocks noGrp="1"/>
          </p:cNvSpPr>
          <p:nvPr>
            <p:ph type="title"/>
          </p:nvPr>
        </p:nvSpPr>
        <p:spPr>
          <a:xfrm>
            <a:off x="1484300" y="166950"/>
            <a:ext cx="10018800" cy="1446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Clr>
                <a:schemeClr val="dk1"/>
              </a:buClr>
              <a:buSzPts val="1100"/>
              <a:buFont typeface="Arial"/>
              <a:buNone/>
            </a:pPr>
            <a:r>
              <a:rPr lang="es-AR" sz="3750" dirty="0"/>
              <a:t>Unidad 3: </a:t>
            </a:r>
            <a:r>
              <a:rPr lang="es-AR" sz="3600" dirty="0">
                <a:latin typeface="Times New Roman"/>
                <a:ea typeface="Times New Roman"/>
                <a:cs typeface="Times New Roman"/>
                <a:sym typeface="Times New Roman"/>
              </a:rPr>
              <a:t>Análisis descriptivos, predictivos, prescriptivos.</a:t>
            </a:r>
            <a:endParaRPr sz="3600" dirty="0"/>
          </a:p>
        </p:txBody>
      </p:sp>
      <p:sp>
        <p:nvSpPr>
          <p:cNvPr id="780" name="Google Shape;780;g1dc7a15b1a3_0_0"/>
          <p:cNvSpPr txBox="1">
            <a:spLocks noGrp="1"/>
          </p:cNvSpPr>
          <p:nvPr>
            <p:ph type="body" idx="1"/>
          </p:nvPr>
        </p:nvSpPr>
        <p:spPr>
          <a:xfrm>
            <a:off x="1698000" y="1613250"/>
            <a:ext cx="9961500" cy="4902960"/>
          </a:xfrm>
          <a:prstGeom prst="rect">
            <a:avLst/>
          </a:prstGeom>
        </p:spPr>
        <p:txBody>
          <a:bodyPr spcFirstLastPara="1" wrap="square" lIns="91425" tIns="45700" rIns="91425" bIns="45700" anchor="t" anchorCtr="0">
            <a:normAutofit fontScale="92500"/>
          </a:bodyPr>
          <a:lstStyle/>
          <a:p>
            <a:pPr marL="0" lvl="0" indent="0" algn="l" rtl="0">
              <a:lnSpc>
                <a:spcPct val="115000"/>
              </a:lnSpc>
              <a:spcBef>
                <a:spcPts val="0"/>
              </a:spcBef>
              <a:spcAft>
                <a:spcPts val="0"/>
              </a:spcAft>
              <a:buClr>
                <a:schemeClr val="dk1"/>
              </a:buClr>
              <a:buSzPts val="358"/>
              <a:buFont typeface="Arial"/>
              <a:buNone/>
            </a:pPr>
            <a:r>
              <a:rPr lang="es-AR" dirty="0">
                <a:solidFill>
                  <a:srgbClr val="374151"/>
                </a:solidFill>
              </a:rPr>
              <a:t>El análisis </a:t>
            </a:r>
            <a:r>
              <a:rPr lang="es-AR" b="1" dirty="0">
                <a:solidFill>
                  <a:schemeClr val="accent1">
                    <a:lumMod val="75000"/>
                  </a:schemeClr>
                </a:solidFill>
              </a:rPr>
              <a:t>descriptivo</a:t>
            </a:r>
            <a:r>
              <a:rPr lang="es-AR" b="1" dirty="0">
                <a:solidFill>
                  <a:srgbClr val="374151"/>
                </a:solidFill>
              </a:rPr>
              <a:t> </a:t>
            </a:r>
            <a:r>
              <a:rPr lang="es-AR" dirty="0">
                <a:solidFill>
                  <a:srgbClr val="374151"/>
                </a:solidFill>
              </a:rPr>
              <a:t>es un enfoque que se centra en resumir y describir los datos, proporcionando una comprensión básica de los patrones y tendencias en los datos.</a:t>
            </a:r>
            <a:endParaRPr dirty="0">
              <a:solidFill>
                <a:srgbClr val="374151"/>
              </a:solidFill>
            </a:endParaRPr>
          </a:p>
          <a:p>
            <a:pPr marL="0" lvl="0" indent="0" algn="l" rtl="0">
              <a:lnSpc>
                <a:spcPct val="115000"/>
              </a:lnSpc>
              <a:spcBef>
                <a:spcPts val="1500"/>
              </a:spcBef>
              <a:spcAft>
                <a:spcPts val="0"/>
              </a:spcAft>
              <a:buClr>
                <a:schemeClr val="dk1"/>
              </a:buClr>
              <a:buSzPts val="358"/>
              <a:buFont typeface="Arial"/>
              <a:buNone/>
            </a:pPr>
            <a:r>
              <a:rPr lang="es-AR" dirty="0">
                <a:solidFill>
                  <a:srgbClr val="374151"/>
                </a:solidFill>
              </a:rPr>
              <a:t>El análisis </a:t>
            </a:r>
            <a:r>
              <a:rPr lang="es-AR" b="1" dirty="0">
                <a:solidFill>
                  <a:schemeClr val="accent1">
                    <a:lumMod val="75000"/>
                  </a:schemeClr>
                </a:solidFill>
              </a:rPr>
              <a:t>predictivo</a:t>
            </a:r>
            <a:r>
              <a:rPr lang="es-AR" b="1" dirty="0">
                <a:solidFill>
                  <a:srgbClr val="374151"/>
                </a:solidFill>
              </a:rPr>
              <a:t> </a:t>
            </a:r>
            <a:r>
              <a:rPr lang="es-AR" dirty="0">
                <a:solidFill>
                  <a:srgbClr val="374151"/>
                </a:solidFill>
              </a:rPr>
              <a:t>es un enfoque que utiliza técnicas estadísticas y de inteligencia artificial para predecir eventos futuros o resultados basados en datos históricos.</a:t>
            </a:r>
            <a:endParaRPr dirty="0">
              <a:solidFill>
                <a:srgbClr val="374151"/>
              </a:solidFill>
            </a:endParaRPr>
          </a:p>
          <a:p>
            <a:pPr marL="0" lvl="0" indent="0" algn="l" rtl="0">
              <a:lnSpc>
                <a:spcPct val="115000"/>
              </a:lnSpc>
              <a:spcBef>
                <a:spcPts val="1500"/>
              </a:spcBef>
              <a:spcAft>
                <a:spcPts val="0"/>
              </a:spcAft>
              <a:buClr>
                <a:schemeClr val="dk1"/>
              </a:buClr>
              <a:buSzPts val="358"/>
              <a:buFont typeface="Arial"/>
              <a:buNone/>
            </a:pPr>
            <a:r>
              <a:rPr lang="es-AR" dirty="0">
                <a:solidFill>
                  <a:srgbClr val="374151"/>
                </a:solidFill>
              </a:rPr>
              <a:t>El análisis </a:t>
            </a:r>
            <a:r>
              <a:rPr lang="es-AR" b="1" dirty="0">
                <a:solidFill>
                  <a:schemeClr val="accent1">
                    <a:lumMod val="75000"/>
                  </a:schemeClr>
                </a:solidFill>
              </a:rPr>
              <a:t>prescriptivo</a:t>
            </a:r>
            <a:r>
              <a:rPr lang="es-AR" b="1" dirty="0">
                <a:solidFill>
                  <a:srgbClr val="374151"/>
                </a:solidFill>
              </a:rPr>
              <a:t> </a:t>
            </a:r>
            <a:r>
              <a:rPr lang="es-AR" dirty="0">
                <a:solidFill>
                  <a:srgbClr val="374151"/>
                </a:solidFill>
              </a:rPr>
              <a:t>es un enfoque que combina la predicción y la optimización para proporcionar recomendaciones sobre acciones específicas a tomar en base a los resultados previstos.</a:t>
            </a:r>
            <a:endParaRPr dirty="0">
              <a:solidFill>
                <a:srgbClr val="374151"/>
              </a:solidFill>
            </a:endParaRPr>
          </a:p>
          <a:p>
            <a:pPr marL="0" lvl="0" indent="0" algn="l" rtl="0">
              <a:lnSpc>
                <a:spcPct val="115000"/>
              </a:lnSpc>
              <a:spcBef>
                <a:spcPts val="1500"/>
              </a:spcBef>
              <a:spcAft>
                <a:spcPts val="0"/>
              </a:spcAft>
              <a:buClr>
                <a:schemeClr val="dk1"/>
              </a:buClr>
              <a:buSzPts val="358"/>
              <a:buFont typeface="Arial"/>
              <a:buNone/>
            </a:pPr>
            <a:r>
              <a:rPr lang="es-AR" dirty="0">
                <a:solidFill>
                  <a:srgbClr val="374151"/>
                </a:solidFill>
              </a:rPr>
              <a:t>Estos tres enfoques son diferentes, pero complementarios y se utilizan en combinación en muchas aplicaciones, como la toma de decisiones empresariales, la medicina personalizada y la optimización de procesos.</a:t>
            </a:r>
            <a:endParaRPr sz="900" dirty="0">
              <a:solidFill>
                <a:srgbClr val="374151"/>
              </a:solidFill>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14072</TotalTime>
  <Words>4750</Words>
  <Application>Microsoft Office PowerPoint</Application>
  <PresentationFormat>Panorámica</PresentationFormat>
  <Paragraphs>205</Paragraphs>
  <Slides>36</Slides>
  <Notes>36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Corbel</vt:lpstr>
      <vt:lpstr>Arial</vt:lpstr>
      <vt:lpstr>Times New Roman</vt:lpstr>
      <vt:lpstr>Wingdings</vt:lpstr>
      <vt:lpstr>Parallax</vt:lpstr>
      <vt:lpstr>GESTIÓN DE SISTEMAS DE INFORMACIÓN</vt:lpstr>
      <vt:lpstr>Unidad 3:  Uso de los sistemas de información en el mundo de los negocios </vt:lpstr>
      <vt:lpstr>Unidad 3: Introducción a E-Commerce E-Business</vt:lpstr>
      <vt:lpstr>Unidad 3: Tipos de E-Commerce</vt:lpstr>
      <vt:lpstr>Unidad 3: Modelos de Revenue</vt:lpstr>
      <vt:lpstr>Unidad 3: Modelos de Revenue</vt:lpstr>
      <vt:lpstr>Unidad 3: Introducción a la Inteligencia de Negocios y Big Data </vt:lpstr>
      <vt:lpstr>Unidad 3: Introducción a la Inteligencia de Negocios y Big Data </vt:lpstr>
      <vt:lpstr>Unidad 3: Análisis descriptivos, predictivos, prescriptivos.</vt:lpstr>
      <vt:lpstr>Unidad 3: Análisis descriptivos, predictivos, prescriptivos.</vt:lpstr>
      <vt:lpstr>Unidad 3: Análisis descriptivos, predictivos, prescriptivos.</vt:lpstr>
      <vt:lpstr>Unidad 3: Análisis descriptivos, predictivos, prescriptivos.</vt:lpstr>
      <vt:lpstr>Unidad 3: Herramientas del Mercado.</vt:lpstr>
      <vt:lpstr>Unidad 3: Herramientas del Mercado.</vt:lpstr>
      <vt:lpstr>Unidad 3: Data Analytics. Introducción al machine learning </vt:lpstr>
      <vt:lpstr>Unidad 3: Data Analytics. Introducción al machine learning </vt:lpstr>
      <vt:lpstr>Unidad 3: Data Analytics. Introducción al machine learning </vt:lpstr>
      <vt:lpstr>Unidad 3: Aprendizaje supervisado</vt:lpstr>
      <vt:lpstr>Unidad 3: Aprendizaje no supervisado </vt:lpstr>
      <vt:lpstr>Unidad 3: Aprendizaje  por refuerzo</vt:lpstr>
      <vt:lpstr>Unidad 3: Introducción al machine learning </vt:lpstr>
      <vt:lpstr>Unidad 3: Data Analytics. Herramientas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lpstr>Unidad 3: Aplicaciones empresariales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SISTEMAS DE INFORMACIÓN</dc:title>
  <dc:creator>fak</dc:creator>
  <cp:lastModifiedBy>CarlosT</cp:lastModifiedBy>
  <cp:revision>3</cp:revision>
  <dcterms:created xsi:type="dcterms:W3CDTF">2023-01-07T20:10:54Z</dcterms:created>
  <dcterms:modified xsi:type="dcterms:W3CDTF">2025-03-17T22:55:30Z</dcterms:modified>
</cp:coreProperties>
</file>