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9" roundtripDataSignature="AMtx7mjwBvs0jYoFWv1yhFVHS3I3+/G+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13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4906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818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b0758bb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1db0758bb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442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b0758bbf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db0758bbf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164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b0758bbf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db0758bbf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90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b0758bbf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db0758bbf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972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d4aa1bb2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d4aa1bb2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23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b0758bbf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db0758bbf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913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b0758bbf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db0758bbf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059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6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6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6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6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6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6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6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s-AR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s-AR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s-AR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s-AR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9000"/>
            <a:lum/>
          </a:blip>
          <a:srcRect/>
          <a:stretch>
            <a:fillRect t="-117000" b="-117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5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5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5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5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3786525" y="4656400"/>
            <a:ext cx="8085300" cy="20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6000"/>
              <a:buFont typeface="Corbel"/>
              <a:buNone/>
            </a:pPr>
            <a:r>
              <a:rPr lang="es-AR">
                <a:solidFill>
                  <a:srgbClr val="0B5982"/>
                </a:solidFill>
              </a:rPr>
              <a:t>GESTIÓN DE SISTEMAS DE INFORMACIÓN</a:t>
            </a:r>
            <a:endParaRPr>
              <a:solidFill>
                <a:srgbClr val="0B598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b0758bbfb_0_0"/>
          <p:cNvSpPr txBox="1">
            <a:spLocks noGrp="1"/>
          </p:cNvSpPr>
          <p:nvPr>
            <p:ph type="body" idx="1"/>
          </p:nvPr>
        </p:nvSpPr>
        <p:spPr>
          <a:xfrm>
            <a:off x="1105772" y="1073850"/>
            <a:ext cx="9699900" cy="4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16" i="1" dirty="0">
                <a:solidFill>
                  <a:srgbClr val="374151"/>
                </a:solidFill>
              </a:rPr>
              <a:t>Formar directivos con una visión global, internacional e integrada de la Organización, con aptitud para la toma de decisiones estratégicas y con capacidad para desempeñarse en la Dirección de Tecnologías de la Información de empresas nacionales e internacionales.</a:t>
            </a:r>
            <a:endParaRPr sz="2816" i="1" dirty="0">
              <a:solidFill>
                <a:srgbClr val="374151"/>
              </a:solidFill>
            </a:endParaRPr>
          </a:p>
          <a:p>
            <a:pPr marL="2857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16" i="1" dirty="0">
              <a:solidFill>
                <a:srgbClr val="374151"/>
              </a:solidFill>
            </a:endParaRPr>
          </a:p>
          <a:p>
            <a:pPr marL="2857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16" i="1" dirty="0">
                <a:solidFill>
                  <a:srgbClr val="374151"/>
                </a:solidFill>
              </a:rPr>
              <a:t>El objetivo principal de la materia es entrenar a los alumnos en las tareas que realiza un Gerente de Sistemas dentro de una organización</a:t>
            </a:r>
            <a:r>
              <a:rPr lang="es-AR" sz="2816" i="1" dirty="0">
                <a:solidFill>
                  <a:srgbClr val="374151"/>
                </a:solidFill>
                <a:highlight>
                  <a:srgbClr val="F7F7F8"/>
                </a:highlight>
              </a:rPr>
              <a:t>.</a:t>
            </a:r>
            <a:r>
              <a:rPr lang="es-AR" sz="2408" i="1" dirty="0"/>
              <a:t> </a:t>
            </a:r>
            <a:endParaRPr dirty="0"/>
          </a:p>
        </p:txBody>
      </p:sp>
      <p:sp>
        <p:nvSpPr>
          <p:cNvPr id="154" name="Google Shape;154;g1db0758bbfb_0_0"/>
          <p:cNvSpPr txBox="1"/>
          <p:nvPr/>
        </p:nvSpPr>
        <p:spPr>
          <a:xfrm>
            <a:off x="2572450" y="248575"/>
            <a:ext cx="7428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Objetivos y lineamientos: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b0758bbfb_0_9"/>
          <p:cNvSpPr txBox="1">
            <a:spLocks noGrp="1"/>
          </p:cNvSpPr>
          <p:nvPr>
            <p:ph type="body" idx="1"/>
          </p:nvPr>
        </p:nvSpPr>
        <p:spPr>
          <a:xfrm>
            <a:off x="1122900" y="1081825"/>
            <a:ext cx="9946200" cy="476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700" dirty="0">
                <a:solidFill>
                  <a:srgbClr val="374151"/>
                </a:solidFill>
              </a:rPr>
              <a:t>El alumno deberá estar preparado para las siguientes acciones:</a:t>
            </a:r>
            <a:endParaRPr sz="2700" dirty="0">
              <a:solidFill>
                <a:srgbClr val="37415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744" i="1" dirty="0"/>
          </a:p>
          <a:p>
            <a:pPr marL="457200" lvl="0" indent="-46636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4"/>
              <a:buFont typeface="Corbel"/>
              <a:buChar char="•"/>
            </a:pPr>
            <a:r>
              <a:rPr lang="es-AR" sz="2700" dirty="0">
                <a:solidFill>
                  <a:srgbClr val="374151"/>
                </a:solidFill>
              </a:rPr>
              <a:t>Formular, gestionar y evaluar el desarrollo de proyectos informáticos en las organizaciones. </a:t>
            </a:r>
            <a:endParaRPr sz="2700" dirty="0">
              <a:solidFill>
                <a:srgbClr val="374151"/>
              </a:solidFill>
            </a:endParaRPr>
          </a:p>
          <a:p>
            <a:pPr marL="457200" lvl="0" indent="-46636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4"/>
              <a:buFont typeface="Corbel"/>
              <a:buChar char="•"/>
            </a:pPr>
            <a:r>
              <a:rPr lang="es-AR" sz="2700" dirty="0">
                <a:solidFill>
                  <a:srgbClr val="374151"/>
                </a:solidFill>
              </a:rPr>
              <a:t>Seleccionar y utilizar de manera óptima técnicas y herramientas computacionales actuales y emergentes. </a:t>
            </a:r>
            <a:endParaRPr sz="2700" dirty="0">
              <a:solidFill>
                <a:srgbClr val="374151"/>
              </a:solidFill>
            </a:endParaRPr>
          </a:p>
          <a:p>
            <a:pPr marL="457200" lvl="0" indent="-466364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4"/>
              <a:buFont typeface="Corbel"/>
              <a:buChar char="•"/>
            </a:pPr>
            <a:r>
              <a:rPr lang="es-AR" sz="2700" dirty="0">
                <a:solidFill>
                  <a:srgbClr val="374151"/>
                </a:solidFill>
              </a:rPr>
              <a:t>Liderar y participar en grupos de trabajo profesional multi e interdisciplinario, para el desarrollo de proyectos que requieran soluciones basadas en tecnologías y sistemas de información</a:t>
            </a:r>
            <a:endParaRPr sz="2900" dirty="0"/>
          </a:p>
        </p:txBody>
      </p:sp>
      <p:sp>
        <p:nvSpPr>
          <p:cNvPr id="160" name="Google Shape;160;g1db0758bbfb_0_9"/>
          <p:cNvSpPr txBox="1"/>
          <p:nvPr/>
        </p:nvSpPr>
        <p:spPr>
          <a:xfrm>
            <a:off x="2741610" y="389125"/>
            <a:ext cx="7428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Objetivos y lineamientos: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b0758bbfb_0_13"/>
          <p:cNvSpPr txBox="1">
            <a:spLocks noGrp="1"/>
          </p:cNvSpPr>
          <p:nvPr>
            <p:ph type="body" idx="1"/>
          </p:nvPr>
        </p:nvSpPr>
        <p:spPr>
          <a:xfrm>
            <a:off x="1167325" y="1124446"/>
            <a:ext cx="10294200" cy="49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orbel"/>
              <a:buChar char="●"/>
            </a:pPr>
            <a:r>
              <a:rPr lang="es-AR" sz="2200" dirty="0">
                <a:solidFill>
                  <a:srgbClr val="374151"/>
                </a:solidFill>
              </a:rPr>
              <a:t>Comprender los conceptos de un sistema de información. </a:t>
            </a:r>
            <a:endParaRPr sz="2200" dirty="0">
              <a:solidFill>
                <a:srgbClr val="374151"/>
              </a:solidFill>
            </a:endParaRPr>
          </a:p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orbel"/>
              <a:buChar char="●"/>
            </a:pPr>
            <a:r>
              <a:rPr lang="es-AR" sz="2200" dirty="0">
                <a:solidFill>
                  <a:srgbClr val="374151"/>
                </a:solidFill>
              </a:rPr>
              <a:t>Conocer los distintos tipos de sistemas de información.</a:t>
            </a:r>
            <a:endParaRPr sz="2200" dirty="0">
              <a:solidFill>
                <a:srgbClr val="374151"/>
              </a:solidFill>
            </a:endParaRPr>
          </a:p>
          <a:p>
            <a:pPr marL="457200" lvl="0" indent="-4750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82"/>
              <a:buFont typeface="Corbel"/>
              <a:buChar char="●"/>
            </a:pPr>
            <a:r>
              <a:rPr lang="es-AR" sz="2200" dirty="0">
                <a:solidFill>
                  <a:srgbClr val="374151"/>
                </a:solidFill>
              </a:rPr>
              <a:t>Capacidad para identificar áreas de oportunidad para el desarrollo de sistemas de información.</a:t>
            </a:r>
            <a:endParaRPr sz="2200" dirty="0">
              <a:solidFill>
                <a:srgbClr val="374151"/>
              </a:solidFill>
            </a:endParaRPr>
          </a:p>
          <a:p>
            <a:pPr marL="457200" lvl="0" indent="-4750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82"/>
              <a:buFont typeface="Corbel"/>
              <a:buChar char="●"/>
            </a:pPr>
            <a:r>
              <a:rPr lang="es-AR" sz="2200" dirty="0">
                <a:solidFill>
                  <a:srgbClr val="374151"/>
                </a:solidFill>
              </a:rPr>
              <a:t>Analizar técnicas y metodologías para la planeación de un proyecto de desarrollo de Sistema de Información. </a:t>
            </a:r>
            <a:endParaRPr sz="2200" dirty="0">
              <a:solidFill>
                <a:srgbClr val="374151"/>
              </a:solidFill>
            </a:endParaRPr>
          </a:p>
          <a:p>
            <a:pPr marL="457200" lvl="0" indent="-4750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82"/>
              <a:buFont typeface="Corbel"/>
              <a:buChar char="●"/>
            </a:pPr>
            <a:r>
              <a:rPr lang="es-AR" sz="2200" dirty="0">
                <a:solidFill>
                  <a:srgbClr val="374151"/>
                </a:solidFill>
              </a:rPr>
              <a:t>Capacidad para dirigir, planificar y supervisar equipos multidisciplinares.</a:t>
            </a:r>
            <a:endParaRPr sz="2200" dirty="0">
              <a:solidFill>
                <a:srgbClr val="374151"/>
              </a:solidFill>
            </a:endParaRPr>
          </a:p>
          <a:p>
            <a:pPr marL="457200" lvl="0" indent="-4750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82"/>
              <a:buFont typeface="Corbel"/>
              <a:buChar char="●"/>
            </a:pPr>
            <a:r>
              <a:rPr lang="es-AR" sz="2200" dirty="0">
                <a:solidFill>
                  <a:srgbClr val="374151"/>
                </a:solidFill>
              </a:rPr>
              <a:t>Capacidad para asegurar, auditar y certificar la calidad de los desarrollos, procesos, sistemas, servicios, aplicaciones y productos informáticos</a:t>
            </a:r>
            <a:endParaRPr sz="2200" dirty="0">
              <a:solidFill>
                <a:srgbClr val="374151"/>
              </a:solidFill>
            </a:endParaRPr>
          </a:p>
          <a:p>
            <a:pPr marL="457200" lvl="0" indent="-4750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82"/>
              <a:buFont typeface="Corbel"/>
              <a:buChar char="●"/>
            </a:pPr>
            <a:r>
              <a:rPr lang="es-AR" sz="2200" dirty="0">
                <a:solidFill>
                  <a:srgbClr val="374151"/>
                </a:solidFill>
              </a:rPr>
              <a:t>Aprender a comunicar sus conclusiones y los conocimientos a públicos especializados y no especializados de un modo claro y sin ambigüedades. </a:t>
            </a:r>
            <a:endParaRPr sz="2200" dirty="0">
              <a:solidFill>
                <a:srgbClr val="374151"/>
              </a:solidFill>
            </a:endParaRPr>
          </a:p>
          <a:p>
            <a:pPr marL="457200" lvl="0" indent="-47509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82"/>
              <a:buFont typeface="Corbel"/>
              <a:buChar char="●"/>
            </a:pPr>
            <a:r>
              <a:rPr lang="es-AR" sz="2200" dirty="0">
                <a:solidFill>
                  <a:srgbClr val="374151"/>
                </a:solidFill>
              </a:rPr>
              <a:t>Capacidad de resolución de problemas y toma de decisiones. </a:t>
            </a:r>
            <a:endParaRPr dirty="0"/>
          </a:p>
        </p:txBody>
      </p:sp>
      <p:sp>
        <p:nvSpPr>
          <p:cNvPr id="166" name="Google Shape;166;g1db0758bbfb_0_13"/>
          <p:cNvSpPr txBox="1"/>
          <p:nvPr/>
        </p:nvSpPr>
        <p:spPr>
          <a:xfrm>
            <a:off x="2110525" y="63600"/>
            <a:ext cx="9351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3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Competencias que los estudiantes lograrán con la asignatura</a:t>
            </a:r>
            <a:endParaRPr sz="3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b0758bbfb_0_18"/>
          <p:cNvSpPr txBox="1">
            <a:spLocks noGrp="1"/>
          </p:cNvSpPr>
          <p:nvPr>
            <p:ph type="body" idx="1"/>
          </p:nvPr>
        </p:nvSpPr>
        <p:spPr>
          <a:xfrm>
            <a:off x="1385713" y="851575"/>
            <a:ext cx="9946200" cy="56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300" u="sng" dirty="0"/>
              <a:t>UNIDAD 1</a:t>
            </a:r>
            <a:endParaRPr sz="4500" i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44" i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06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8678"/>
              <a:buFont typeface="Corbel"/>
              <a:buChar char="•"/>
            </a:pPr>
            <a:r>
              <a:rPr lang="es-AR" sz="2700" dirty="0">
                <a:solidFill>
                  <a:srgbClr val="374151"/>
                </a:solidFill>
              </a:rPr>
              <a:t>Definición de los sistemas de información</a:t>
            </a:r>
            <a:endParaRPr sz="2700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74151"/>
              </a:solidFill>
            </a:endParaRPr>
          </a:p>
          <a:p>
            <a:pPr marL="457200" marR="0" lvl="0" indent="-4306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8678"/>
              <a:buFont typeface="Corbel"/>
              <a:buChar char="•"/>
            </a:pPr>
            <a:r>
              <a:rPr lang="es-AR" sz="2700" dirty="0">
                <a:solidFill>
                  <a:srgbClr val="374151"/>
                </a:solidFill>
              </a:rPr>
              <a:t>Sistemas y tecnologías de la información en la empresa</a:t>
            </a:r>
            <a:endParaRPr sz="2700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74151"/>
              </a:solidFill>
            </a:endParaRPr>
          </a:p>
          <a:p>
            <a:pPr marL="457200" marR="0" lvl="0" indent="-4306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8678"/>
              <a:buFont typeface="Corbel"/>
              <a:buChar char="•"/>
            </a:pPr>
            <a:r>
              <a:rPr lang="es-AR" sz="2700" dirty="0">
                <a:solidFill>
                  <a:srgbClr val="374151"/>
                </a:solidFill>
              </a:rPr>
              <a:t>Posicionamiento de las Tecnologías de Información (IT) de la empresa</a:t>
            </a:r>
            <a:endParaRPr sz="2700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74151"/>
              </a:solidFill>
            </a:endParaRPr>
          </a:p>
          <a:p>
            <a:pPr marL="457200" marR="0" lvl="0" indent="-4306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8678"/>
              <a:buFont typeface="Corbel"/>
              <a:buChar char="•"/>
            </a:pPr>
            <a:r>
              <a:rPr lang="es-AR" sz="2700" dirty="0">
                <a:solidFill>
                  <a:srgbClr val="374151"/>
                </a:solidFill>
              </a:rPr>
              <a:t>Desarrollo de capacidades directivas</a:t>
            </a:r>
            <a:endParaRPr sz="2700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74151"/>
              </a:solidFill>
            </a:endParaRPr>
          </a:p>
          <a:p>
            <a:pPr marL="457200" marR="0" lvl="0" indent="-4306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8678"/>
              <a:buFont typeface="Corbel"/>
              <a:buChar char="•"/>
            </a:pPr>
            <a:r>
              <a:rPr lang="es-AR" sz="2700" dirty="0">
                <a:solidFill>
                  <a:srgbClr val="374151"/>
                </a:solidFill>
              </a:rPr>
              <a:t>Capacidades relacionales y políticas</a:t>
            </a:r>
            <a:endParaRPr sz="2700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74151"/>
              </a:solidFill>
            </a:endParaRPr>
          </a:p>
          <a:p>
            <a:pPr marL="457200" marR="0" lvl="0" indent="-4306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8678"/>
              <a:buFont typeface="Corbel"/>
              <a:buChar char="•"/>
            </a:pPr>
            <a:r>
              <a:rPr lang="es-AR" sz="2700" dirty="0">
                <a:solidFill>
                  <a:srgbClr val="374151"/>
                </a:solidFill>
              </a:rPr>
              <a:t>Estrategia</a:t>
            </a:r>
            <a:endParaRPr sz="2700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74151"/>
              </a:solidFill>
            </a:endParaRPr>
          </a:p>
          <a:p>
            <a:pPr marL="457200" marR="0" lvl="0" indent="-43069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8678"/>
              <a:buFont typeface="Corbel"/>
              <a:buChar char="•"/>
            </a:pPr>
            <a:r>
              <a:rPr lang="es-AR" sz="2700" dirty="0">
                <a:solidFill>
                  <a:srgbClr val="374151"/>
                </a:solidFill>
              </a:rPr>
              <a:t>Sistemas de información para la toma de decisiones </a:t>
            </a:r>
            <a:endParaRPr sz="2700" dirty="0">
              <a:solidFill>
                <a:srgbClr val="374151"/>
              </a:solidFill>
            </a:endParaRPr>
          </a:p>
        </p:txBody>
      </p:sp>
      <p:sp>
        <p:nvSpPr>
          <p:cNvPr id="172" name="Google Shape;172;g1db0758bbfb_0_18"/>
          <p:cNvSpPr txBox="1"/>
          <p:nvPr/>
        </p:nvSpPr>
        <p:spPr>
          <a:xfrm>
            <a:off x="2177025" y="327725"/>
            <a:ext cx="877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PROGRAMA DE LA MATERIA</a:t>
            </a:r>
            <a:endParaRPr sz="3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d4aa1bb27_1_47"/>
          <p:cNvSpPr txBox="1"/>
          <p:nvPr/>
        </p:nvSpPr>
        <p:spPr>
          <a:xfrm>
            <a:off x="2177025" y="327725"/>
            <a:ext cx="877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PROGRAMA DE LA MATERIA</a:t>
            </a:r>
            <a:endParaRPr sz="3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g1dd4aa1bb27_1_47"/>
          <p:cNvSpPr txBox="1">
            <a:spLocks noGrp="1"/>
          </p:cNvSpPr>
          <p:nvPr>
            <p:ph type="body" idx="1"/>
          </p:nvPr>
        </p:nvSpPr>
        <p:spPr>
          <a:xfrm>
            <a:off x="1405379" y="788700"/>
            <a:ext cx="9946200" cy="5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300" u="sng" dirty="0"/>
              <a:t>UNIDAD 2</a:t>
            </a:r>
            <a:endParaRPr sz="33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u="sng" dirty="0"/>
          </a:p>
          <a:p>
            <a:pPr marL="457200" marR="0" lvl="0" indent="-46636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4"/>
              <a:buFont typeface="Corbel"/>
              <a:buChar char="•"/>
            </a:pPr>
            <a:r>
              <a:rPr lang="es-AR" sz="2700" dirty="0">
                <a:solidFill>
                  <a:srgbClr val="374151"/>
                </a:solidFill>
              </a:rPr>
              <a:t>Metodología de análisis, diseño e implementación de los Sistemas de Información </a:t>
            </a:r>
            <a:endParaRPr sz="2700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74151"/>
              </a:solidFill>
            </a:endParaRPr>
          </a:p>
          <a:p>
            <a:pPr marL="457200" marR="0" lvl="0" indent="-46636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4"/>
              <a:buFont typeface="Corbel"/>
              <a:buChar char="•"/>
            </a:pPr>
            <a:r>
              <a:rPr lang="es-AR" sz="2700" dirty="0">
                <a:solidFill>
                  <a:srgbClr val="374151"/>
                </a:solidFill>
              </a:rPr>
              <a:t>Visión global del desarrollo de sistemas de negocios </a:t>
            </a:r>
            <a:endParaRPr sz="2700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74151"/>
              </a:solidFill>
            </a:endParaRPr>
          </a:p>
          <a:p>
            <a:pPr marL="457200" marR="0" lvl="0" indent="-46636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4"/>
              <a:buFont typeface="Corbel"/>
              <a:buChar char="•"/>
            </a:pPr>
            <a:r>
              <a:rPr lang="es-AR" sz="2700" dirty="0">
                <a:solidFill>
                  <a:srgbClr val="374151"/>
                </a:solidFill>
              </a:rPr>
              <a:t>Tendencias futuras.</a:t>
            </a:r>
            <a:endParaRPr sz="2700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374151"/>
              </a:solidFill>
            </a:endParaRPr>
          </a:p>
          <a:p>
            <a:pPr marL="457200" marR="0" lvl="0" indent="-46636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4"/>
              <a:buFont typeface="Corbel"/>
              <a:buChar char="•"/>
            </a:pPr>
            <a:r>
              <a:rPr lang="es-AR" sz="2700" dirty="0">
                <a:solidFill>
                  <a:srgbClr val="374151"/>
                </a:solidFill>
              </a:rPr>
              <a:t>Adquisición de recursos computacionales</a:t>
            </a:r>
            <a:endParaRPr sz="2700" dirty="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b0758bbfb_0_28"/>
          <p:cNvSpPr txBox="1">
            <a:spLocks noGrp="1"/>
          </p:cNvSpPr>
          <p:nvPr>
            <p:ph type="body" idx="1"/>
          </p:nvPr>
        </p:nvSpPr>
        <p:spPr>
          <a:xfrm>
            <a:off x="1550360" y="820771"/>
            <a:ext cx="9946200" cy="57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s-AR" sz="4728" u="sng" dirty="0"/>
              <a:t>UNIDAD 3</a:t>
            </a:r>
            <a:endParaRPr sz="4728" u="sng" dirty="0"/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06" i="1" u="sng" dirty="0"/>
          </a:p>
          <a:p>
            <a:pPr marL="457200" marR="0" lvl="0" indent="-41462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667"/>
              <a:buFont typeface="Corbel"/>
              <a:buChar char="•"/>
            </a:pPr>
            <a:r>
              <a:rPr lang="es-AR" sz="3642" dirty="0">
                <a:solidFill>
                  <a:srgbClr val="374151"/>
                </a:solidFill>
              </a:rPr>
              <a:t>Uso de los sistemas de información en el mundo de los negocios </a:t>
            </a:r>
            <a:endParaRPr sz="3642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42" dirty="0">
              <a:solidFill>
                <a:srgbClr val="374151"/>
              </a:solidFill>
            </a:endParaRPr>
          </a:p>
          <a:p>
            <a:pPr marL="457200" marR="0" lvl="0" indent="-41462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667"/>
              <a:buFont typeface="Corbel"/>
              <a:buChar char="•"/>
            </a:pPr>
            <a:r>
              <a:rPr lang="es-AR" sz="3642" dirty="0">
                <a:solidFill>
                  <a:srgbClr val="374151"/>
                </a:solidFill>
              </a:rPr>
              <a:t>Introducción a E-Commerce &amp; E-Business </a:t>
            </a:r>
            <a:endParaRPr sz="3642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42" dirty="0">
              <a:solidFill>
                <a:srgbClr val="374151"/>
              </a:solidFill>
            </a:endParaRPr>
          </a:p>
          <a:p>
            <a:pPr marL="457200" marR="0" lvl="0" indent="-41462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667"/>
              <a:buFont typeface="Corbel"/>
              <a:buChar char="•"/>
            </a:pPr>
            <a:r>
              <a:rPr lang="es-AR" sz="3642" dirty="0">
                <a:solidFill>
                  <a:srgbClr val="374151"/>
                </a:solidFill>
              </a:rPr>
              <a:t>Introducción a la Inteligencia de Negocios y Big Data </a:t>
            </a:r>
            <a:endParaRPr sz="3642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42" dirty="0">
              <a:solidFill>
                <a:srgbClr val="374151"/>
              </a:solidFill>
            </a:endParaRPr>
          </a:p>
          <a:p>
            <a:pPr marL="457200" marR="0" lvl="0" indent="-41462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667"/>
              <a:buFont typeface="Corbel"/>
              <a:buChar char="•"/>
            </a:pPr>
            <a:r>
              <a:rPr lang="es-AR" sz="3642" dirty="0">
                <a:solidFill>
                  <a:srgbClr val="374151"/>
                </a:solidFill>
              </a:rPr>
              <a:t>Data </a:t>
            </a:r>
            <a:r>
              <a:rPr lang="es-AR" sz="3642" dirty="0" err="1">
                <a:solidFill>
                  <a:srgbClr val="374151"/>
                </a:solidFill>
              </a:rPr>
              <a:t>Analytics</a:t>
            </a:r>
            <a:r>
              <a:rPr lang="es-AR" sz="3642" dirty="0">
                <a:solidFill>
                  <a:srgbClr val="374151"/>
                </a:solidFill>
              </a:rPr>
              <a:t> </a:t>
            </a:r>
            <a:endParaRPr sz="3642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42" dirty="0">
              <a:solidFill>
                <a:srgbClr val="374151"/>
              </a:solidFill>
            </a:endParaRPr>
          </a:p>
          <a:p>
            <a:pPr marL="457200" marR="0" lvl="0" indent="-41462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667"/>
              <a:buFont typeface="Corbel"/>
              <a:buChar char="•"/>
            </a:pPr>
            <a:r>
              <a:rPr lang="es-AR" sz="3642" dirty="0">
                <a:solidFill>
                  <a:srgbClr val="374151"/>
                </a:solidFill>
              </a:rPr>
              <a:t>Aplicaciones empresariales </a:t>
            </a:r>
            <a:endParaRPr sz="3642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42" dirty="0">
              <a:solidFill>
                <a:srgbClr val="374151"/>
              </a:solidFill>
            </a:endParaRPr>
          </a:p>
          <a:p>
            <a:pPr marL="457200" marR="0" lvl="0" indent="-41462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667"/>
              <a:buFont typeface="Corbel"/>
              <a:buChar char="•"/>
            </a:pPr>
            <a:r>
              <a:rPr lang="es-AR" sz="3642" dirty="0">
                <a:solidFill>
                  <a:srgbClr val="374151"/>
                </a:solidFill>
              </a:rPr>
              <a:t>Transformación digital </a:t>
            </a:r>
            <a:endParaRPr sz="3642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42" dirty="0">
              <a:solidFill>
                <a:srgbClr val="374151"/>
              </a:solidFill>
            </a:endParaRPr>
          </a:p>
          <a:p>
            <a:pPr marL="457200" marR="0" lvl="0" indent="-41462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667"/>
              <a:buFont typeface="Corbel"/>
              <a:buChar char="•"/>
            </a:pPr>
            <a:r>
              <a:rPr lang="es-AR" sz="3642" dirty="0">
                <a:solidFill>
                  <a:srgbClr val="374151"/>
                </a:solidFill>
              </a:rPr>
              <a:t>Herramientas Tecnológicas</a:t>
            </a:r>
            <a:endParaRPr sz="3642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42" dirty="0">
              <a:solidFill>
                <a:srgbClr val="374151"/>
              </a:solidFill>
            </a:endParaRPr>
          </a:p>
          <a:p>
            <a:pPr marL="457200" marR="0" lvl="0" indent="-41462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8667"/>
              <a:buFont typeface="Corbel"/>
              <a:buChar char="•"/>
            </a:pPr>
            <a:r>
              <a:rPr lang="es-AR" sz="3642" dirty="0">
                <a:solidFill>
                  <a:srgbClr val="374151"/>
                </a:solidFill>
              </a:rPr>
              <a:t>Fuentes de métricas digitales integrables en inteligencia de negocios </a:t>
            </a:r>
            <a:endParaRPr dirty="0"/>
          </a:p>
        </p:txBody>
      </p:sp>
      <p:sp>
        <p:nvSpPr>
          <p:cNvPr id="184" name="Google Shape;184;g1db0758bbfb_0_28"/>
          <p:cNvSpPr txBox="1"/>
          <p:nvPr/>
        </p:nvSpPr>
        <p:spPr>
          <a:xfrm>
            <a:off x="2057950" y="261700"/>
            <a:ext cx="877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3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PROGRAMA DE LA MATERIA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b0758bbfb_0_33"/>
          <p:cNvSpPr txBox="1">
            <a:spLocks noGrp="1"/>
          </p:cNvSpPr>
          <p:nvPr>
            <p:ph type="body" idx="1"/>
          </p:nvPr>
        </p:nvSpPr>
        <p:spPr>
          <a:xfrm>
            <a:off x="1471925" y="923275"/>
            <a:ext cx="9946200" cy="49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782" i="1" u="sng" dirty="0"/>
              <a:t>UNIDAD 4</a:t>
            </a:r>
            <a:endParaRPr sz="4782" i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992" i="1" u="sng" dirty="0"/>
          </a:p>
          <a:p>
            <a:pPr marL="457200" marR="0" lvl="0" indent="-475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178"/>
              <a:buFont typeface="Corbel"/>
              <a:buChar char="•"/>
            </a:pPr>
            <a:r>
              <a:rPr lang="es-AR" sz="4505" dirty="0">
                <a:solidFill>
                  <a:srgbClr val="374151"/>
                </a:solidFill>
              </a:rPr>
              <a:t>Seguridad en los sistemas de Información.</a:t>
            </a:r>
            <a:endParaRPr sz="4505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5" dirty="0">
              <a:solidFill>
                <a:srgbClr val="374151"/>
              </a:solidFill>
            </a:endParaRPr>
          </a:p>
          <a:p>
            <a:pPr marL="457200" marR="0" lvl="0" indent="-475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178"/>
              <a:buFont typeface="Corbel"/>
              <a:buChar char="•"/>
            </a:pPr>
            <a:r>
              <a:rPr lang="es-AR" sz="4505" dirty="0">
                <a:solidFill>
                  <a:srgbClr val="374151"/>
                </a:solidFill>
              </a:rPr>
              <a:t>Desafíos Éticos y Sociales de la TI </a:t>
            </a:r>
            <a:endParaRPr sz="4505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5" dirty="0">
              <a:solidFill>
                <a:srgbClr val="374151"/>
              </a:solidFill>
            </a:endParaRPr>
          </a:p>
          <a:p>
            <a:pPr marL="457200" marR="0" lvl="0" indent="-475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178"/>
              <a:buFont typeface="Corbel"/>
              <a:buChar char="•"/>
            </a:pPr>
            <a:r>
              <a:rPr lang="es-AR" sz="4505" dirty="0">
                <a:solidFill>
                  <a:srgbClr val="374151"/>
                </a:solidFill>
              </a:rPr>
              <a:t>Procesos para cumplimiento de Normas Internacionales para empresas que cotizan en bolsa </a:t>
            </a:r>
            <a:endParaRPr sz="4505" dirty="0">
              <a:solidFill>
                <a:srgbClr val="37415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5" dirty="0">
              <a:solidFill>
                <a:srgbClr val="374151"/>
              </a:solidFill>
            </a:endParaRPr>
          </a:p>
          <a:p>
            <a:pPr marL="457200" marR="0" lvl="0" indent="-4752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3178"/>
              <a:buFont typeface="Corbel"/>
              <a:buChar char="•"/>
            </a:pPr>
            <a:r>
              <a:rPr lang="es-AR" sz="4505" dirty="0">
                <a:solidFill>
                  <a:srgbClr val="374151"/>
                </a:solidFill>
              </a:rPr>
              <a:t>Certificaciones de Calidad de software</a:t>
            </a:r>
            <a:endParaRPr sz="2114" dirty="0"/>
          </a:p>
        </p:txBody>
      </p:sp>
      <p:sp>
        <p:nvSpPr>
          <p:cNvPr id="190" name="Google Shape;190;g1db0758bbfb_0_33"/>
          <p:cNvSpPr txBox="1"/>
          <p:nvPr/>
        </p:nvSpPr>
        <p:spPr>
          <a:xfrm>
            <a:off x="2057975" y="223975"/>
            <a:ext cx="87741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344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PROGRAMA DE LA MATERIA</a:t>
            </a:r>
            <a:endParaRPr sz="21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435</Words>
  <Application>Microsoft Office PowerPoint</Application>
  <PresentationFormat>Panorámica</PresentationFormat>
  <Paragraphs>74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Corbel</vt:lpstr>
      <vt:lpstr>Times New Roman</vt:lpstr>
      <vt:lpstr>Parallax</vt:lpstr>
      <vt:lpstr>GESTIÓN DE SISTEMAS DE INFORMACIÓN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SISTEMAS DE INFORMACIÓN</dc:title>
  <dc:creator>fak</dc:creator>
  <cp:lastModifiedBy>Facundo Triay</cp:lastModifiedBy>
  <cp:revision>3</cp:revision>
  <dcterms:created xsi:type="dcterms:W3CDTF">2023-01-07T20:10:54Z</dcterms:created>
  <dcterms:modified xsi:type="dcterms:W3CDTF">2025-03-04T22:34:52Z</dcterms:modified>
</cp:coreProperties>
</file>