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gLe/kghnNdkTh1OBr2GDDfnOCh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aa9c145d0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eaa9c145d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e3a48232c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ee3a4823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e3a48232c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ee3a48232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a1e2f4c62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ea1e2f4c6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b92a6d51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eb92a6d5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www.linkedin.com/in/renanjpaula" TargetMode="External"/><Relationship Id="rId5" Type="http://schemas.openxmlformats.org/officeDocument/2006/relationships/hyperlink" Target="https://www.linkedin.com/in/renanjpaula" TargetMode="External"/><Relationship Id="rId6" Type="http://schemas.openxmlformats.org/officeDocument/2006/relationships/hyperlink" Target="https://github.com/RenanJPaula" TargetMode="External"/><Relationship Id="rId7" Type="http://schemas.openxmlformats.org/officeDocument/2006/relationships/hyperlink" Target="https://github.com/RenanJPaul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github.com/torvald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s://docs.microsoft.com/pt-br/azure/architecture/best-practices/api-design" TargetMode="External"/><Relationship Id="rId5" Type="http://schemas.openxmlformats.org/officeDocument/2006/relationships/hyperlink" Target="https://nodejs.org/pt-br/" TargetMode="External"/><Relationship Id="rId6" Type="http://schemas.openxmlformats.org/officeDocument/2006/relationships/hyperlink" Target="https://expressjs.com/pt-br/" TargetMode="External"/><Relationship Id="rId7" Type="http://schemas.openxmlformats.org/officeDocument/2006/relationships/hyperlink" Target="https://github.com/RenanJPaula/dio-node-user-authentication-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Renan Johannsen de Paula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 Lead na DIO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Explorando o Estilo Arquitetural </a:t>
            </a:r>
            <a:r>
              <a:rPr b="1" lang="en-US" sz="48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REST com Node.js</a:t>
            </a:r>
            <a:endParaRPr b="1" sz="48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aa9c145d0_0_3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geaa9c145d0_0_3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eaa9c145d0_0_3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eaa9c145d0_0_3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eaa9c145d0_0_39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eaa9c145d0_0_3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geaa9c145d0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eaa9c145d0_0_3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eaa9c145d0_0_39"/>
          <p:cNvSpPr txBox="1"/>
          <p:nvPr/>
        </p:nvSpPr>
        <p:spPr>
          <a:xfrm>
            <a:off x="467550" y="1131590"/>
            <a:ext cx="85206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eaa9c145d0_0_39"/>
          <p:cNvSpPr txBox="1"/>
          <p:nvPr/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geaa9c145d0_0_39"/>
          <p:cNvSpPr txBox="1"/>
          <p:nvPr/>
        </p:nvSpPr>
        <p:spPr>
          <a:xfrm>
            <a:off x="467544" y="2787774"/>
            <a:ext cx="61926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idx="1" type="subTitle"/>
          </p:nvPr>
        </p:nvSpPr>
        <p:spPr>
          <a:xfrm>
            <a:off x="1109702" y="305700"/>
            <a:ext cx="6924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6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Formação: 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Ciência da Computação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 anos de experiência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melhor hora do meu dia é quando estou programando com os meus amigos!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LinkedIn: </a:t>
            </a:r>
            <a:r>
              <a:rPr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https://linkedin.com/in/</a:t>
            </a:r>
            <a:r>
              <a:rPr b="1"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renanjpaula</a:t>
            </a:r>
            <a:endParaRPr b="1"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GitHub: </a:t>
            </a:r>
            <a:r>
              <a:rPr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https://github.com/</a:t>
            </a:r>
            <a:r>
              <a:rPr b="1"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7"/>
              </a:rPr>
              <a:t>RenanJPaula</a:t>
            </a:r>
            <a:endParaRPr b="1"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7"/>
          <p:cNvSpPr/>
          <p:nvPr/>
        </p:nvSpPr>
        <p:spPr>
          <a:xfrm>
            <a:off x="1289700" y="1393400"/>
            <a:ext cx="6564600" cy="28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300"/>
              <a:buFont typeface="Century Gothic"/>
              <a:buChar char="●"/>
            </a:pPr>
            <a:r>
              <a:rPr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Estilo Arquitetural REST</a:t>
            </a:r>
            <a:endParaRPr sz="23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300"/>
              <a:buFont typeface="Century Gothic"/>
              <a:buChar char="●"/>
            </a:pPr>
            <a:r>
              <a:rPr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uma API REST na Prática com Node.js + Express</a:t>
            </a:r>
            <a:endParaRPr sz="23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300"/>
              <a:buFont typeface="Century Gothic"/>
              <a:buChar char="●"/>
            </a:pPr>
            <a:r>
              <a:rPr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Próximos Passos</a:t>
            </a:r>
            <a:endParaRPr sz="23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 REST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" name="Google Shape;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1212" y="814050"/>
            <a:ext cx="1063276" cy="106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6500" y="999613"/>
            <a:ext cx="661850" cy="661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3"/>
          <p:cNvCxnSpPr/>
          <p:nvPr/>
        </p:nvCxnSpPr>
        <p:spPr>
          <a:xfrm>
            <a:off x="2817425" y="2000162"/>
            <a:ext cx="8400" cy="26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3"/>
          <p:cNvCxnSpPr>
            <a:stCxn id="68" idx="2"/>
          </p:cNvCxnSpPr>
          <p:nvPr/>
        </p:nvCxnSpPr>
        <p:spPr>
          <a:xfrm>
            <a:off x="6472600" y="2000150"/>
            <a:ext cx="16200" cy="26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3"/>
          <p:cNvCxnSpPr/>
          <p:nvPr/>
        </p:nvCxnSpPr>
        <p:spPr>
          <a:xfrm>
            <a:off x="3284800" y="2813888"/>
            <a:ext cx="272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3"/>
          <p:cNvSpPr txBox="1"/>
          <p:nvPr/>
        </p:nvSpPr>
        <p:spPr>
          <a:xfrm>
            <a:off x="3809138" y="2419638"/>
            <a:ext cx="17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Login no sistema</a:t>
            </a:r>
            <a:endParaRPr/>
          </a:p>
        </p:txBody>
      </p:sp>
      <p:cxnSp>
        <p:nvCxnSpPr>
          <p:cNvPr id="71" name="Google Shape;71;p3"/>
          <p:cNvCxnSpPr/>
          <p:nvPr/>
        </p:nvCxnSpPr>
        <p:spPr>
          <a:xfrm rot="10800000">
            <a:off x="3220913" y="3651575"/>
            <a:ext cx="285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3"/>
          <p:cNvSpPr txBox="1"/>
          <p:nvPr/>
        </p:nvSpPr>
        <p:spPr>
          <a:xfrm>
            <a:off x="3475788" y="3239325"/>
            <a:ext cx="24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Token JWT de Autenticação</a:t>
            </a:r>
            <a:endParaRPr/>
          </a:p>
        </p:txBody>
      </p:sp>
      <p:sp>
        <p:nvSpPr>
          <p:cNvPr id="68" name="Google Shape;68;p3"/>
          <p:cNvSpPr txBox="1"/>
          <p:nvPr/>
        </p:nvSpPr>
        <p:spPr>
          <a:xfrm>
            <a:off x="5766550" y="1661450"/>
            <a:ext cx="141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MS de autenticação</a:t>
            </a:r>
            <a:endParaRPr sz="1000"/>
          </a:p>
        </p:txBody>
      </p:sp>
      <p:sp>
        <p:nvSpPr>
          <p:cNvPr id="73" name="Google Shape;73;p3"/>
          <p:cNvSpPr txBox="1"/>
          <p:nvPr/>
        </p:nvSpPr>
        <p:spPr>
          <a:xfrm>
            <a:off x="2270400" y="1661450"/>
            <a:ext cx="12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Aplicações clientes</a:t>
            </a:r>
            <a:endParaRPr sz="1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e3a48232c_0_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 REST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9" name="Google Shape;79;gee3a48232c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ee3a48232c_0_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ee3a48232c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4862" y="834375"/>
            <a:ext cx="1063276" cy="106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ee3a48232c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275" y="991825"/>
            <a:ext cx="661850" cy="661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gee3a48232c_0_28"/>
          <p:cNvCxnSpPr>
            <a:stCxn id="84" idx="2"/>
          </p:cNvCxnSpPr>
          <p:nvPr/>
        </p:nvCxnSpPr>
        <p:spPr>
          <a:xfrm>
            <a:off x="1073500" y="2022088"/>
            <a:ext cx="4200" cy="26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gee3a48232c_0_28"/>
          <p:cNvCxnSpPr>
            <a:stCxn id="86" idx="2"/>
          </p:cNvCxnSpPr>
          <p:nvPr/>
        </p:nvCxnSpPr>
        <p:spPr>
          <a:xfrm>
            <a:off x="8134350" y="2083100"/>
            <a:ext cx="16200" cy="26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gee3a48232c_0_28"/>
          <p:cNvCxnSpPr/>
          <p:nvPr/>
        </p:nvCxnSpPr>
        <p:spPr>
          <a:xfrm>
            <a:off x="1398125" y="2772963"/>
            <a:ext cx="272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gee3a48232c_0_28"/>
          <p:cNvSpPr txBox="1"/>
          <p:nvPr/>
        </p:nvSpPr>
        <p:spPr>
          <a:xfrm>
            <a:off x="1998663" y="2454913"/>
            <a:ext cx="17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Lista de Produtos</a:t>
            </a:r>
            <a:endParaRPr/>
          </a:p>
        </p:txBody>
      </p:sp>
      <p:sp>
        <p:nvSpPr>
          <p:cNvPr id="86" name="Google Shape;86;gee3a48232c_0_28"/>
          <p:cNvSpPr txBox="1"/>
          <p:nvPr/>
        </p:nvSpPr>
        <p:spPr>
          <a:xfrm>
            <a:off x="7428300" y="1744400"/>
            <a:ext cx="141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MS de autenticação</a:t>
            </a:r>
            <a:endParaRPr sz="1000"/>
          </a:p>
        </p:txBody>
      </p:sp>
      <p:sp>
        <p:nvSpPr>
          <p:cNvPr id="84" name="Google Shape;84;gee3a48232c_0_28"/>
          <p:cNvSpPr txBox="1"/>
          <p:nvPr/>
        </p:nvSpPr>
        <p:spPr>
          <a:xfrm>
            <a:off x="432550" y="1683388"/>
            <a:ext cx="12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Aplicações clientes</a:t>
            </a:r>
            <a:endParaRPr sz="1000"/>
          </a:p>
        </p:txBody>
      </p:sp>
      <p:pic>
        <p:nvPicPr>
          <p:cNvPr id="89" name="Google Shape;89;gee3a48232c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612" y="897000"/>
            <a:ext cx="1063276" cy="1063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gee3a48232c_0_28"/>
          <p:cNvCxnSpPr>
            <a:stCxn id="91" idx="2"/>
          </p:cNvCxnSpPr>
          <p:nvPr/>
        </p:nvCxnSpPr>
        <p:spPr>
          <a:xfrm>
            <a:off x="4512247" y="2083100"/>
            <a:ext cx="16200" cy="26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gee3a48232c_0_28"/>
          <p:cNvSpPr txBox="1"/>
          <p:nvPr/>
        </p:nvSpPr>
        <p:spPr>
          <a:xfrm>
            <a:off x="3950497" y="1744400"/>
            <a:ext cx="112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MS de Produtos</a:t>
            </a:r>
            <a:endParaRPr sz="1000"/>
          </a:p>
        </p:txBody>
      </p:sp>
      <p:cxnSp>
        <p:nvCxnSpPr>
          <p:cNvPr id="92" name="Google Shape;92;gee3a48232c_0_28"/>
          <p:cNvCxnSpPr/>
          <p:nvPr/>
        </p:nvCxnSpPr>
        <p:spPr>
          <a:xfrm>
            <a:off x="4967000" y="3214013"/>
            <a:ext cx="272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gee3a48232c_0_28"/>
          <p:cNvSpPr txBox="1"/>
          <p:nvPr/>
        </p:nvSpPr>
        <p:spPr>
          <a:xfrm>
            <a:off x="5668975" y="2890025"/>
            <a:ext cx="14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Token Válido?</a:t>
            </a:r>
            <a:endParaRPr/>
          </a:p>
        </p:txBody>
      </p:sp>
      <p:cxnSp>
        <p:nvCxnSpPr>
          <p:cNvPr id="94" name="Google Shape;94;gee3a48232c_0_28"/>
          <p:cNvCxnSpPr/>
          <p:nvPr/>
        </p:nvCxnSpPr>
        <p:spPr>
          <a:xfrm rot="10800000">
            <a:off x="4967150" y="3789275"/>
            <a:ext cx="27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gee3a48232c_0_28"/>
          <p:cNvSpPr txBox="1"/>
          <p:nvPr/>
        </p:nvSpPr>
        <p:spPr>
          <a:xfrm>
            <a:off x="5769650" y="3455700"/>
            <a:ext cx="11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 ou Não</a:t>
            </a:r>
            <a:endParaRPr/>
          </a:p>
        </p:txBody>
      </p:sp>
      <p:cxnSp>
        <p:nvCxnSpPr>
          <p:cNvPr id="96" name="Google Shape;96;gee3a48232c_0_28"/>
          <p:cNvCxnSpPr/>
          <p:nvPr/>
        </p:nvCxnSpPr>
        <p:spPr>
          <a:xfrm rot="10800000">
            <a:off x="1444975" y="4324300"/>
            <a:ext cx="27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gee3a48232c_0_28"/>
          <p:cNvSpPr txBox="1"/>
          <p:nvPr/>
        </p:nvSpPr>
        <p:spPr>
          <a:xfrm>
            <a:off x="1998675" y="4016500"/>
            <a:ext cx="174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Lista de Produtos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e3a48232c_0_5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 REST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3" name="Google Shape;103;gee3a48232c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ee3a48232c_0_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ee3a48232c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037" y="1006250"/>
            <a:ext cx="1063276" cy="1063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gee3a48232c_0_59"/>
          <p:cNvCxnSpPr>
            <a:stCxn id="107" idx="2"/>
          </p:cNvCxnSpPr>
          <p:nvPr/>
        </p:nvCxnSpPr>
        <p:spPr>
          <a:xfrm>
            <a:off x="1486525" y="2145725"/>
            <a:ext cx="16200" cy="26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gee3a48232c_0_59"/>
          <p:cNvSpPr txBox="1"/>
          <p:nvPr/>
        </p:nvSpPr>
        <p:spPr>
          <a:xfrm>
            <a:off x="819475" y="1807025"/>
            <a:ext cx="133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MS de autenticação</a:t>
            </a:r>
            <a:endParaRPr sz="1000"/>
          </a:p>
        </p:txBody>
      </p:sp>
      <p:sp>
        <p:nvSpPr>
          <p:cNvPr id="108" name="Google Shape;108;gee3a48232c_0_59"/>
          <p:cNvSpPr txBox="1"/>
          <p:nvPr/>
        </p:nvSpPr>
        <p:spPr>
          <a:xfrm>
            <a:off x="2745675" y="1295125"/>
            <a:ext cx="5210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CRUD de Usuários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GET /users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GET /users/:uuid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POST </a:t>
            </a:r>
            <a:r>
              <a:rPr lang="en-US"/>
              <a:t>/users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PUT /users/:uuid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DELETE /users/:uuid</a:t>
            </a:r>
            <a:endParaRPr/>
          </a:p>
        </p:txBody>
      </p:sp>
      <p:sp>
        <p:nvSpPr>
          <p:cNvPr id="109" name="Google Shape;109;gee3a48232c_0_59"/>
          <p:cNvSpPr txBox="1"/>
          <p:nvPr/>
        </p:nvSpPr>
        <p:spPr>
          <a:xfrm>
            <a:off x="2745675" y="3282900"/>
            <a:ext cx="5210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Autenticação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POST /token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POST /token/validate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p4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p4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3"/>
          <p:cNvSpPr txBox="1"/>
          <p:nvPr/>
        </p:nvSpPr>
        <p:spPr>
          <a:xfrm>
            <a:off x="467550" y="1131611"/>
            <a:ext cx="8520600" cy="3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Falar é fácil. Mostre-me o código!</a:t>
            </a: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0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a1e2f4c62_0_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Próximos Passos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ea1e2f4c62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ea1e2f4c62_0_64"/>
          <p:cNvSpPr txBox="1"/>
          <p:nvPr>
            <p:ph idx="1" type="subTitle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Neste conteúdo, conhecemos</a:t>
            </a: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</a:t>
            </a: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u="sng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estilo arquitetural REST</a:t>
            </a: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Assim, foi possível criar uma </a:t>
            </a:r>
            <a:r>
              <a:rPr lang="en-US" sz="2400" u="sng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 REST na prática usando Node.js e Express</a:t>
            </a: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O que vem por aí?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●"/>
            </a:pPr>
            <a:r>
              <a:rPr i="1"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Node.js com </a:t>
            </a:r>
            <a:r>
              <a:rPr b="1" i="1"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Bancos de Dados Relacionais (SQL)</a:t>
            </a:r>
            <a:endParaRPr b="1" i="1"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73763"/>
              </a:buClr>
              <a:buSzPts val="2400"/>
              <a:buFont typeface="Century Gothic"/>
              <a:buChar char="●"/>
            </a:pPr>
            <a:r>
              <a:rPr b="1" i="1"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Microsserviços</a:t>
            </a:r>
            <a:r>
              <a:rPr i="1"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b="1" i="1"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Integrações</a:t>
            </a:r>
            <a:r>
              <a:rPr i="1"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Node.js</a:t>
            </a:r>
            <a:endParaRPr i="1"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ea1e2f4c62_0_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b92a6d51b_0_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5" name="Google Shape;135;geb92a6d51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eb92a6d51b_0_0"/>
          <p:cNvSpPr txBox="1"/>
          <p:nvPr>
            <p:ph idx="1" type="subTitle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9900" lvl="0" marL="457200" rtl="0" algn="just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Char char="●"/>
            </a:pPr>
            <a:r>
              <a:rPr lang="en-US" sz="2100" u="sng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Design de API Web RESTful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Char char="●"/>
            </a:pPr>
            <a:r>
              <a:rPr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Node.js</a:t>
            </a:r>
            <a:endParaRPr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Century Gothic"/>
              <a:buChar char="●"/>
            </a:pPr>
            <a:r>
              <a:rPr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Express</a:t>
            </a:r>
            <a:endParaRPr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>
                <a:srgbClr val="404040"/>
              </a:buClr>
              <a:buSzPts val="2000"/>
              <a:buFont typeface="Century Gothic"/>
              <a:buChar char="●"/>
            </a:pPr>
            <a:r>
              <a:rPr lang="en-US" sz="21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 do Projeto:</a:t>
            </a:r>
            <a:br>
              <a:rPr lang="en-US" sz="21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7"/>
              </a:rPr>
              <a:t>https://github.com/RenanJPaula/dio-node-user-authentication-api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geb92a6d51b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