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3"/>
  </p:notesMasterIdLst>
  <p:sldIdLst>
    <p:sldId id="256" r:id="rId2"/>
    <p:sldId id="268" r:id="rId3"/>
    <p:sldId id="267" r:id="rId4"/>
    <p:sldId id="279" r:id="rId5"/>
    <p:sldId id="258" r:id="rId6"/>
    <p:sldId id="269" r:id="rId7"/>
    <p:sldId id="277" r:id="rId8"/>
    <p:sldId id="276" r:id="rId9"/>
    <p:sldId id="278" r:id="rId10"/>
    <p:sldId id="28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5301D1-D162-429E-BC16-C485AFE2390E}" v="2" dt="2023-08-18T09:53:23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ee Harris" userId="41858a4219889c20" providerId="LiveId" clId="{E65301D1-D162-429E-BC16-C485AFE2390E}"/>
    <pc:docChg chg="modSld">
      <pc:chgData name="Jodee Harris" userId="41858a4219889c20" providerId="LiveId" clId="{E65301D1-D162-429E-BC16-C485AFE2390E}" dt="2023-08-18T17:26:49.662" v="14" actId="207"/>
      <pc:docMkLst>
        <pc:docMk/>
      </pc:docMkLst>
      <pc:sldChg chg="modSp mod">
        <pc:chgData name="Jodee Harris" userId="41858a4219889c20" providerId="LiveId" clId="{E65301D1-D162-429E-BC16-C485AFE2390E}" dt="2023-08-18T09:53:54.279" v="13" actId="1076"/>
        <pc:sldMkLst>
          <pc:docMk/>
          <pc:sldMk cId="2231000077" sldId="266"/>
        </pc:sldMkLst>
        <pc:spChg chg="mod">
          <ac:chgData name="Jodee Harris" userId="41858a4219889c20" providerId="LiveId" clId="{E65301D1-D162-429E-BC16-C485AFE2390E}" dt="2023-08-18T09:53:54.279" v="13" actId="1076"/>
          <ac:spMkLst>
            <pc:docMk/>
            <pc:sldMk cId="2231000077" sldId="266"/>
            <ac:spMk id="3" creationId="{D1C668CF-A828-EF32-8911-69A1F4F9D7C7}"/>
          </ac:spMkLst>
        </pc:spChg>
        <pc:spChg chg="mod">
          <ac:chgData name="Jodee Harris" userId="41858a4219889c20" providerId="LiveId" clId="{E65301D1-D162-429E-BC16-C485AFE2390E}" dt="2023-08-18T09:53:45.087" v="11" actId="20577"/>
          <ac:spMkLst>
            <pc:docMk/>
            <pc:sldMk cId="2231000077" sldId="266"/>
            <ac:spMk id="9" creationId="{AEA8704D-D0D5-A11A-50EB-557E08475F25}"/>
          </ac:spMkLst>
        </pc:spChg>
      </pc:sldChg>
      <pc:sldChg chg="modSp mod">
        <pc:chgData name="Jodee Harris" userId="41858a4219889c20" providerId="LiveId" clId="{E65301D1-D162-429E-BC16-C485AFE2390E}" dt="2023-08-18T17:26:49.662" v="14" actId="207"/>
        <pc:sldMkLst>
          <pc:docMk/>
          <pc:sldMk cId="292199884" sldId="267"/>
        </pc:sldMkLst>
        <pc:spChg chg="mod">
          <ac:chgData name="Jodee Harris" userId="41858a4219889c20" providerId="LiveId" clId="{E65301D1-D162-429E-BC16-C485AFE2390E}" dt="2023-08-18T17:26:49.662" v="14" actId="207"/>
          <ac:spMkLst>
            <pc:docMk/>
            <pc:sldMk cId="292199884" sldId="267"/>
            <ac:spMk id="26" creationId="{91569A60-27B4-2EE5-61C4-D46677A7BC44}"/>
          </ac:spMkLst>
        </pc:spChg>
        <pc:picChg chg="mod">
          <ac:chgData name="Jodee Harris" userId="41858a4219889c20" providerId="LiveId" clId="{E65301D1-D162-429E-BC16-C485AFE2390E}" dt="2023-08-18T09:51:29.098" v="3"/>
          <ac:picMkLst>
            <pc:docMk/>
            <pc:sldMk cId="292199884" sldId="267"/>
            <ac:picMk id="9" creationId="{82AABC82-C2D1-4340-A6DF-6E73DF06FCAC}"/>
          </ac:picMkLst>
        </pc:picChg>
      </pc:sldChg>
      <pc:sldChg chg="modSp mod">
        <pc:chgData name="Jodee Harris" userId="41858a4219889c20" providerId="LiveId" clId="{E65301D1-D162-429E-BC16-C485AFE2390E}" dt="2023-08-18T09:53:29.796" v="8" actId="1076"/>
        <pc:sldMkLst>
          <pc:docMk/>
          <pc:sldMk cId="761085926" sldId="280"/>
        </pc:sldMkLst>
        <pc:spChg chg="mod">
          <ac:chgData name="Jodee Harris" userId="41858a4219889c20" providerId="LiveId" clId="{E65301D1-D162-429E-BC16-C485AFE2390E}" dt="2023-08-18T09:53:14.680" v="6" actId="1076"/>
          <ac:spMkLst>
            <pc:docMk/>
            <pc:sldMk cId="761085926" sldId="280"/>
            <ac:spMk id="2" creationId="{DEC4A68E-4DD6-198C-2B4B-16EA90AC20A5}"/>
          </ac:spMkLst>
        </pc:spChg>
        <pc:spChg chg="mod">
          <ac:chgData name="Jodee Harris" userId="41858a4219889c20" providerId="LiveId" clId="{E65301D1-D162-429E-BC16-C485AFE2390E}" dt="2023-08-18T09:53:29.796" v="8" actId="1076"/>
          <ac:spMkLst>
            <pc:docMk/>
            <pc:sldMk cId="761085926" sldId="280"/>
            <ac:spMk id="8" creationId="{FCBBA74F-202C-D294-53A7-B6B8477B9517}"/>
          </ac:spMkLst>
        </pc:spChg>
        <pc:picChg chg="mod">
          <ac:chgData name="Jodee Harris" userId="41858a4219889c20" providerId="LiveId" clId="{E65301D1-D162-429E-BC16-C485AFE2390E}" dt="2023-08-18T09:53:23.056" v="7" actId="1076"/>
          <ac:picMkLst>
            <pc:docMk/>
            <pc:sldMk cId="761085926" sldId="280"/>
            <ac:picMk id="2052" creationId="{35D2CF86-BFED-5EDD-6EF2-B87E66DB5C0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taeefnajib/bank-customer-complaints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taeefnajib/bank-customer-complaints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F756E-B5CC-4342-8B99-049A972D5EAC}" type="doc">
      <dgm:prSet loTypeId="urn:microsoft.com/office/officeart/2005/8/layout/process4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4FA9544-0D8D-43CC-81B7-0B45FD53EA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dirty="0"/>
            <a:t>References</a:t>
          </a:r>
          <a:r>
            <a:rPr lang="en-US" sz="2100" dirty="0"/>
            <a:t>:</a:t>
          </a:r>
        </a:p>
      </dgm:t>
    </dgm:pt>
    <dgm:pt modelId="{1893BB26-4AC9-44EB-A406-0228F87AB5A7}" type="parTrans" cxnId="{818E0C24-8A8A-4B54-AC9E-3C92CB1FBA33}">
      <dgm:prSet/>
      <dgm:spPr/>
      <dgm:t>
        <a:bodyPr/>
        <a:lstStyle/>
        <a:p>
          <a:endParaRPr lang="en-US"/>
        </a:p>
      </dgm:t>
    </dgm:pt>
    <dgm:pt modelId="{15495990-704E-47FD-8328-02207432FA06}" type="sibTrans" cxnId="{818E0C24-8A8A-4B54-AC9E-3C92CB1FBA33}">
      <dgm:prSet/>
      <dgm:spPr/>
      <dgm:t>
        <a:bodyPr/>
        <a:lstStyle/>
        <a:p>
          <a:endParaRPr lang="en-US"/>
        </a:p>
      </dgm:t>
    </dgm:pt>
    <dgm:pt modelId="{CD265C8C-2C08-4DC1-840A-217026A687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project’s data set is located on Kaggle. </a:t>
          </a:r>
        </a:p>
        <a:p>
          <a:pPr>
            <a:lnSpc>
              <a:spcPct val="100000"/>
            </a:lnSpc>
          </a:pPr>
          <a:r>
            <a:rPr lang="en-US" b="1" dirty="0"/>
            <a:t>Financial Product and Services Customer Complaints (</a:t>
          </a:r>
          <a:r>
            <a:rPr lang="en-US" b="1" dirty="0">
              <a:hlinkClick xmlns:r="http://schemas.openxmlformats.org/officeDocument/2006/relationships" r:id="rId1"/>
            </a:rPr>
            <a:t>https://www.kaggle.com/datasets/taeefnajib/bank-customer-complaints</a:t>
          </a:r>
          <a:r>
            <a:rPr lang="en-US" b="1" dirty="0"/>
            <a:t>)</a:t>
          </a:r>
          <a:endParaRPr lang="en-US" dirty="0"/>
        </a:p>
      </dgm:t>
    </dgm:pt>
    <dgm:pt modelId="{5C68F5EA-580A-4DB4-9CF5-DDE585AB455F}" type="parTrans" cxnId="{6B20B6B5-A37F-4787-9026-9B32E470171B}">
      <dgm:prSet/>
      <dgm:spPr/>
      <dgm:t>
        <a:bodyPr/>
        <a:lstStyle/>
        <a:p>
          <a:endParaRPr lang="en-US"/>
        </a:p>
      </dgm:t>
    </dgm:pt>
    <dgm:pt modelId="{C5D17FB6-D7B6-43CF-81D7-574EBBF91829}" type="sibTrans" cxnId="{6B20B6B5-A37F-4787-9026-9B32E470171B}">
      <dgm:prSet/>
      <dgm:spPr/>
      <dgm:t>
        <a:bodyPr/>
        <a:lstStyle/>
        <a:p>
          <a:endParaRPr lang="en-US"/>
        </a:p>
      </dgm:t>
    </dgm:pt>
    <dgm:pt modelId="{4AAA646F-375A-4812-B427-2A33FE9BECFB}" type="pres">
      <dgm:prSet presAssocID="{1F8F756E-B5CC-4342-8B99-049A972D5EAC}" presName="Name0" presStyleCnt="0">
        <dgm:presLayoutVars>
          <dgm:dir/>
          <dgm:animLvl val="lvl"/>
          <dgm:resizeHandles val="exact"/>
        </dgm:presLayoutVars>
      </dgm:prSet>
      <dgm:spPr/>
    </dgm:pt>
    <dgm:pt modelId="{3AF6E864-91FA-4D32-A6D6-A973F367EAE8}" type="pres">
      <dgm:prSet presAssocID="{CD265C8C-2C08-4DC1-840A-217026A687DA}" presName="boxAndChildren" presStyleCnt="0"/>
      <dgm:spPr/>
    </dgm:pt>
    <dgm:pt modelId="{2D46E195-EE24-4A99-B057-F5D8FB57F4D5}" type="pres">
      <dgm:prSet presAssocID="{CD265C8C-2C08-4DC1-840A-217026A687DA}" presName="parentTextBox" presStyleLbl="node1" presStyleIdx="0" presStyleCnt="2"/>
      <dgm:spPr/>
    </dgm:pt>
    <dgm:pt modelId="{36075B6C-FD9D-48DD-AB8A-8BB79C4C1871}" type="pres">
      <dgm:prSet presAssocID="{15495990-704E-47FD-8328-02207432FA06}" presName="sp" presStyleCnt="0"/>
      <dgm:spPr/>
    </dgm:pt>
    <dgm:pt modelId="{C01D10DD-A00E-4EFA-8741-C3B8F0BC497E}" type="pres">
      <dgm:prSet presAssocID="{B4FA9544-0D8D-43CC-81B7-0B45FD53EA79}" presName="arrowAndChildren" presStyleCnt="0"/>
      <dgm:spPr/>
    </dgm:pt>
    <dgm:pt modelId="{F8287AB6-BF5F-435B-B00E-63E0E34C121B}" type="pres">
      <dgm:prSet presAssocID="{B4FA9544-0D8D-43CC-81B7-0B45FD53EA79}" presName="parentTextArrow" presStyleLbl="node1" presStyleIdx="1" presStyleCnt="2" custLinFactNeighborY="2561"/>
      <dgm:spPr/>
    </dgm:pt>
  </dgm:ptLst>
  <dgm:cxnLst>
    <dgm:cxn modelId="{818E0C24-8A8A-4B54-AC9E-3C92CB1FBA33}" srcId="{1F8F756E-B5CC-4342-8B99-049A972D5EAC}" destId="{B4FA9544-0D8D-43CC-81B7-0B45FD53EA79}" srcOrd="0" destOrd="0" parTransId="{1893BB26-4AC9-44EB-A406-0228F87AB5A7}" sibTransId="{15495990-704E-47FD-8328-02207432FA06}"/>
    <dgm:cxn modelId="{C3FE1238-777E-4E3F-A377-76754AB2367C}" type="presOf" srcId="{CD265C8C-2C08-4DC1-840A-217026A687DA}" destId="{2D46E195-EE24-4A99-B057-F5D8FB57F4D5}" srcOrd="0" destOrd="0" presId="urn:microsoft.com/office/officeart/2005/8/layout/process4"/>
    <dgm:cxn modelId="{6B20B6B5-A37F-4787-9026-9B32E470171B}" srcId="{1F8F756E-B5CC-4342-8B99-049A972D5EAC}" destId="{CD265C8C-2C08-4DC1-840A-217026A687DA}" srcOrd="1" destOrd="0" parTransId="{5C68F5EA-580A-4DB4-9CF5-DDE585AB455F}" sibTransId="{C5D17FB6-D7B6-43CF-81D7-574EBBF91829}"/>
    <dgm:cxn modelId="{BA847CBD-17A0-495A-AF5B-C61E4B2F320A}" type="presOf" srcId="{1F8F756E-B5CC-4342-8B99-049A972D5EAC}" destId="{4AAA646F-375A-4812-B427-2A33FE9BECFB}" srcOrd="0" destOrd="0" presId="urn:microsoft.com/office/officeart/2005/8/layout/process4"/>
    <dgm:cxn modelId="{FCA34ADF-1141-4DD0-81BA-4CF182C88C75}" type="presOf" srcId="{B4FA9544-0D8D-43CC-81B7-0B45FD53EA79}" destId="{F8287AB6-BF5F-435B-B00E-63E0E34C121B}" srcOrd="0" destOrd="0" presId="urn:microsoft.com/office/officeart/2005/8/layout/process4"/>
    <dgm:cxn modelId="{7AE90FF3-E18C-482D-A78D-224542471FBA}" type="presParOf" srcId="{4AAA646F-375A-4812-B427-2A33FE9BECFB}" destId="{3AF6E864-91FA-4D32-A6D6-A973F367EAE8}" srcOrd="0" destOrd="0" presId="urn:microsoft.com/office/officeart/2005/8/layout/process4"/>
    <dgm:cxn modelId="{2161788C-3A0B-425B-AB40-0ED8972390EC}" type="presParOf" srcId="{3AF6E864-91FA-4D32-A6D6-A973F367EAE8}" destId="{2D46E195-EE24-4A99-B057-F5D8FB57F4D5}" srcOrd="0" destOrd="0" presId="urn:microsoft.com/office/officeart/2005/8/layout/process4"/>
    <dgm:cxn modelId="{5B0F599F-0814-426E-B7A4-7DFE4EF73CC0}" type="presParOf" srcId="{4AAA646F-375A-4812-B427-2A33FE9BECFB}" destId="{36075B6C-FD9D-48DD-AB8A-8BB79C4C1871}" srcOrd="1" destOrd="0" presId="urn:microsoft.com/office/officeart/2005/8/layout/process4"/>
    <dgm:cxn modelId="{8D11B8FA-7651-4D4A-8B4C-FF69E8CC8D15}" type="presParOf" srcId="{4AAA646F-375A-4812-B427-2A33FE9BECFB}" destId="{C01D10DD-A00E-4EFA-8741-C3B8F0BC497E}" srcOrd="2" destOrd="0" presId="urn:microsoft.com/office/officeart/2005/8/layout/process4"/>
    <dgm:cxn modelId="{D476D87E-61F4-49C9-ABB8-1282CA19CB5D}" type="presParOf" srcId="{C01D10DD-A00E-4EFA-8741-C3B8F0BC497E}" destId="{F8287AB6-BF5F-435B-B00E-63E0E34C121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9D59E5-8661-4869-AE92-3B6D0E28A1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8DD367-6537-47B4-83BC-627B178F97F3}">
      <dgm:prSet custT="1"/>
      <dgm:spPr/>
      <dgm:t>
        <a:bodyPr/>
        <a:lstStyle/>
        <a:p>
          <a:r>
            <a:rPr lang="en-US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Project Description </a:t>
          </a:r>
          <a:r>
            <a:rPr lang="en-US" sz="1600" dirty="0">
              <a:effectLst/>
            </a:rPr>
            <a:t>(Slide 4)</a:t>
          </a:r>
          <a:endParaRPr lang="en-US" sz="1800" dirty="0">
            <a:effectLst/>
          </a:endParaRPr>
        </a:p>
      </dgm:t>
    </dgm:pt>
    <dgm:pt modelId="{14813DE1-3EF0-4258-BA5D-D14C5251A010}" type="parTrans" cxnId="{F4FADCBB-53D8-4299-821C-269AEAD82400}">
      <dgm:prSet/>
      <dgm:spPr/>
      <dgm:t>
        <a:bodyPr/>
        <a:lstStyle/>
        <a:p>
          <a:endParaRPr lang="en-US"/>
        </a:p>
      </dgm:t>
    </dgm:pt>
    <dgm:pt modelId="{33BA035C-EC6E-427E-954A-055D747E8FE2}" type="sibTrans" cxnId="{F4FADCBB-53D8-4299-821C-269AEAD82400}">
      <dgm:prSet/>
      <dgm:spPr/>
      <dgm:t>
        <a:bodyPr/>
        <a:lstStyle/>
        <a:p>
          <a:endParaRPr lang="en-US"/>
        </a:p>
      </dgm:t>
    </dgm:pt>
    <dgm:pt modelId="{F53583D3-321F-4554-8EA5-3DB71C984391}">
      <dgm:prSet custT="1"/>
      <dgm:spPr/>
      <dgm:t>
        <a:bodyPr/>
        <a:lstStyle/>
        <a:p>
          <a:r>
            <a:rPr lang="en-US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Hypotheses</a:t>
          </a:r>
          <a:r>
            <a: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600" dirty="0">
              <a:effectLst/>
            </a:rPr>
            <a:t>(Slide 5)</a:t>
          </a:r>
          <a:endParaRPr lang="en-US" sz="2200" dirty="0">
            <a:effectLst/>
          </a:endParaRPr>
        </a:p>
      </dgm:t>
    </dgm:pt>
    <dgm:pt modelId="{FAD8FFA2-6663-4456-BD11-A8CDF448BFAE}" type="parTrans" cxnId="{61FDDD0A-4410-4293-9DA6-D6E77A37C5E6}">
      <dgm:prSet/>
      <dgm:spPr/>
      <dgm:t>
        <a:bodyPr/>
        <a:lstStyle/>
        <a:p>
          <a:endParaRPr lang="en-US"/>
        </a:p>
      </dgm:t>
    </dgm:pt>
    <dgm:pt modelId="{4BA820B3-B3BA-49FF-8CDE-D9D12D1C6DD4}" type="sibTrans" cxnId="{61FDDD0A-4410-4293-9DA6-D6E77A37C5E6}">
      <dgm:prSet/>
      <dgm:spPr/>
      <dgm:t>
        <a:bodyPr/>
        <a:lstStyle/>
        <a:p>
          <a:endParaRPr lang="en-US"/>
        </a:p>
      </dgm:t>
    </dgm:pt>
    <dgm:pt modelId="{965D45FB-62E1-42E3-9B9B-B460F8847C86}">
      <dgm:prSet/>
      <dgm:spPr/>
      <dgm:t>
        <a:bodyPr/>
        <a:lstStyle/>
        <a:p>
          <a:endParaRPr lang="en-US" dirty="0"/>
        </a:p>
      </dgm:t>
    </dgm:pt>
    <dgm:pt modelId="{1681B606-3110-4E06-82AA-5E3464483BE2}" type="parTrans" cxnId="{2AB4D45A-4C3E-4A64-864B-C41150DC63BD}">
      <dgm:prSet/>
      <dgm:spPr/>
      <dgm:t>
        <a:bodyPr/>
        <a:lstStyle/>
        <a:p>
          <a:endParaRPr lang="en-US"/>
        </a:p>
      </dgm:t>
    </dgm:pt>
    <dgm:pt modelId="{0737E0F2-A6E0-4422-9266-DBDC99F286D9}" type="sibTrans" cxnId="{2AB4D45A-4C3E-4A64-864B-C41150DC63BD}">
      <dgm:prSet/>
      <dgm:spPr/>
      <dgm:t>
        <a:bodyPr/>
        <a:lstStyle/>
        <a:p>
          <a:endParaRPr lang="en-US"/>
        </a:p>
      </dgm:t>
    </dgm:pt>
    <dgm:pt modelId="{92F53366-4541-43A4-A5A6-46E67B51CC48}">
      <dgm:prSet custT="1"/>
      <dgm:spPr/>
      <dgm:t>
        <a:bodyPr/>
        <a:lstStyle/>
        <a:p>
          <a:r>
            <a:rPr lang="en-US" sz="1800" i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rPr>
            <a:t>Frequent Issues with Texas Mortgages between 2011-2019?</a:t>
          </a:r>
          <a:r>
            <a:rPr lang="en-US" sz="1800" dirty="0">
              <a:solidFill>
                <a:schemeClr val="tx1"/>
              </a:solidFill>
            </a:rPr>
            <a:t> </a:t>
          </a:r>
          <a:r>
            <a:rPr lang="en-US" sz="1600" dirty="0">
              <a:solidFill>
                <a:schemeClr val="tx1"/>
              </a:solidFill>
            </a:rPr>
            <a:t>(Slide 7-8)</a:t>
          </a:r>
          <a:endParaRPr lang="en-US" sz="1700" dirty="0">
            <a:solidFill>
              <a:schemeClr val="tx1"/>
            </a:solidFill>
          </a:endParaRPr>
        </a:p>
      </dgm:t>
    </dgm:pt>
    <dgm:pt modelId="{EAB7A23A-F8C5-4898-916D-609635AB8861}" type="parTrans" cxnId="{4C6C62A3-FC56-4C2D-920E-59BE1B572D6E}">
      <dgm:prSet/>
      <dgm:spPr/>
      <dgm:t>
        <a:bodyPr/>
        <a:lstStyle/>
        <a:p>
          <a:endParaRPr lang="en-US"/>
        </a:p>
      </dgm:t>
    </dgm:pt>
    <dgm:pt modelId="{C272BF27-079A-40B1-963A-AC2D42D6C60A}" type="sibTrans" cxnId="{4C6C62A3-FC56-4C2D-920E-59BE1B572D6E}">
      <dgm:prSet/>
      <dgm:spPr/>
      <dgm:t>
        <a:bodyPr/>
        <a:lstStyle/>
        <a:p>
          <a:endParaRPr lang="en-US"/>
        </a:p>
      </dgm:t>
    </dgm:pt>
    <dgm:pt modelId="{B67B414E-5630-4109-9589-5367260EECAA}" type="pres">
      <dgm:prSet presAssocID="{CA9D59E5-8661-4869-AE92-3B6D0E28A164}" presName="root" presStyleCnt="0">
        <dgm:presLayoutVars>
          <dgm:dir/>
          <dgm:resizeHandles val="exact"/>
        </dgm:presLayoutVars>
      </dgm:prSet>
      <dgm:spPr/>
    </dgm:pt>
    <dgm:pt modelId="{C0499C56-32BE-4E60-8625-53B5CC2EB245}" type="pres">
      <dgm:prSet presAssocID="{098DD367-6537-47B4-83BC-627B178F97F3}" presName="compNode" presStyleCnt="0"/>
      <dgm:spPr/>
    </dgm:pt>
    <dgm:pt modelId="{68656C93-2A8E-499F-B512-CB914A6EE528}" type="pres">
      <dgm:prSet presAssocID="{098DD367-6537-47B4-83BC-627B178F97F3}" presName="bgRect" presStyleLbl="bgShp" presStyleIdx="0" presStyleCnt="4" custScaleY="72671" custLinFactNeighborY="-12854"/>
      <dgm:spPr/>
    </dgm:pt>
    <dgm:pt modelId="{76637F32-43BA-47A7-BFC7-C38A8ABCD6A3}" type="pres">
      <dgm:prSet presAssocID="{098DD367-6537-47B4-83BC-627B178F97F3}" presName="iconRect" presStyleLbl="node1" presStyleIdx="0" presStyleCnt="4" custLinFactNeighborX="2412" custLinFactNeighborY="-214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B88FBB29-A49D-47FC-B741-8CB58DC52B9D}" type="pres">
      <dgm:prSet presAssocID="{098DD367-6537-47B4-83BC-627B178F97F3}" presName="spaceRect" presStyleCnt="0"/>
      <dgm:spPr/>
    </dgm:pt>
    <dgm:pt modelId="{08EC9D4B-3A6C-4256-ABA9-F9204C555C1F}" type="pres">
      <dgm:prSet presAssocID="{098DD367-6537-47B4-83BC-627B178F97F3}" presName="parTx" presStyleLbl="revTx" presStyleIdx="0" presStyleCnt="4" custScaleX="98931" custScaleY="54657" custLinFactNeighborX="-817" custLinFactNeighborY="-11994">
        <dgm:presLayoutVars>
          <dgm:chMax val="0"/>
          <dgm:chPref val="0"/>
        </dgm:presLayoutVars>
      </dgm:prSet>
      <dgm:spPr/>
    </dgm:pt>
    <dgm:pt modelId="{AFF5A4DD-7D78-4EFB-B871-ECDAD08A1089}" type="pres">
      <dgm:prSet presAssocID="{33BA035C-EC6E-427E-954A-055D747E8FE2}" presName="sibTrans" presStyleCnt="0"/>
      <dgm:spPr/>
    </dgm:pt>
    <dgm:pt modelId="{32D4CF2E-5F97-44D4-B430-2814CE55E812}" type="pres">
      <dgm:prSet presAssocID="{F53583D3-321F-4554-8EA5-3DB71C984391}" presName="compNode" presStyleCnt="0"/>
      <dgm:spPr/>
    </dgm:pt>
    <dgm:pt modelId="{E6710D70-F356-410D-8146-E29561385152}" type="pres">
      <dgm:prSet presAssocID="{F53583D3-321F-4554-8EA5-3DB71C984391}" presName="bgRect" presStyleLbl="bgShp" presStyleIdx="1" presStyleCnt="4" custScaleX="100000" custScaleY="71661" custLinFactNeighborX="-9577" custLinFactNeighborY="-52164"/>
      <dgm:spPr/>
    </dgm:pt>
    <dgm:pt modelId="{6EAC3A8E-7513-4F72-AD57-E8C668EFDF19}" type="pres">
      <dgm:prSet presAssocID="{F53583D3-321F-4554-8EA5-3DB71C984391}" presName="iconRect" presStyleLbl="node1" presStyleIdx="1" presStyleCnt="4" custLinFactNeighborX="2412" custLinFactNeighborY="-8989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005AE9F-1793-45AF-AD7E-7939401287F5}" type="pres">
      <dgm:prSet presAssocID="{F53583D3-321F-4554-8EA5-3DB71C984391}" presName="spaceRect" presStyleCnt="0"/>
      <dgm:spPr/>
    </dgm:pt>
    <dgm:pt modelId="{1D5076BF-CA1C-429D-B9E5-A1416B93C2A5}" type="pres">
      <dgm:prSet presAssocID="{F53583D3-321F-4554-8EA5-3DB71C984391}" presName="parTx" presStyleLbl="revTx" presStyleIdx="1" presStyleCnt="4" custLinFactNeighborX="347" custLinFactNeighborY="-50487">
        <dgm:presLayoutVars>
          <dgm:chMax val="0"/>
          <dgm:chPref val="0"/>
        </dgm:presLayoutVars>
      </dgm:prSet>
      <dgm:spPr/>
    </dgm:pt>
    <dgm:pt modelId="{7289603E-6F4E-409B-8D84-C4E4D88A596C}" type="pres">
      <dgm:prSet presAssocID="{4BA820B3-B3BA-49FF-8CDE-D9D12D1C6DD4}" presName="sibTrans" presStyleCnt="0"/>
      <dgm:spPr/>
    </dgm:pt>
    <dgm:pt modelId="{F015605A-CC83-4D28-800B-71341A288B85}" type="pres">
      <dgm:prSet presAssocID="{965D45FB-62E1-42E3-9B9B-B460F8847C86}" presName="compNode" presStyleCnt="0"/>
      <dgm:spPr/>
    </dgm:pt>
    <dgm:pt modelId="{CB153716-33BC-4716-9AD0-8590D66768A2}" type="pres">
      <dgm:prSet presAssocID="{965D45FB-62E1-42E3-9B9B-B460F8847C86}" presName="bgRect" presStyleLbl="bgShp" presStyleIdx="2" presStyleCnt="4" custScaleX="100000" custScaleY="69187" custLinFactNeighborX="155" custLinFactNeighborY="-9833"/>
      <dgm:spPr/>
    </dgm:pt>
    <dgm:pt modelId="{8D11A5E2-801F-4D5B-A0FE-BA793AAAE3EF}" type="pres">
      <dgm:prSet presAssocID="{965D45FB-62E1-42E3-9B9B-B460F8847C86}" presName="iconRect" presStyleLbl="node1" presStyleIdx="2" presStyleCnt="4" custLinFactY="100000" custLinFactNeighborX="2412" custLinFactNeighborY="18022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3B9FA35-2457-4EBA-BABD-1E39B5A134F8}" type="pres">
      <dgm:prSet presAssocID="{965D45FB-62E1-42E3-9B9B-B460F8847C86}" presName="spaceRect" presStyleCnt="0"/>
      <dgm:spPr/>
    </dgm:pt>
    <dgm:pt modelId="{D4F721C5-348E-4CF6-A08D-348F65BA7F47}" type="pres">
      <dgm:prSet presAssocID="{965D45FB-62E1-42E3-9B9B-B460F8847C86}" presName="parTx" presStyleLbl="revTx" presStyleIdx="2" presStyleCnt="4">
        <dgm:presLayoutVars>
          <dgm:chMax val="0"/>
          <dgm:chPref val="0"/>
        </dgm:presLayoutVars>
      </dgm:prSet>
      <dgm:spPr/>
    </dgm:pt>
    <dgm:pt modelId="{D5EE29AF-1C77-4DB1-9643-C0017CF088FE}" type="pres">
      <dgm:prSet presAssocID="{0737E0F2-A6E0-4422-9266-DBDC99F286D9}" presName="sibTrans" presStyleCnt="0"/>
      <dgm:spPr/>
    </dgm:pt>
    <dgm:pt modelId="{86331D38-EAFF-4CA6-B7B3-C12CD8CEBD3F}" type="pres">
      <dgm:prSet presAssocID="{92F53366-4541-43A4-A5A6-46E67B51CC48}" presName="compNode" presStyleCnt="0"/>
      <dgm:spPr/>
    </dgm:pt>
    <dgm:pt modelId="{39528793-4474-4A43-B3F1-FE20857AB753}" type="pres">
      <dgm:prSet presAssocID="{92F53366-4541-43A4-A5A6-46E67B51CC48}" presName="bgRect" presStyleLbl="bgShp" presStyleIdx="3" presStyleCnt="4" custScaleY="71151" custLinFactNeighborX="155" custLinFactNeighborY="-52339"/>
      <dgm:spPr/>
    </dgm:pt>
    <dgm:pt modelId="{0751F632-5C69-4613-A3DE-599E3C0BA57F}" type="pres">
      <dgm:prSet presAssocID="{92F53366-4541-43A4-A5A6-46E67B51CC48}" presName="iconRect" presStyleLbl="node1" presStyleIdx="3" presStyleCnt="4" custScaleX="108251" custScaleY="85665" custLinFactY="-100000" custLinFactNeighborX="5319" custLinFactNeighborY="-14562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B45BF836-CE57-4B91-9CEA-21F00F77026F}" type="pres">
      <dgm:prSet presAssocID="{92F53366-4541-43A4-A5A6-46E67B51CC48}" presName="spaceRect" presStyleCnt="0"/>
      <dgm:spPr/>
    </dgm:pt>
    <dgm:pt modelId="{43B3676F-AA8E-495E-B3DA-3A8BF6778ECD}" type="pres">
      <dgm:prSet presAssocID="{92F53366-4541-43A4-A5A6-46E67B51CC48}" presName="parTx" presStyleLbl="revTx" presStyleIdx="3" presStyleCnt="4" custScaleX="94368" custScaleY="73287" custLinFactY="-31293" custLinFactNeighborX="-2469" custLinFactNeighborY="-100000">
        <dgm:presLayoutVars>
          <dgm:chMax val="0"/>
          <dgm:chPref val="0"/>
        </dgm:presLayoutVars>
      </dgm:prSet>
      <dgm:spPr/>
    </dgm:pt>
  </dgm:ptLst>
  <dgm:cxnLst>
    <dgm:cxn modelId="{5B15D804-F2FB-4F74-B3E8-E87B03EF7401}" type="presOf" srcId="{F53583D3-321F-4554-8EA5-3DB71C984391}" destId="{1D5076BF-CA1C-429D-B9E5-A1416B93C2A5}" srcOrd="0" destOrd="0" presId="urn:microsoft.com/office/officeart/2018/2/layout/IconVerticalSolidList"/>
    <dgm:cxn modelId="{9A4ECD0A-FFC1-4808-A384-D7D1AA8CD522}" type="presOf" srcId="{CA9D59E5-8661-4869-AE92-3B6D0E28A164}" destId="{B67B414E-5630-4109-9589-5367260EECAA}" srcOrd="0" destOrd="0" presId="urn:microsoft.com/office/officeart/2018/2/layout/IconVerticalSolidList"/>
    <dgm:cxn modelId="{61FDDD0A-4410-4293-9DA6-D6E77A37C5E6}" srcId="{CA9D59E5-8661-4869-AE92-3B6D0E28A164}" destId="{F53583D3-321F-4554-8EA5-3DB71C984391}" srcOrd="1" destOrd="0" parTransId="{FAD8FFA2-6663-4456-BD11-A8CDF448BFAE}" sibTransId="{4BA820B3-B3BA-49FF-8CDE-D9D12D1C6DD4}"/>
    <dgm:cxn modelId="{41DC3F0E-A1B9-4AF7-B81B-5289488328C0}" type="presOf" srcId="{098DD367-6537-47B4-83BC-627B178F97F3}" destId="{08EC9D4B-3A6C-4256-ABA9-F9204C555C1F}" srcOrd="0" destOrd="0" presId="urn:microsoft.com/office/officeart/2018/2/layout/IconVerticalSolidList"/>
    <dgm:cxn modelId="{779DA11C-E43A-4AF4-B7D1-44680F9888B1}" type="presOf" srcId="{965D45FB-62E1-42E3-9B9B-B460F8847C86}" destId="{D4F721C5-348E-4CF6-A08D-348F65BA7F47}" srcOrd="0" destOrd="0" presId="urn:microsoft.com/office/officeart/2018/2/layout/IconVerticalSolidList"/>
    <dgm:cxn modelId="{2AB4D45A-4C3E-4A64-864B-C41150DC63BD}" srcId="{CA9D59E5-8661-4869-AE92-3B6D0E28A164}" destId="{965D45FB-62E1-42E3-9B9B-B460F8847C86}" srcOrd="2" destOrd="0" parTransId="{1681B606-3110-4E06-82AA-5E3464483BE2}" sibTransId="{0737E0F2-A6E0-4422-9266-DBDC99F286D9}"/>
    <dgm:cxn modelId="{4C6C62A3-FC56-4C2D-920E-59BE1B572D6E}" srcId="{CA9D59E5-8661-4869-AE92-3B6D0E28A164}" destId="{92F53366-4541-43A4-A5A6-46E67B51CC48}" srcOrd="3" destOrd="0" parTransId="{EAB7A23A-F8C5-4898-916D-609635AB8861}" sibTransId="{C272BF27-079A-40B1-963A-AC2D42D6C60A}"/>
    <dgm:cxn modelId="{F4FADCBB-53D8-4299-821C-269AEAD82400}" srcId="{CA9D59E5-8661-4869-AE92-3B6D0E28A164}" destId="{098DD367-6537-47B4-83BC-627B178F97F3}" srcOrd="0" destOrd="0" parTransId="{14813DE1-3EF0-4258-BA5D-D14C5251A010}" sibTransId="{33BA035C-EC6E-427E-954A-055D747E8FE2}"/>
    <dgm:cxn modelId="{56B3DCE4-2206-4943-95DF-6A582AEB716A}" type="presOf" srcId="{92F53366-4541-43A4-A5A6-46E67B51CC48}" destId="{43B3676F-AA8E-495E-B3DA-3A8BF6778ECD}" srcOrd="0" destOrd="0" presId="urn:microsoft.com/office/officeart/2018/2/layout/IconVerticalSolidList"/>
    <dgm:cxn modelId="{F0E3868D-070A-4FB5-BD67-D10BFC5530B1}" type="presParOf" srcId="{B67B414E-5630-4109-9589-5367260EECAA}" destId="{C0499C56-32BE-4E60-8625-53B5CC2EB245}" srcOrd="0" destOrd="0" presId="urn:microsoft.com/office/officeart/2018/2/layout/IconVerticalSolidList"/>
    <dgm:cxn modelId="{A366F164-E203-41A4-BAC5-6E4C6B069112}" type="presParOf" srcId="{C0499C56-32BE-4E60-8625-53B5CC2EB245}" destId="{68656C93-2A8E-499F-B512-CB914A6EE528}" srcOrd="0" destOrd="0" presId="urn:microsoft.com/office/officeart/2018/2/layout/IconVerticalSolidList"/>
    <dgm:cxn modelId="{145AF7EF-E669-4094-A2E2-FD64D1A60B7B}" type="presParOf" srcId="{C0499C56-32BE-4E60-8625-53B5CC2EB245}" destId="{76637F32-43BA-47A7-BFC7-C38A8ABCD6A3}" srcOrd="1" destOrd="0" presId="urn:microsoft.com/office/officeart/2018/2/layout/IconVerticalSolidList"/>
    <dgm:cxn modelId="{32B567E0-4882-4E53-92C4-8DB03F022BA2}" type="presParOf" srcId="{C0499C56-32BE-4E60-8625-53B5CC2EB245}" destId="{B88FBB29-A49D-47FC-B741-8CB58DC52B9D}" srcOrd="2" destOrd="0" presId="urn:microsoft.com/office/officeart/2018/2/layout/IconVerticalSolidList"/>
    <dgm:cxn modelId="{EA5EF99A-5D0C-4C64-86C7-2B2A2F65DACB}" type="presParOf" srcId="{C0499C56-32BE-4E60-8625-53B5CC2EB245}" destId="{08EC9D4B-3A6C-4256-ABA9-F9204C555C1F}" srcOrd="3" destOrd="0" presId="urn:microsoft.com/office/officeart/2018/2/layout/IconVerticalSolidList"/>
    <dgm:cxn modelId="{7E6A38A9-F178-4632-AB51-B19FD7F6699D}" type="presParOf" srcId="{B67B414E-5630-4109-9589-5367260EECAA}" destId="{AFF5A4DD-7D78-4EFB-B871-ECDAD08A1089}" srcOrd="1" destOrd="0" presId="urn:microsoft.com/office/officeart/2018/2/layout/IconVerticalSolidList"/>
    <dgm:cxn modelId="{E0143E49-34A4-4E2E-91C2-7120C0A78BFC}" type="presParOf" srcId="{B67B414E-5630-4109-9589-5367260EECAA}" destId="{32D4CF2E-5F97-44D4-B430-2814CE55E812}" srcOrd="2" destOrd="0" presId="urn:microsoft.com/office/officeart/2018/2/layout/IconVerticalSolidList"/>
    <dgm:cxn modelId="{BA6F475C-0CED-4752-B5CE-29D5B64E7F83}" type="presParOf" srcId="{32D4CF2E-5F97-44D4-B430-2814CE55E812}" destId="{E6710D70-F356-410D-8146-E29561385152}" srcOrd="0" destOrd="0" presId="urn:microsoft.com/office/officeart/2018/2/layout/IconVerticalSolidList"/>
    <dgm:cxn modelId="{BCC5AEFD-9F8D-4BC2-A920-E7D9AECF0085}" type="presParOf" srcId="{32D4CF2E-5F97-44D4-B430-2814CE55E812}" destId="{6EAC3A8E-7513-4F72-AD57-E8C668EFDF19}" srcOrd="1" destOrd="0" presId="urn:microsoft.com/office/officeart/2018/2/layout/IconVerticalSolidList"/>
    <dgm:cxn modelId="{678A4A31-31B4-41BF-909F-5B6BEF54CB6B}" type="presParOf" srcId="{32D4CF2E-5F97-44D4-B430-2814CE55E812}" destId="{F005AE9F-1793-45AF-AD7E-7939401287F5}" srcOrd="2" destOrd="0" presId="urn:microsoft.com/office/officeart/2018/2/layout/IconVerticalSolidList"/>
    <dgm:cxn modelId="{79D1A6B7-5B3B-4676-BF52-E3EBA94314B9}" type="presParOf" srcId="{32D4CF2E-5F97-44D4-B430-2814CE55E812}" destId="{1D5076BF-CA1C-429D-B9E5-A1416B93C2A5}" srcOrd="3" destOrd="0" presId="urn:microsoft.com/office/officeart/2018/2/layout/IconVerticalSolidList"/>
    <dgm:cxn modelId="{673774AD-F3B0-4E4C-A091-D1AD2071B61B}" type="presParOf" srcId="{B67B414E-5630-4109-9589-5367260EECAA}" destId="{7289603E-6F4E-409B-8D84-C4E4D88A596C}" srcOrd="3" destOrd="0" presId="urn:microsoft.com/office/officeart/2018/2/layout/IconVerticalSolidList"/>
    <dgm:cxn modelId="{77935F05-68E3-439C-9FB5-303E7FD986E5}" type="presParOf" srcId="{B67B414E-5630-4109-9589-5367260EECAA}" destId="{F015605A-CC83-4D28-800B-71341A288B85}" srcOrd="4" destOrd="0" presId="urn:microsoft.com/office/officeart/2018/2/layout/IconVerticalSolidList"/>
    <dgm:cxn modelId="{099AAC26-CE49-4091-A9EA-94AFDB4AB45B}" type="presParOf" srcId="{F015605A-CC83-4D28-800B-71341A288B85}" destId="{CB153716-33BC-4716-9AD0-8590D66768A2}" srcOrd="0" destOrd="0" presId="urn:microsoft.com/office/officeart/2018/2/layout/IconVerticalSolidList"/>
    <dgm:cxn modelId="{B1D1E87A-D56A-46A3-96AE-54415583ED3E}" type="presParOf" srcId="{F015605A-CC83-4D28-800B-71341A288B85}" destId="{8D11A5E2-801F-4D5B-A0FE-BA793AAAE3EF}" srcOrd="1" destOrd="0" presId="urn:microsoft.com/office/officeart/2018/2/layout/IconVerticalSolidList"/>
    <dgm:cxn modelId="{9F48E2A8-6CB8-42D0-B170-28C5AE144BA4}" type="presParOf" srcId="{F015605A-CC83-4D28-800B-71341A288B85}" destId="{23B9FA35-2457-4EBA-BABD-1E39B5A134F8}" srcOrd="2" destOrd="0" presId="urn:microsoft.com/office/officeart/2018/2/layout/IconVerticalSolidList"/>
    <dgm:cxn modelId="{33B4D4C8-C1F4-4002-828F-2E357848831C}" type="presParOf" srcId="{F015605A-CC83-4D28-800B-71341A288B85}" destId="{D4F721C5-348E-4CF6-A08D-348F65BA7F47}" srcOrd="3" destOrd="0" presId="urn:microsoft.com/office/officeart/2018/2/layout/IconVerticalSolidList"/>
    <dgm:cxn modelId="{EB74E77A-A85E-4AA3-ABA8-D9CF13C8C988}" type="presParOf" srcId="{B67B414E-5630-4109-9589-5367260EECAA}" destId="{D5EE29AF-1C77-4DB1-9643-C0017CF088FE}" srcOrd="5" destOrd="0" presId="urn:microsoft.com/office/officeart/2018/2/layout/IconVerticalSolidList"/>
    <dgm:cxn modelId="{2E4098EF-8D90-4064-89DF-F68ACC6563D7}" type="presParOf" srcId="{B67B414E-5630-4109-9589-5367260EECAA}" destId="{86331D38-EAFF-4CA6-B7B3-C12CD8CEBD3F}" srcOrd="6" destOrd="0" presId="urn:microsoft.com/office/officeart/2018/2/layout/IconVerticalSolidList"/>
    <dgm:cxn modelId="{041438A3-B279-406D-A8C8-E1B45EBA1CFE}" type="presParOf" srcId="{86331D38-EAFF-4CA6-B7B3-C12CD8CEBD3F}" destId="{39528793-4474-4A43-B3F1-FE20857AB753}" srcOrd="0" destOrd="0" presId="urn:microsoft.com/office/officeart/2018/2/layout/IconVerticalSolidList"/>
    <dgm:cxn modelId="{5337D0C2-0844-4D0E-ABA6-9E4E6DA891D6}" type="presParOf" srcId="{86331D38-EAFF-4CA6-B7B3-C12CD8CEBD3F}" destId="{0751F632-5C69-4613-A3DE-599E3C0BA57F}" srcOrd="1" destOrd="0" presId="urn:microsoft.com/office/officeart/2018/2/layout/IconVerticalSolidList"/>
    <dgm:cxn modelId="{7CFC5334-04E9-46B5-8E0C-82E463B18EEE}" type="presParOf" srcId="{86331D38-EAFF-4CA6-B7B3-C12CD8CEBD3F}" destId="{B45BF836-CE57-4B91-9CEA-21F00F77026F}" srcOrd="2" destOrd="0" presId="urn:microsoft.com/office/officeart/2018/2/layout/IconVerticalSolidList"/>
    <dgm:cxn modelId="{C8CE5BE2-2135-434A-B6FE-5EBAE4CF963E}" type="presParOf" srcId="{86331D38-EAFF-4CA6-B7B3-C12CD8CEBD3F}" destId="{43B3676F-AA8E-495E-B3DA-3A8BF6778E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467EA4-483D-41FE-8DD1-D073773045F7}" type="doc">
      <dgm:prSet loTypeId="urn:microsoft.com/office/officeart/2005/8/layout/hierarchy1" loCatId="hierarchy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6A64FF-8BD6-4AA4-A83F-956DE80C016B}">
      <dgm:prSet/>
      <dgm:spPr/>
      <dgm:t>
        <a:bodyPr/>
        <a:lstStyle/>
        <a:p>
          <a:r>
            <a:rPr lang="en-US" b="0" i="0" dirty="0"/>
            <a:t>Our hypothesis suggests the primary challenges associated with Texas mortgages </a:t>
          </a:r>
          <a:br>
            <a:rPr lang="en-US" dirty="0"/>
          </a:br>
          <a:r>
            <a:rPr lang="en-US" b="0" i="0" dirty="0"/>
            <a:t>that banks addressed, had more customer complaints that were effectively closed </a:t>
          </a:r>
          <a:br>
            <a:rPr lang="en-US" dirty="0"/>
          </a:br>
          <a:r>
            <a:rPr lang="en-US" b="0" i="0" dirty="0"/>
            <a:t>with public responses.</a:t>
          </a:r>
          <a:endParaRPr lang="en-US" dirty="0"/>
        </a:p>
      </dgm:t>
    </dgm:pt>
    <dgm:pt modelId="{8AD81BBE-483D-4268-8272-B0BB8480540E}" type="parTrans" cxnId="{A19A7D4E-5708-425C-9D3C-F57F99E1B3BD}">
      <dgm:prSet/>
      <dgm:spPr/>
      <dgm:t>
        <a:bodyPr/>
        <a:lstStyle/>
        <a:p>
          <a:endParaRPr lang="en-US"/>
        </a:p>
      </dgm:t>
    </dgm:pt>
    <dgm:pt modelId="{4E357393-91DB-4328-AA00-6D03BF746CDF}" type="sibTrans" cxnId="{A19A7D4E-5708-425C-9D3C-F57F99E1B3BD}">
      <dgm:prSet/>
      <dgm:spPr/>
      <dgm:t>
        <a:bodyPr/>
        <a:lstStyle/>
        <a:p>
          <a:endParaRPr lang="en-US"/>
        </a:p>
      </dgm:t>
    </dgm:pt>
    <dgm:pt modelId="{D0E02ECD-9464-4032-8357-370495EB0B22}">
      <dgm:prSet/>
      <dgm:spPr/>
      <dgm:t>
        <a:bodyPr/>
        <a:lstStyle/>
        <a:p>
          <a:r>
            <a:rPr lang="en-US" b="0" i="0" dirty="0"/>
            <a:t>Our null hypothesis suggests the primary challenges associated with Texas mortgages that banks addressed, had little to no differences in the effect of public responses in customer complaints</a:t>
          </a:r>
          <a:endParaRPr lang="en-US" dirty="0"/>
        </a:p>
      </dgm:t>
    </dgm:pt>
    <dgm:pt modelId="{1020831F-6B43-4943-B742-425F0A9F6971}" type="parTrans" cxnId="{6A6E89F0-9CDA-46DE-8248-07798EC475DB}">
      <dgm:prSet/>
      <dgm:spPr/>
      <dgm:t>
        <a:bodyPr/>
        <a:lstStyle/>
        <a:p>
          <a:endParaRPr lang="en-US"/>
        </a:p>
      </dgm:t>
    </dgm:pt>
    <dgm:pt modelId="{4A2B407B-8C71-491E-B6D5-4324CBDDAC82}" type="sibTrans" cxnId="{6A6E89F0-9CDA-46DE-8248-07798EC475DB}">
      <dgm:prSet/>
      <dgm:spPr/>
      <dgm:t>
        <a:bodyPr/>
        <a:lstStyle/>
        <a:p>
          <a:endParaRPr lang="en-US"/>
        </a:p>
      </dgm:t>
    </dgm:pt>
    <dgm:pt modelId="{6B3F8805-8334-417A-AB63-467B797557D0}" type="pres">
      <dgm:prSet presAssocID="{E4467EA4-483D-41FE-8DD1-D073773045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BF6131-1D49-40D8-A590-231945BF7BDA}" type="pres">
      <dgm:prSet presAssocID="{B46A64FF-8BD6-4AA4-A83F-956DE80C016B}" presName="hierRoot1" presStyleCnt="0"/>
      <dgm:spPr/>
    </dgm:pt>
    <dgm:pt modelId="{E17447E3-35F8-44E1-BFDD-29E0A7C9B371}" type="pres">
      <dgm:prSet presAssocID="{B46A64FF-8BD6-4AA4-A83F-956DE80C016B}" presName="composite" presStyleCnt="0"/>
      <dgm:spPr/>
    </dgm:pt>
    <dgm:pt modelId="{4EE9FAC6-C7EE-4776-A881-89CB38581202}" type="pres">
      <dgm:prSet presAssocID="{B46A64FF-8BD6-4AA4-A83F-956DE80C016B}" presName="background" presStyleLbl="node0" presStyleIdx="0" presStyleCnt="2"/>
      <dgm:spPr/>
    </dgm:pt>
    <dgm:pt modelId="{7CC2131A-9ADB-4A4A-B4F6-E7F5943CBFDB}" type="pres">
      <dgm:prSet presAssocID="{B46A64FF-8BD6-4AA4-A83F-956DE80C016B}" presName="text" presStyleLbl="fgAcc0" presStyleIdx="0" presStyleCnt="2">
        <dgm:presLayoutVars>
          <dgm:chPref val="3"/>
        </dgm:presLayoutVars>
      </dgm:prSet>
      <dgm:spPr/>
    </dgm:pt>
    <dgm:pt modelId="{CB568098-91D5-43A7-97E8-8CC2CABBBE6A}" type="pres">
      <dgm:prSet presAssocID="{B46A64FF-8BD6-4AA4-A83F-956DE80C016B}" presName="hierChild2" presStyleCnt="0"/>
      <dgm:spPr/>
    </dgm:pt>
    <dgm:pt modelId="{81C9232E-AAF8-45DA-875A-11A3C5B9C00B}" type="pres">
      <dgm:prSet presAssocID="{D0E02ECD-9464-4032-8357-370495EB0B22}" presName="hierRoot1" presStyleCnt="0"/>
      <dgm:spPr/>
    </dgm:pt>
    <dgm:pt modelId="{096E64B0-8279-4CB9-BC56-836756317275}" type="pres">
      <dgm:prSet presAssocID="{D0E02ECD-9464-4032-8357-370495EB0B22}" presName="composite" presStyleCnt="0"/>
      <dgm:spPr/>
    </dgm:pt>
    <dgm:pt modelId="{EBD15105-F09C-4248-A5A4-658A5E4941FC}" type="pres">
      <dgm:prSet presAssocID="{D0E02ECD-9464-4032-8357-370495EB0B22}" presName="background" presStyleLbl="node0" presStyleIdx="1" presStyleCnt="2"/>
      <dgm:spPr/>
    </dgm:pt>
    <dgm:pt modelId="{A94D25DA-F042-476C-86E7-D88EE71940C4}" type="pres">
      <dgm:prSet presAssocID="{D0E02ECD-9464-4032-8357-370495EB0B22}" presName="text" presStyleLbl="fgAcc0" presStyleIdx="1" presStyleCnt="2">
        <dgm:presLayoutVars>
          <dgm:chPref val="3"/>
        </dgm:presLayoutVars>
      </dgm:prSet>
      <dgm:spPr/>
    </dgm:pt>
    <dgm:pt modelId="{659D6F7D-4CD1-4B3F-ABA8-3A4BD1D769C4}" type="pres">
      <dgm:prSet presAssocID="{D0E02ECD-9464-4032-8357-370495EB0B22}" presName="hierChild2" presStyleCnt="0"/>
      <dgm:spPr/>
    </dgm:pt>
  </dgm:ptLst>
  <dgm:cxnLst>
    <dgm:cxn modelId="{A19A7D4E-5708-425C-9D3C-F57F99E1B3BD}" srcId="{E4467EA4-483D-41FE-8DD1-D073773045F7}" destId="{B46A64FF-8BD6-4AA4-A83F-956DE80C016B}" srcOrd="0" destOrd="0" parTransId="{8AD81BBE-483D-4268-8272-B0BB8480540E}" sibTransId="{4E357393-91DB-4328-AA00-6D03BF746CDF}"/>
    <dgm:cxn modelId="{C298CAAC-B067-4483-83A8-7ED0C5519F40}" type="presOf" srcId="{B46A64FF-8BD6-4AA4-A83F-956DE80C016B}" destId="{7CC2131A-9ADB-4A4A-B4F6-E7F5943CBFDB}" srcOrd="0" destOrd="0" presId="urn:microsoft.com/office/officeart/2005/8/layout/hierarchy1"/>
    <dgm:cxn modelId="{F00168C6-F8F2-448A-A6B9-FA4C901EFE2E}" type="presOf" srcId="{D0E02ECD-9464-4032-8357-370495EB0B22}" destId="{A94D25DA-F042-476C-86E7-D88EE71940C4}" srcOrd="0" destOrd="0" presId="urn:microsoft.com/office/officeart/2005/8/layout/hierarchy1"/>
    <dgm:cxn modelId="{4FAD91D0-4375-4D9B-BBC6-32772FE1E19A}" type="presOf" srcId="{E4467EA4-483D-41FE-8DD1-D073773045F7}" destId="{6B3F8805-8334-417A-AB63-467B797557D0}" srcOrd="0" destOrd="0" presId="urn:microsoft.com/office/officeart/2005/8/layout/hierarchy1"/>
    <dgm:cxn modelId="{6A6E89F0-9CDA-46DE-8248-07798EC475DB}" srcId="{E4467EA4-483D-41FE-8DD1-D073773045F7}" destId="{D0E02ECD-9464-4032-8357-370495EB0B22}" srcOrd="1" destOrd="0" parTransId="{1020831F-6B43-4943-B742-425F0A9F6971}" sibTransId="{4A2B407B-8C71-491E-B6D5-4324CBDDAC82}"/>
    <dgm:cxn modelId="{13B582CB-C2DA-4D61-9EB9-4D1FB493F61A}" type="presParOf" srcId="{6B3F8805-8334-417A-AB63-467B797557D0}" destId="{88BF6131-1D49-40D8-A590-231945BF7BDA}" srcOrd="0" destOrd="0" presId="urn:microsoft.com/office/officeart/2005/8/layout/hierarchy1"/>
    <dgm:cxn modelId="{79F6057E-FFDB-4CD8-BA31-D30529657F39}" type="presParOf" srcId="{88BF6131-1D49-40D8-A590-231945BF7BDA}" destId="{E17447E3-35F8-44E1-BFDD-29E0A7C9B371}" srcOrd="0" destOrd="0" presId="urn:microsoft.com/office/officeart/2005/8/layout/hierarchy1"/>
    <dgm:cxn modelId="{55F9E6BC-AA43-41F8-8A82-DEA97C5327E5}" type="presParOf" srcId="{E17447E3-35F8-44E1-BFDD-29E0A7C9B371}" destId="{4EE9FAC6-C7EE-4776-A881-89CB38581202}" srcOrd="0" destOrd="0" presId="urn:microsoft.com/office/officeart/2005/8/layout/hierarchy1"/>
    <dgm:cxn modelId="{54B2CEA9-1786-4A3A-8B43-6FC871A78391}" type="presParOf" srcId="{E17447E3-35F8-44E1-BFDD-29E0A7C9B371}" destId="{7CC2131A-9ADB-4A4A-B4F6-E7F5943CBFDB}" srcOrd="1" destOrd="0" presId="urn:microsoft.com/office/officeart/2005/8/layout/hierarchy1"/>
    <dgm:cxn modelId="{100E65B1-07BF-41C1-AFBE-AC8F51545261}" type="presParOf" srcId="{88BF6131-1D49-40D8-A590-231945BF7BDA}" destId="{CB568098-91D5-43A7-97E8-8CC2CABBBE6A}" srcOrd="1" destOrd="0" presId="urn:microsoft.com/office/officeart/2005/8/layout/hierarchy1"/>
    <dgm:cxn modelId="{9BC13A50-0ACB-4923-BCEF-4D291F4F9E98}" type="presParOf" srcId="{6B3F8805-8334-417A-AB63-467B797557D0}" destId="{81C9232E-AAF8-45DA-875A-11A3C5B9C00B}" srcOrd="1" destOrd="0" presId="urn:microsoft.com/office/officeart/2005/8/layout/hierarchy1"/>
    <dgm:cxn modelId="{C78B9AAA-DB6B-4049-ADDB-A74AC028D4D0}" type="presParOf" srcId="{81C9232E-AAF8-45DA-875A-11A3C5B9C00B}" destId="{096E64B0-8279-4CB9-BC56-836756317275}" srcOrd="0" destOrd="0" presId="urn:microsoft.com/office/officeart/2005/8/layout/hierarchy1"/>
    <dgm:cxn modelId="{8AFE2F59-C866-4D5C-9238-A1C10D160751}" type="presParOf" srcId="{096E64B0-8279-4CB9-BC56-836756317275}" destId="{EBD15105-F09C-4248-A5A4-658A5E4941FC}" srcOrd="0" destOrd="0" presId="urn:microsoft.com/office/officeart/2005/8/layout/hierarchy1"/>
    <dgm:cxn modelId="{B7271032-6B8E-4656-A48E-08E0DB51098A}" type="presParOf" srcId="{096E64B0-8279-4CB9-BC56-836756317275}" destId="{A94D25DA-F042-476C-86E7-D88EE71940C4}" srcOrd="1" destOrd="0" presId="urn:microsoft.com/office/officeart/2005/8/layout/hierarchy1"/>
    <dgm:cxn modelId="{1E81B046-054A-4F18-A44A-CAD027628772}" type="presParOf" srcId="{81C9232E-AAF8-45DA-875A-11A3C5B9C00B}" destId="{659D6F7D-4CD1-4B3F-ABA8-3A4BD1D769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6E195-EE24-4A99-B057-F5D8FB57F4D5}">
      <dsp:nvSpPr>
        <dsp:cNvPr id="0" name=""/>
        <dsp:cNvSpPr/>
      </dsp:nvSpPr>
      <dsp:spPr>
        <a:xfrm>
          <a:off x="0" y="2075412"/>
          <a:ext cx="9606700" cy="13616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project’s data set is located on Kaggle. 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Financial Product and Services Customer Complaints (</a:t>
          </a:r>
          <a:r>
            <a:rPr lang="en-US" sz="2100" b="1" kern="1200" dirty="0">
              <a:hlinkClick xmlns:r="http://schemas.openxmlformats.org/officeDocument/2006/relationships" r:id="rId1"/>
            </a:rPr>
            <a:t>https://www.kaggle.com/datasets/taeefnajib/bank-customer-complaints</a:t>
          </a:r>
          <a:r>
            <a:rPr lang="en-US" sz="2100" b="1" kern="1200" dirty="0"/>
            <a:t>)</a:t>
          </a:r>
          <a:endParaRPr lang="en-US" sz="2100" kern="1200" dirty="0"/>
        </a:p>
      </dsp:txBody>
      <dsp:txXfrm>
        <a:off x="0" y="2075412"/>
        <a:ext cx="9606700" cy="1361695"/>
      </dsp:txXfrm>
    </dsp:sp>
    <dsp:sp modelId="{F8287AB6-BF5F-435B-B00E-63E0E34C121B}">
      <dsp:nvSpPr>
        <dsp:cNvPr id="0" name=""/>
        <dsp:cNvSpPr/>
      </dsp:nvSpPr>
      <dsp:spPr>
        <a:xfrm rot="10800000">
          <a:off x="0" y="55185"/>
          <a:ext cx="9606700" cy="2094287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References</a:t>
          </a:r>
          <a:r>
            <a:rPr lang="en-US" sz="2100" kern="1200" dirty="0"/>
            <a:t>:</a:t>
          </a:r>
        </a:p>
      </dsp:txBody>
      <dsp:txXfrm rot="10800000">
        <a:off x="0" y="55185"/>
        <a:ext cx="9606700" cy="1360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56C93-2A8E-499F-B512-CB914A6EE528}">
      <dsp:nvSpPr>
        <dsp:cNvPr id="0" name=""/>
        <dsp:cNvSpPr/>
      </dsp:nvSpPr>
      <dsp:spPr>
        <a:xfrm>
          <a:off x="0" y="10386"/>
          <a:ext cx="6266011" cy="7489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37F32-43BA-47A7-BFC7-C38A8ABCD6A3}">
      <dsp:nvSpPr>
        <dsp:cNvPr id="0" name=""/>
        <dsp:cNvSpPr/>
      </dsp:nvSpPr>
      <dsp:spPr>
        <a:xfrm>
          <a:off x="325437" y="112081"/>
          <a:ext cx="566845" cy="566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C9D4B-3A6C-4256-ABA9-F9204C555C1F}">
      <dsp:nvSpPr>
        <dsp:cNvPr id="0" name=""/>
        <dsp:cNvSpPr/>
      </dsp:nvSpPr>
      <dsp:spPr>
        <a:xfrm>
          <a:off x="1176035" y="112078"/>
          <a:ext cx="5021377" cy="56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Project Description </a:t>
          </a:r>
          <a:r>
            <a:rPr lang="en-US" sz="1600" kern="1200" dirty="0">
              <a:effectLst/>
            </a:rPr>
            <a:t>(Slide 4)</a:t>
          </a:r>
          <a:endParaRPr lang="en-US" sz="1800" kern="1200" dirty="0">
            <a:effectLst/>
          </a:endParaRPr>
        </a:p>
      </dsp:txBody>
      <dsp:txXfrm>
        <a:off x="1176035" y="112078"/>
        <a:ext cx="5021377" cy="563309"/>
      </dsp:txXfrm>
    </dsp:sp>
    <dsp:sp modelId="{E6710D70-F356-410D-8146-E29561385152}">
      <dsp:nvSpPr>
        <dsp:cNvPr id="0" name=""/>
        <dsp:cNvSpPr/>
      </dsp:nvSpPr>
      <dsp:spPr>
        <a:xfrm>
          <a:off x="0" y="898735"/>
          <a:ext cx="6266011" cy="7385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C3A8E-7513-4F72-AD57-E8C668EFDF19}">
      <dsp:nvSpPr>
        <dsp:cNvPr id="0" name=""/>
        <dsp:cNvSpPr/>
      </dsp:nvSpPr>
      <dsp:spPr>
        <a:xfrm>
          <a:off x="325437" y="1012654"/>
          <a:ext cx="566845" cy="566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076BF-CA1C-429D-B9E5-A1416B93C2A5}">
      <dsp:nvSpPr>
        <dsp:cNvPr id="0" name=""/>
        <dsp:cNvSpPr/>
      </dsp:nvSpPr>
      <dsp:spPr>
        <a:xfrm>
          <a:off x="1190374" y="769984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Hypotheses</a:t>
          </a:r>
          <a:r>
            <a:rPr lang="en-US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600" kern="1200" dirty="0">
              <a:effectLst/>
            </a:rPr>
            <a:t>(Slide 5)</a:t>
          </a:r>
          <a:endParaRPr lang="en-US" sz="2200" kern="1200" dirty="0">
            <a:effectLst/>
          </a:endParaRPr>
        </a:p>
      </dsp:txBody>
      <dsp:txXfrm>
        <a:off x="1190374" y="769984"/>
        <a:ext cx="5075636" cy="1030627"/>
      </dsp:txXfrm>
    </dsp:sp>
    <dsp:sp modelId="{CB153716-33BC-4716-9AD0-8590D66768A2}">
      <dsp:nvSpPr>
        <dsp:cNvPr id="0" name=""/>
        <dsp:cNvSpPr/>
      </dsp:nvSpPr>
      <dsp:spPr>
        <a:xfrm>
          <a:off x="0" y="2636043"/>
          <a:ext cx="6266011" cy="713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1A5E2-801F-4D5B-A0FE-BA793AAAE3EF}">
      <dsp:nvSpPr>
        <dsp:cNvPr id="0" name=""/>
        <dsp:cNvSpPr/>
      </dsp:nvSpPr>
      <dsp:spPr>
        <a:xfrm>
          <a:off x="325437" y="4332701"/>
          <a:ext cx="566845" cy="566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721C5-348E-4CF6-A08D-348F65BA7F47}">
      <dsp:nvSpPr>
        <dsp:cNvPr id="0" name=""/>
        <dsp:cNvSpPr/>
      </dsp:nvSpPr>
      <dsp:spPr>
        <a:xfrm>
          <a:off x="1190374" y="2578601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190374" y="2578601"/>
        <a:ext cx="5075636" cy="1030627"/>
      </dsp:txXfrm>
    </dsp:sp>
    <dsp:sp modelId="{39528793-4474-4A43-B3F1-FE20857AB753}">
      <dsp:nvSpPr>
        <dsp:cNvPr id="0" name=""/>
        <dsp:cNvSpPr/>
      </dsp:nvSpPr>
      <dsp:spPr>
        <a:xfrm>
          <a:off x="0" y="3476128"/>
          <a:ext cx="6266011" cy="733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1F632-5C69-4613-A3DE-599E3C0BA57F}">
      <dsp:nvSpPr>
        <dsp:cNvPr id="0" name=""/>
        <dsp:cNvSpPr/>
      </dsp:nvSpPr>
      <dsp:spPr>
        <a:xfrm>
          <a:off x="318530" y="2747070"/>
          <a:ext cx="613615" cy="4855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6000" b="-6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3676F-AA8E-495E-B3DA-3A8BF6778ECD}">
      <dsp:nvSpPr>
        <dsp:cNvPr id="0" name=""/>
        <dsp:cNvSpPr/>
      </dsp:nvSpPr>
      <dsp:spPr>
        <a:xfrm>
          <a:off x="1207987" y="2651400"/>
          <a:ext cx="4789776" cy="75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rPr>
            <a:t>Frequent Issues with Texas Mortgages between 2011-2019?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600" kern="1200" dirty="0">
              <a:solidFill>
                <a:schemeClr val="tx1"/>
              </a:solidFill>
            </a:rPr>
            <a:t>(Slide 7-8)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207987" y="2651400"/>
        <a:ext cx="4789776" cy="7553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9FAC6-C7EE-4776-A881-89CB38581202}">
      <dsp:nvSpPr>
        <dsp:cNvPr id="0" name=""/>
        <dsp:cNvSpPr/>
      </dsp:nvSpPr>
      <dsp:spPr>
        <a:xfrm>
          <a:off x="1263" y="306556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C2131A-9ADB-4A4A-B4F6-E7F5943CBFDB}">
      <dsp:nvSpPr>
        <dsp:cNvPr id="0" name=""/>
        <dsp:cNvSpPr/>
      </dsp:nvSpPr>
      <dsp:spPr>
        <a:xfrm>
          <a:off x="494175" y="774822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Our hypothesis suggests the primary challenges associated with Texas mortgages </a:t>
          </a:r>
          <a:br>
            <a:rPr lang="en-US" sz="2300" kern="1200" dirty="0"/>
          </a:br>
          <a:r>
            <a:rPr lang="en-US" sz="2300" b="0" i="0" kern="1200" dirty="0"/>
            <a:t>that banks addressed, had more customer complaints that were effectively closed </a:t>
          </a:r>
          <a:br>
            <a:rPr lang="en-US" sz="2300" kern="1200" dirty="0"/>
          </a:br>
          <a:r>
            <a:rPr lang="en-US" sz="2300" b="0" i="0" kern="1200" dirty="0"/>
            <a:t>with public responses.</a:t>
          </a:r>
          <a:endParaRPr lang="en-US" sz="2300" kern="1200" dirty="0"/>
        </a:p>
      </dsp:txBody>
      <dsp:txXfrm>
        <a:off x="576682" y="857329"/>
        <a:ext cx="4271191" cy="2651976"/>
      </dsp:txXfrm>
    </dsp:sp>
    <dsp:sp modelId="{EBD15105-F09C-4248-A5A4-658A5E4941FC}">
      <dsp:nvSpPr>
        <dsp:cNvPr id="0" name=""/>
        <dsp:cNvSpPr/>
      </dsp:nvSpPr>
      <dsp:spPr>
        <a:xfrm>
          <a:off x="5423293" y="306556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4D25DA-F042-476C-86E7-D88EE71940C4}">
      <dsp:nvSpPr>
        <dsp:cNvPr id="0" name=""/>
        <dsp:cNvSpPr/>
      </dsp:nvSpPr>
      <dsp:spPr>
        <a:xfrm>
          <a:off x="5916205" y="774822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Our null hypothesis suggests the primary challenges associated with Texas mortgages that banks addressed, had little to no differences in the effect of public responses in customer complaints</a:t>
          </a:r>
          <a:endParaRPr lang="en-US" sz="2300" kern="1200" dirty="0"/>
        </a:p>
      </dsp:txBody>
      <dsp:txXfrm>
        <a:off x="5998712" y="857329"/>
        <a:ext cx="4271191" cy="2651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F7352-2478-423E-859A-24520956AC1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76279-F139-47A3-A6CE-FA2BE701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0514-7922-4797-BDF1-B2CAEDC46231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CDF0-013D-49CE-B050-2ECF4E544BC5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4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259B-D1F5-457A-8375-A52B505CF7E7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6C07-E5D7-4F36-9DF7-F86C456A30A6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68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83B0-96B0-40E3-B47A-1183C3AD9876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44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D732-75D1-4332-BF4E-8F48EED8A53D}" type="datetime1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D48-175C-4F0C-A2B4-3EBADEE0C811}" type="datetime1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7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E077-3F82-42F2-B309-A14A2B8657BE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2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B565-D152-4BB8-A327-9E18F552DED9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EB7E-737F-49AB-B3D6-9A52AEFF30DF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92E-94F3-4F86-9A7B-A9D5C4F112EB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6BCE-0EB7-4F35-B146-33E27AE52C87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ABD-5FEB-4212-A808-C8607407DAF6}" type="datetime1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187-063E-47BD-A5C9-B03F94457F65}" type="datetime1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9601-8311-49BD-A222-B2EAFA6E3E2E}" type="datetime1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76CF-4A7B-489F-BABF-38568C3840FC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5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822F-2CFE-48D3-9A3E-38E2C67050B1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A6747D8-9889-4519-8027-3DADE3272558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DD8477-0083-4E37-B138-931C3187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7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6.svg"/><Relationship Id="rId4" Type="http://schemas.openxmlformats.org/officeDocument/2006/relationships/diagramData" Target="../diagrams/data2.xml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10.svg"/><Relationship Id="rId4" Type="http://schemas.openxmlformats.org/officeDocument/2006/relationships/diagramData" Target="../diagrams/data3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4D56B7-66D1-A426-5F08-4B7508818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4259" b="10514"/>
          <a:stretch/>
        </p:blipFill>
        <p:spPr>
          <a:xfrm>
            <a:off x="0" y="392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AA1FA-8CE2-2291-992A-7E6FE4076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312611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Texas Mortgage Issues Assessment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F360D-FFC2-6BFD-E7A1-69DB47D2F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134" y="4989257"/>
            <a:ext cx="9440034" cy="15660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Presented by: </a:t>
            </a:r>
          </a:p>
          <a:p>
            <a:pPr>
              <a:lnSpc>
                <a:spcPct val="90000"/>
              </a:lnSpc>
            </a:pPr>
            <a:r>
              <a:rPr lang="en-US" sz="1100" dirty="0" err="1"/>
              <a:t>Jodee</a:t>
            </a:r>
            <a:r>
              <a:rPr lang="en-US" sz="1100" dirty="0"/>
              <a:t> Harris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Eze </a:t>
            </a:r>
            <a:r>
              <a:rPr lang="en-US" sz="1100" dirty="0" err="1"/>
              <a:t>Odimegwu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/>
              <a:t>Carlos Valenciano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Ana Gutierrez</a:t>
            </a:r>
          </a:p>
          <a:p>
            <a:pPr>
              <a:lnSpc>
                <a:spcPct val="90000"/>
              </a:lnSpc>
            </a:pPr>
            <a:endParaRPr 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EC936-E0B0-A892-7F29-9EE359E3AD52}"/>
              </a:ext>
            </a:extLst>
          </p:cNvPr>
          <p:cNvSpPr txBox="1"/>
          <p:nvPr/>
        </p:nvSpPr>
        <p:spPr>
          <a:xfrm>
            <a:off x="4603355" y="632231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Updated: 08/17/2023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66E37-B361-EC8F-3DD1-ADAD7DA4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62814"/>
            <a:ext cx="753545" cy="365125"/>
          </a:xfrm>
        </p:spPr>
        <p:txBody>
          <a:bodyPr/>
          <a:lstStyle/>
          <a:p>
            <a:fld id="{2BDD8477-0083-4E37-B138-931C3187577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C4A68E-4DD6-198C-2B4B-16EA90AC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2BDD8477-0083-4E37-B138-931C31875778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5EE68AC-BA3C-5D27-6C63-381051726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" y="73251"/>
            <a:ext cx="8789873" cy="592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D2CF86-BFED-5EDD-6EF2-B87E66DB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34" y="1327176"/>
            <a:ext cx="6874266" cy="5090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BBA74F-202C-D294-53A7-B6B8477B9517}"/>
              </a:ext>
            </a:extLst>
          </p:cNvPr>
          <p:cNvSpPr txBox="1"/>
          <p:nvPr/>
        </p:nvSpPr>
        <p:spPr>
          <a:xfrm>
            <a:off x="9876391" y="2812395"/>
            <a:ext cx="2222303" cy="3416320"/>
          </a:xfrm>
          <a:prstGeom prst="rect">
            <a:avLst/>
          </a:prstGeom>
          <a:noFill/>
          <a:ln w="158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</a:rPr>
              <a:t>T</a:t>
            </a:r>
            <a:r>
              <a:rPr lang="en-US" sz="18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</a:rPr>
              <a:t>he data displays “Closed with explanation” as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</a:rPr>
              <a:t>the most response to consumers </a:t>
            </a:r>
            <a:r>
              <a:rPr lang="en-US" sz="18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</a:rPr>
              <a:t>on both public and Non-public for the top 3 companies responding to consumers.</a:t>
            </a:r>
            <a:endParaRPr lang="en-US" sz="1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8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439BD-6DA3-5F0D-0C07-F539D0F9C976}"/>
              </a:ext>
            </a:extLst>
          </p:cNvPr>
          <p:cNvSpPr txBox="1"/>
          <p:nvPr/>
        </p:nvSpPr>
        <p:spPr>
          <a:xfrm>
            <a:off x="5114167" y="1078263"/>
            <a:ext cx="6117578" cy="47014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668CF-A828-EF32-8911-69A1F4F9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71826"/>
            <a:ext cx="753545" cy="365125"/>
          </a:xfrm>
        </p:spPr>
        <p:txBody>
          <a:bodyPr/>
          <a:lstStyle/>
          <a:p>
            <a:fld id="{2BDD8477-0083-4E37-B138-931C3187577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4DA28-D9DF-31C8-1BAD-B6072E076468}"/>
              </a:ext>
            </a:extLst>
          </p:cNvPr>
          <p:cNvSpPr txBox="1"/>
          <p:nvPr/>
        </p:nvSpPr>
        <p:spPr>
          <a:xfrm>
            <a:off x="913795" y="1732449"/>
            <a:ext cx="3078749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AF006-8C02-2517-C9AB-66DAA3BDA078}"/>
              </a:ext>
            </a:extLst>
          </p:cNvPr>
          <p:cNvSpPr txBox="1"/>
          <p:nvPr/>
        </p:nvSpPr>
        <p:spPr>
          <a:xfrm>
            <a:off x="142893" y="-76945"/>
            <a:ext cx="4086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CF959AF1-D195-461E-35DF-687DBA6A9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6580" y="175597"/>
            <a:ext cx="942737" cy="818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A8704D-D0D5-A11A-50EB-557E08475F25}"/>
              </a:ext>
            </a:extLst>
          </p:cNvPr>
          <p:cNvSpPr txBox="1"/>
          <p:nvPr/>
        </p:nvSpPr>
        <p:spPr>
          <a:xfrm>
            <a:off x="4795068" y="1278431"/>
            <a:ext cx="725403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sz="1800" b="0" i="0" dirty="0">
                <a:ln>
                  <a:solidFill>
                    <a:srgbClr val="404040"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EXAMPLE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sz="1800" b="0" i="0" dirty="0">
                <a:ln>
                  <a:solidFill>
                    <a:srgbClr val="404040"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EXAMPLE</a:t>
            </a:r>
            <a:endParaRPr lang="en-US" sz="1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endParaRPr lang="en-US" sz="1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endParaRPr lang="en-US" sz="1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endParaRPr lang="en-US" sz="1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endParaRPr lang="en-US" sz="1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endParaRPr lang="en-US" sz="1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000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extBox 1">
            <a:extLst>
              <a:ext uri="{FF2B5EF4-FFF2-40B4-BE49-F238E27FC236}">
                <a16:creationId xmlns:a16="http://schemas.microsoft.com/office/drawing/2014/main" id="{DA1B4BA2-BEF3-7F0B-FFAC-4CE7E6D88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582355"/>
              </p:ext>
            </p:extLst>
          </p:nvPr>
        </p:nvGraphicFramePr>
        <p:xfrm>
          <a:off x="1292650" y="1279520"/>
          <a:ext cx="9606700" cy="343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D5B04-7FBF-1E8C-BBCC-DC4EC26B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2BDD8477-0083-4E37-B138-931C318757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58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DBF233-874A-B1C5-04C9-067A3D127CB6}"/>
              </a:ext>
            </a:extLst>
          </p:cNvPr>
          <p:cNvSpPr/>
          <p:nvPr/>
        </p:nvSpPr>
        <p:spPr>
          <a:xfrm>
            <a:off x="5127130" y="2619976"/>
            <a:ext cx="6266011" cy="74896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9C1B0-0401-8067-C818-B8DAC65E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sz="7200" i="1" dirty="0"/>
              <a:t>Table of Contents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4E807-94A4-F4B0-3E65-8103B7440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032380"/>
              </p:ext>
            </p:extLst>
          </p:nvPr>
        </p:nvGraphicFramePr>
        <p:xfrm>
          <a:off x="5117406" y="885650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6E290-0E4B-0C38-60FC-B3A1B4C1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69869"/>
            <a:ext cx="753545" cy="365125"/>
          </a:xfrm>
        </p:spPr>
        <p:txBody>
          <a:bodyPr/>
          <a:lstStyle/>
          <a:p>
            <a:fld id="{2BDD8477-0083-4E37-B138-931C31875778}" type="slidenum">
              <a:rPr lang="en-US" smtClean="0"/>
              <a:t>3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82F116-A484-D749-B4D8-978CE028EBD1}"/>
              </a:ext>
            </a:extLst>
          </p:cNvPr>
          <p:cNvGrpSpPr/>
          <p:nvPr/>
        </p:nvGrpSpPr>
        <p:grpSpPr>
          <a:xfrm>
            <a:off x="6252651" y="2641959"/>
            <a:ext cx="5020688" cy="1674895"/>
            <a:chOff x="1105839" y="2408286"/>
            <a:chExt cx="5160171" cy="24892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C182C8-C268-ABAE-1C15-5A1725B7856D}"/>
                </a:ext>
              </a:extLst>
            </p:cNvPr>
            <p:cNvSpPr/>
            <p:nvPr/>
          </p:nvSpPr>
          <p:spPr>
            <a:xfrm>
              <a:off x="1190374" y="3866886"/>
              <a:ext cx="5075636" cy="10306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F4FDC6-DF35-6021-7E90-50269666C53C}"/>
                </a:ext>
              </a:extLst>
            </p:cNvPr>
            <p:cNvSpPr txBox="1"/>
            <p:nvPr/>
          </p:nvSpPr>
          <p:spPr>
            <a:xfrm>
              <a:off x="1105839" y="2408286"/>
              <a:ext cx="5075636" cy="1030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075" tIns="109075" rIns="109075" bIns="109075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i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 consumer complaints display a trend in company responses?</a:t>
              </a:r>
              <a:r>
                <a:rPr lang="en-US" sz="2000" i="1" kern="1200" dirty="0"/>
                <a:t> </a:t>
              </a:r>
              <a:r>
                <a:rPr lang="en-US" sz="1600" i="1" kern="1200" dirty="0"/>
                <a:t>(Slide 6)</a:t>
              </a:r>
              <a:endParaRPr lang="en-US" sz="2000" i="1" kern="120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EFBC0-4471-38C0-DAE6-5B1FC35C2C64}"/>
              </a:ext>
            </a:extLst>
          </p:cNvPr>
          <p:cNvSpPr/>
          <p:nvPr/>
        </p:nvSpPr>
        <p:spPr>
          <a:xfrm>
            <a:off x="6642922" y="5626246"/>
            <a:ext cx="5058011" cy="9453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23" name="Graphic 22" descr="Upward trend with solid fill">
            <a:extLst>
              <a:ext uri="{FF2B5EF4-FFF2-40B4-BE49-F238E27FC236}">
                <a16:creationId xmlns:a16="http://schemas.microsoft.com/office/drawing/2014/main" id="{BA5B545F-3C18-5F8F-B479-C3EDC70F58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02983" y="2665406"/>
            <a:ext cx="646569" cy="64656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6D8A32-923C-2426-04A4-C73566AE7244}"/>
              </a:ext>
            </a:extLst>
          </p:cNvPr>
          <p:cNvSpPr/>
          <p:nvPr/>
        </p:nvSpPr>
        <p:spPr>
          <a:xfrm>
            <a:off x="5127130" y="5241449"/>
            <a:ext cx="6266011" cy="74896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569A60-27B4-2EE5-61C4-D46677A7BC44}"/>
              </a:ext>
            </a:extLst>
          </p:cNvPr>
          <p:cNvSpPr txBox="1"/>
          <p:nvPr/>
        </p:nvSpPr>
        <p:spPr>
          <a:xfrm>
            <a:off x="6380444" y="4272440"/>
            <a:ext cx="5058011" cy="9453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075" tIns="109075" rIns="109075" bIns="109075" numCol="1" spcCol="1270" anchor="ctr" anchorCtr="0">
            <a:noAutofit/>
          </a:bodyPr>
          <a:lstStyle/>
          <a:p>
            <a:pPr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top 3 companies had the most closed responses? </a:t>
            </a:r>
            <a:r>
              <a:rPr lang="en-US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</a:rPr>
              <a:t>(Slide 9-10)</a:t>
            </a:r>
            <a:endParaRPr lang="en-US" sz="2000" i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F92CBE-3FCA-D1B6-C5E4-BB4D77D943C9}"/>
              </a:ext>
            </a:extLst>
          </p:cNvPr>
          <p:cNvSpPr txBox="1"/>
          <p:nvPr/>
        </p:nvSpPr>
        <p:spPr>
          <a:xfrm>
            <a:off x="6325405" y="5142134"/>
            <a:ext cx="5058011" cy="9453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075" tIns="109075" rIns="109075" bIns="109075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i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</a:t>
            </a:r>
            <a:r>
              <a:rPr lang="en-US" sz="1600" kern="1200" dirty="0">
                <a:solidFill>
                  <a:schemeClr val="tx1"/>
                </a:solidFill>
              </a:rPr>
              <a:t>(Slide 11)</a:t>
            </a:r>
            <a:r>
              <a:rPr lang="en-US" sz="1600" kern="1200" dirty="0"/>
              <a:t> </a:t>
            </a:r>
            <a:endParaRPr lang="en-US" sz="2200" kern="1200" dirty="0"/>
          </a:p>
        </p:txBody>
      </p:sp>
      <p:pic>
        <p:nvPicPr>
          <p:cNvPr id="29" name="Graphic 28" descr="Building with solid fill">
            <a:extLst>
              <a:ext uri="{FF2B5EF4-FFF2-40B4-BE49-F238E27FC236}">
                <a16:creationId xmlns:a16="http://schemas.microsoft.com/office/drawing/2014/main" id="{AC83B8EB-133A-E9E8-3557-6846EA653E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6036" y="4371107"/>
            <a:ext cx="733923" cy="733923"/>
          </a:xfrm>
          <a:prstGeom prst="rect">
            <a:avLst/>
          </a:prstGeom>
        </p:spPr>
      </p:pic>
      <p:pic>
        <p:nvPicPr>
          <p:cNvPr id="17" name="Graphic 16" descr="Lightbulb">
            <a:extLst>
              <a:ext uri="{FF2B5EF4-FFF2-40B4-BE49-F238E27FC236}">
                <a16:creationId xmlns:a16="http://schemas.microsoft.com/office/drawing/2014/main" id="{4E0E5D48-89B1-8502-2ECD-C026786ED2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9712" y="5351158"/>
            <a:ext cx="646569" cy="5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988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3D30-5E35-6356-7573-CB611E0E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C4B9-AA87-A0AB-1804-7BE29290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Project Focus - Texas customer mortgage public or nonpublic responses to complaints resulting in a variety of closed complaints between 2011 to 2019.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Audience – Texas consumers with options to choose a loan mortgage company in Texas. 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 - Consumer awareness about companies with high trending issues in the state of Texas involved with mortgages.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Objective - The breakdown of various issues associated which top companies that provide mortgage loans proving or disproving, public responses had any effect on the outcome of closed issues.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EDD2-9F57-B325-64DF-1081994E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2BDD8477-0083-4E37-B138-931C31875778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 descr="Marketing">
            <a:extLst>
              <a:ext uri="{FF2B5EF4-FFF2-40B4-BE49-F238E27FC236}">
                <a16:creationId xmlns:a16="http://schemas.microsoft.com/office/drawing/2014/main" id="{21D583E5-4930-DE15-FE7A-D02AD6372ED7}"/>
              </a:ext>
            </a:extLst>
          </p:cNvPr>
          <p:cNvSpPr/>
          <p:nvPr/>
        </p:nvSpPr>
        <p:spPr>
          <a:xfrm>
            <a:off x="2724144" y="609601"/>
            <a:ext cx="924126" cy="97044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 descr="Marketing">
            <a:extLst>
              <a:ext uri="{FF2B5EF4-FFF2-40B4-BE49-F238E27FC236}">
                <a16:creationId xmlns:a16="http://schemas.microsoft.com/office/drawing/2014/main" id="{FA6E191A-F6AF-FBCF-51EE-3FEE84FDE494}"/>
              </a:ext>
            </a:extLst>
          </p:cNvPr>
          <p:cNvSpPr/>
          <p:nvPr/>
        </p:nvSpPr>
        <p:spPr>
          <a:xfrm flipH="1">
            <a:off x="8543732" y="609599"/>
            <a:ext cx="924124" cy="9704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1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B633-93F5-14DF-77B4-1FB4A081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sz="5300" i="1" dirty="0"/>
              <a:t>Hypotheses</a:t>
            </a:r>
            <a:r>
              <a:rPr lang="en-US" i="1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EF726AD-B72F-0D80-1AD1-4280F18DE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33436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85348-DCD9-035D-3EB9-6D87FDE2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2BDD8477-0083-4E37-B138-931C31875778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 descr="Subtitles">
            <a:extLst>
              <a:ext uri="{FF2B5EF4-FFF2-40B4-BE49-F238E27FC236}">
                <a16:creationId xmlns:a16="http://schemas.microsoft.com/office/drawing/2014/main" id="{0C3BA639-52B8-0555-D11B-A59E869B4030}"/>
              </a:ext>
            </a:extLst>
          </p:cNvPr>
          <p:cNvSpPr/>
          <p:nvPr/>
        </p:nvSpPr>
        <p:spPr>
          <a:xfrm>
            <a:off x="7803303" y="611250"/>
            <a:ext cx="969223" cy="96880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 descr="Subtitles">
            <a:extLst>
              <a:ext uri="{FF2B5EF4-FFF2-40B4-BE49-F238E27FC236}">
                <a16:creationId xmlns:a16="http://schemas.microsoft.com/office/drawing/2014/main" id="{100A0769-4370-0119-60DE-5A0204D8072F}"/>
              </a:ext>
            </a:extLst>
          </p:cNvPr>
          <p:cNvSpPr/>
          <p:nvPr/>
        </p:nvSpPr>
        <p:spPr>
          <a:xfrm flipH="1">
            <a:off x="3419476" y="611250"/>
            <a:ext cx="969223" cy="96880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A63D5-A939-E9FD-1F3E-06743AC2D395}"/>
              </a:ext>
            </a:extLst>
          </p:cNvPr>
          <p:cNvSpPr txBox="1"/>
          <p:nvPr/>
        </p:nvSpPr>
        <p:spPr>
          <a:xfrm>
            <a:off x="6271591" y="-1"/>
            <a:ext cx="5180651" cy="6296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9EAC5-C062-75A6-8A08-AABAC320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2242" y="6492875"/>
            <a:ext cx="753545" cy="365125"/>
          </a:xfrm>
        </p:spPr>
        <p:txBody>
          <a:bodyPr/>
          <a:lstStyle/>
          <a:p>
            <a:fld id="{2BDD8477-0083-4E37-B138-931C31875778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6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4C3599-4347-41BE-22DF-1CCC81C42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6" y="802433"/>
            <a:ext cx="5524500" cy="577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E3290-2B46-FC32-848A-F6689215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380" y="832892"/>
            <a:ext cx="5047286" cy="3058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26EF5-1000-3705-7B42-78C9850EAE13}"/>
              </a:ext>
            </a:extLst>
          </p:cNvPr>
          <p:cNvSpPr txBox="1"/>
          <p:nvPr/>
        </p:nvSpPr>
        <p:spPr>
          <a:xfrm>
            <a:off x="6521380" y="4209833"/>
            <a:ext cx="5047286" cy="24138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distribution of different company responses ("Closed," "Closed with explanation," etc.) for “Public Response” and “No Public Response” provides an initial understanding of how companies are addressing consumer complaints.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The trend displayed here is that regardless of type of closed response “No Public Response” tallied higher than “Public Responses”.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68A3209-49F0-E8F3-6736-6ADE0E00E2B9}"/>
              </a:ext>
            </a:extLst>
          </p:cNvPr>
          <p:cNvSpPr txBox="1">
            <a:spLocks/>
          </p:cNvSpPr>
          <p:nvPr/>
        </p:nvSpPr>
        <p:spPr>
          <a:xfrm>
            <a:off x="723421" y="127005"/>
            <a:ext cx="11096340" cy="550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200" i="1" dirty="0">
                <a:solidFill>
                  <a:schemeClr val="bg1">
                    <a:lumMod val="95000"/>
                  </a:schemeClr>
                </a:solidFill>
              </a:rPr>
              <a:t>Do consumer complaints display a trend in company responses?</a:t>
            </a:r>
          </a:p>
        </p:txBody>
      </p:sp>
      <p:pic>
        <p:nvPicPr>
          <p:cNvPr id="11" name="Graphic 10" descr="Upward trend with solid fill">
            <a:extLst>
              <a:ext uri="{FF2B5EF4-FFF2-40B4-BE49-F238E27FC236}">
                <a16:creationId xmlns:a16="http://schemas.microsoft.com/office/drawing/2014/main" id="{D9B3B6AF-EDBC-B021-04AC-B9B3EC12A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3667" y="87897"/>
            <a:ext cx="646569" cy="6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26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4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59E596-F870-5954-5DEA-FC843CA08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84" y="1627238"/>
            <a:ext cx="4003193" cy="5003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71E58-D4E2-5B22-B12F-4CD2661E2B81}"/>
              </a:ext>
            </a:extLst>
          </p:cNvPr>
          <p:cNvSpPr txBox="1"/>
          <p:nvPr/>
        </p:nvSpPr>
        <p:spPr>
          <a:xfrm>
            <a:off x="5262023" y="1627238"/>
            <a:ext cx="5683997" cy="2440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separation of mortgage loan types into those with public and non-public company responses. 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Companies show to have mixed results to handling complaints based on the type of loan consumers obtained.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58529"/>
              </a:buClr>
              <a:buSzPct val="70000"/>
              <a:buFont typeface="Wingdings 2" charset="2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4DBD3-0316-34C7-03E4-6DDF8527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980" y="6492875"/>
            <a:ext cx="753545" cy="365125"/>
          </a:xfrm>
        </p:spPr>
        <p:txBody>
          <a:bodyPr/>
          <a:lstStyle/>
          <a:p>
            <a:fld id="{2BDD8477-0083-4E37-B138-931C31875778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B7FD5-B1A9-E7C6-BAE0-178E09C0750A}"/>
              </a:ext>
            </a:extLst>
          </p:cNvPr>
          <p:cNvSpPr txBox="1"/>
          <p:nvPr/>
        </p:nvSpPr>
        <p:spPr>
          <a:xfrm>
            <a:off x="940002" y="-33756"/>
            <a:ext cx="10452675" cy="1434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36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Frequent Issues with Texas Mortgages between 2011-2019?</a:t>
            </a:r>
          </a:p>
        </p:txBody>
      </p:sp>
      <p:pic>
        <p:nvPicPr>
          <p:cNvPr id="7" name="Picture 6" descr="A table with text on it">
            <a:extLst>
              <a:ext uri="{FF2B5EF4-FFF2-40B4-BE49-F238E27FC236}">
                <a16:creationId xmlns:a16="http://schemas.microsoft.com/office/drawing/2014/main" id="{F50743E9-85E5-9BF9-7638-AB1A98D63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32" y="4068148"/>
            <a:ext cx="5434088" cy="2563082"/>
          </a:xfrm>
          <a:prstGeom prst="rect">
            <a:avLst/>
          </a:prstGeom>
        </p:spPr>
      </p:pic>
      <p:sp>
        <p:nvSpPr>
          <p:cNvPr id="8" name="Rectangle 7" descr="Warning with solid fill">
            <a:extLst>
              <a:ext uri="{FF2B5EF4-FFF2-40B4-BE49-F238E27FC236}">
                <a16:creationId xmlns:a16="http://schemas.microsoft.com/office/drawing/2014/main" id="{6A09599B-13AA-0648-9C2F-7517477C4055}"/>
              </a:ext>
            </a:extLst>
          </p:cNvPr>
          <p:cNvSpPr/>
          <p:nvPr/>
        </p:nvSpPr>
        <p:spPr>
          <a:xfrm>
            <a:off x="249057" y="440562"/>
            <a:ext cx="613615" cy="48558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000" b="-6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 descr="Warning with solid fill">
            <a:extLst>
              <a:ext uri="{FF2B5EF4-FFF2-40B4-BE49-F238E27FC236}">
                <a16:creationId xmlns:a16="http://schemas.microsoft.com/office/drawing/2014/main" id="{312AB5E5-01D4-BC91-C041-214AFC3F5534}"/>
              </a:ext>
            </a:extLst>
          </p:cNvPr>
          <p:cNvSpPr/>
          <p:nvPr/>
        </p:nvSpPr>
        <p:spPr>
          <a:xfrm>
            <a:off x="11392677" y="440562"/>
            <a:ext cx="613615" cy="48558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000" b="-6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E3E30-EC62-CFE2-80A3-689498F8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2BDD8477-0083-4E37-B138-931C31875778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C2E21-6285-E7FB-270F-ABA6D0A6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000777"/>
            <a:ext cx="10668002" cy="4775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97DEB8-2B8A-BFCF-7F33-E5602734C87F}"/>
              </a:ext>
            </a:extLst>
          </p:cNvPr>
          <p:cNvSpPr txBox="1"/>
          <p:nvPr/>
        </p:nvSpPr>
        <p:spPr>
          <a:xfrm>
            <a:off x="508971" y="354132"/>
            <a:ext cx="11584603" cy="1874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Displayed is the </a:t>
            </a: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count of each type of issue, separated by 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public and non-public company responses.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Top 3 issues: “Loan servicing, payment, escrow accounts”, “Loan modification, collection, foreclosure”, and “Trouble during  payment process”.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Hypothesis or Null Hypothesis based on Public or Non-Public Responses?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endParaRPr lang="en-US" sz="1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87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3EB9A9-F40A-9368-60C9-00E2725D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2BDD8477-0083-4E37-B138-931C3187577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C32C6-61DB-0BD5-A022-4D1F383D25DC}"/>
              </a:ext>
            </a:extLst>
          </p:cNvPr>
          <p:cNvSpPr txBox="1"/>
          <p:nvPr/>
        </p:nvSpPr>
        <p:spPr>
          <a:xfrm>
            <a:off x="1516182" y="370084"/>
            <a:ext cx="8643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32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Which top 3 companies had the most closed responses?</a:t>
            </a:r>
          </a:p>
        </p:txBody>
      </p:sp>
      <p:pic>
        <p:nvPicPr>
          <p:cNvPr id="10" name="Picture 9" descr="A screenshot of a company list&#10;&#10;Description automatically generated">
            <a:extLst>
              <a:ext uri="{FF2B5EF4-FFF2-40B4-BE49-F238E27FC236}">
                <a16:creationId xmlns:a16="http://schemas.microsoft.com/office/drawing/2014/main" id="{A6CFA376-7505-5FC0-7598-3AB4E97DD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17" y="1343895"/>
            <a:ext cx="5496271" cy="14833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78833E-C03B-36A7-5DE0-DB1FC66B2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85" y="1409496"/>
            <a:ext cx="6325148" cy="4988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E3658F-E99B-6EDA-8AFC-0B8567628B87}"/>
              </a:ext>
            </a:extLst>
          </p:cNvPr>
          <p:cNvSpPr txBox="1"/>
          <p:nvPr/>
        </p:nvSpPr>
        <p:spPr>
          <a:xfrm>
            <a:off x="6532930" y="3815532"/>
            <a:ext cx="5496271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sz="2000" b="0" i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Top 3 </a:t>
            </a:r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“Public Responses” </a:t>
            </a:r>
            <a:r>
              <a:rPr lang="en-US" sz="2000" b="0" i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companies: “Bank of America”, “Ditech Financial”, and Wells Fargo.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sz="2000" b="0" i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Top 3 “No Public Responses” companies: “Bank of America”, “Nationstar Mortgage” and “</a:t>
            </a:r>
            <a:r>
              <a:rPr lang="en-US" sz="2000" b="0" i="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Ocwen</a:t>
            </a:r>
            <a:r>
              <a:rPr lang="en-US" sz="2000" b="0" i="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Financial” 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</a:t>
            </a:r>
          </a:p>
        </p:txBody>
      </p:sp>
      <p:pic>
        <p:nvPicPr>
          <p:cNvPr id="15" name="Graphic 14" descr="Building with solid fill">
            <a:extLst>
              <a:ext uri="{FF2B5EF4-FFF2-40B4-BE49-F238E27FC236}">
                <a16:creationId xmlns:a16="http://schemas.microsoft.com/office/drawing/2014/main" id="{D147143C-7901-294E-DFEF-20A812519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271" y="295508"/>
            <a:ext cx="733923" cy="733923"/>
          </a:xfrm>
          <a:prstGeom prst="rect">
            <a:avLst/>
          </a:prstGeom>
        </p:spPr>
      </p:pic>
      <p:pic>
        <p:nvPicPr>
          <p:cNvPr id="16" name="Graphic 15" descr="Building with solid fill">
            <a:extLst>
              <a:ext uri="{FF2B5EF4-FFF2-40B4-BE49-F238E27FC236}">
                <a16:creationId xmlns:a16="http://schemas.microsoft.com/office/drawing/2014/main" id="{4FD2670F-DD9E-6CFC-6BE4-E0DE9D3CC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9450" y="295509"/>
            <a:ext cx="733923" cy="73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3455</TotalTime>
  <Words>530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Slate</vt:lpstr>
      <vt:lpstr>Texas Mortgage Issues Assessment </vt:lpstr>
      <vt:lpstr>PowerPoint Presentation</vt:lpstr>
      <vt:lpstr>Table of Contents</vt:lpstr>
      <vt:lpstr>Project Description</vt:lpstr>
      <vt:lpstr>Hypotheses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Mortgage Issues Assessment</dc:title>
  <dc:creator>Abbi Gutierrez</dc:creator>
  <cp:lastModifiedBy>Jodee Harris</cp:lastModifiedBy>
  <cp:revision>7</cp:revision>
  <dcterms:created xsi:type="dcterms:W3CDTF">2023-08-15T23:40:39Z</dcterms:created>
  <dcterms:modified xsi:type="dcterms:W3CDTF">2023-08-18T17:26:58Z</dcterms:modified>
</cp:coreProperties>
</file>