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7" r:id="rId7"/>
    <p:sldId id="264" r:id="rId8"/>
    <p:sldId id="265" r:id="rId9"/>
    <p:sldId id="266" r:id="rId10"/>
    <p:sldId id="268"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92F"/>
    <a:srgbClr val="689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5846"/>
  </p:normalViewPr>
  <p:slideViewPr>
    <p:cSldViewPr snapToGrid="0">
      <p:cViewPr>
        <p:scale>
          <a:sx n="96" d="100"/>
          <a:sy n="96" d="100"/>
        </p:scale>
        <p:origin x="-24"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dirty="0"/>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699"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A0CFCF-421A-54CA-3BC7-8C5B9E1B5DD7}"/>
              </a:ext>
            </a:extLst>
          </p:cNvPr>
          <p:cNvSpPr>
            <a:spLocks noGrp="1"/>
          </p:cNvSpPr>
          <p:nvPr>
            <p:ph type="title"/>
          </p:nvPr>
        </p:nvSpPr>
        <p:spPr>
          <a:xfrm>
            <a:off x="7520939" y="1653540"/>
            <a:ext cx="3246119" cy="2608006"/>
          </a:xfrm>
        </p:spPr>
        <p:txBody>
          <a:bodyPr anchor="ctr">
            <a:normAutofit/>
          </a:bodyPr>
          <a:lstStyle/>
          <a:p>
            <a:pPr algn="ctr"/>
            <a:r>
              <a:rPr lang="en-US" sz="2800" dirty="0"/>
              <a:t>Stock Spark</a:t>
            </a:r>
          </a:p>
        </p:txBody>
      </p:sp>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251C1E-44E6-FBAC-A046-E1CB26AFFEEE}"/>
              </a:ext>
            </a:extLst>
          </p:cNvPr>
          <p:cNvSpPr>
            <a:spLocks/>
          </p:cNvSpPr>
          <p:nvPr/>
        </p:nvSpPr>
        <p:spPr>
          <a:xfrm>
            <a:off x="657226" y="1019464"/>
            <a:ext cx="2217224" cy="397031"/>
          </a:xfrm>
          <a:prstGeom prst="rect">
            <a:avLst/>
          </a:prstGeom>
        </p:spPr>
        <p:txBody>
          <a:bodyPr>
            <a:noAutofit/>
          </a:bodyPr>
          <a:lstStyle/>
          <a:p>
            <a:pPr algn="ctr" defTabSz="251460">
              <a:spcAft>
                <a:spcPts val="600"/>
              </a:spcAft>
            </a:pPr>
            <a:r>
              <a:rPr lang="en-US" sz="1200" b="1" kern="1200" dirty="0">
                <a:solidFill>
                  <a:srgbClr val="54792F"/>
                </a:solidFill>
                <a:latin typeface="+mn-lt"/>
                <a:ea typeface="+mn-ea"/>
                <a:cs typeface="+mn-cs"/>
              </a:rPr>
              <a:t>Average Predicted Close for The Next Three Days </a:t>
            </a:r>
            <a:endParaRPr lang="en-US" sz="1200" b="1" dirty="0">
              <a:solidFill>
                <a:srgbClr val="54792F"/>
              </a:solidFill>
            </a:endParaRPr>
          </a:p>
        </p:txBody>
      </p:sp>
      <p:sp>
        <p:nvSpPr>
          <p:cNvPr id="4" name="TextBox 3">
            <a:extLst>
              <a:ext uri="{FF2B5EF4-FFF2-40B4-BE49-F238E27FC236}">
                <a16:creationId xmlns:a16="http://schemas.microsoft.com/office/drawing/2014/main" id="{D59D3BD4-630F-7C3C-EBFF-326FFF5F5633}"/>
              </a:ext>
            </a:extLst>
          </p:cNvPr>
          <p:cNvSpPr txBox="1"/>
          <p:nvPr/>
        </p:nvSpPr>
        <p:spPr>
          <a:xfrm>
            <a:off x="2495965" y="3429000"/>
            <a:ext cx="1927900" cy="461665"/>
          </a:xfrm>
          <a:prstGeom prst="rect">
            <a:avLst/>
          </a:prstGeom>
          <a:noFill/>
        </p:spPr>
        <p:txBody>
          <a:bodyPr wrap="square" rtlCol="0">
            <a:spAutoFit/>
          </a:bodyPr>
          <a:lstStyle/>
          <a:p>
            <a:pPr algn="ctr" defTabSz="251460">
              <a:spcAft>
                <a:spcPts val="600"/>
              </a:spcAft>
            </a:pPr>
            <a:r>
              <a:rPr lang="en-US" sz="1200" b="1" kern="1200" dirty="0">
                <a:solidFill>
                  <a:srgbClr val="54792F"/>
                </a:solidFill>
                <a:latin typeface="+mn-lt"/>
                <a:ea typeface="+mn-ea"/>
                <a:cs typeface="+mn-cs"/>
              </a:rPr>
              <a:t>Calculated Yearly Change for 2023</a:t>
            </a:r>
            <a:endParaRPr lang="en-US" sz="1200" b="1" dirty="0">
              <a:solidFill>
                <a:srgbClr val="54792F"/>
              </a:solidFill>
            </a:endParaRPr>
          </a:p>
        </p:txBody>
      </p:sp>
      <p:sp>
        <p:nvSpPr>
          <p:cNvPr id="6" name="TextBox 5">
            <a:extLst>
              <a:ext uri="{FF2B5EF4-FFF2-40B4-BE49-F238E27FC236}">
                <a16:creationId xmlns:a16="http://schemas.microsoft.com/office/drawing/2014/main" id="{E1D81B74-DB0E-3CEF-85D3-C09B1B110F90}"/>
              </a:ext>
            </a:extLst>
          </p:cNvPr>
          <p:cNvSpPr txBox="1"/>
          <p:nvPr/>
        </p:nvSpPr>
        <p:spPr>
          <a:xfrm>
            <a:off x="4525729" y="1005136"/>
            <a:ext cx="1927900" cy="461665"/>
          </a:xfrm>
          <a:prstGeom prst="rect">
            <a:avLst/>
          </a:prstGeom>
          <a:noFill/>
        </p:spPr>
        <p:txBody>
          <a:bodyPr wrap="square">
            <a:spAutoFit/>
          </a:bodyPr>
          <a:lstStyle/>
          <a:p>
            <a:pPr algn="ctr" defTabSz="251460">
              <a:spcAft>
                <a:spcPts val="600"/>
              </a:spcAft>
            </a:pPr>
            <a:r>
              <a:rPr lang="en-US" sz="1200" b="1" kern="1200" dirty="0">
                <a:solidFill>
                  <a:srgbClr val="54792F"/>
                </a:solidFill>
                <a:latin typeface="+mn-lt"/>
                <a:ea typeface="+mn-ea"/>
                <a:cs typeface="+mn-cs"/>
              </a:rPr>
              <a:t>Calculated  Yearly Change for 2022</a:t>
            </a:r>
            <a:endParaRPr lang="en-US" sz="1200" b="1" dirty="0">
              <a:solidFill>
                <a:srgbClr val="54792F"/>
              </a:solidFill>
            </a:endParaRPr>
          </a:p>
        </p:txBody>
      </p:sp>
      <p:pic>
        <p:nvPicPr>
          <p:cNvPr id="7" name="Picture 6">
            <a:extLst>
              <a:ext uri="{FF2B5EF4-FFF2-40B4-BE49-F238E27FC236}">
                <a16:creationId xmlns:a16="http://schemas.microsoft.com/office/drawing/2014/main" id="{2E8B62EF-96DA-3357-1BE1-6EF9CD75666C}"/>
              </a:ext>
            </a:extLst>
          </p:cNvPr>
          <p:cNvPicPr>
            <a:picLocks noChangeAspect="1"/>
          </p:cNvPicPr>
          <p:nvPr/>
        </p:nvPicPr>
        <p:blipFill>
          <a:blip r:embed="rId2"/>
          <a:stretch>
            <a:fillRect/>
          </a:stretch>
        </p:blipFill>
        <p:spPr>
          <a:xfrm>
            <a:off x="514350" y="1416496"/>
            <a:ext cx="2838979" cy="1703388"/>
          </a:xfrm>
          <a:prstGeom prst="rect">
            <a:avLst/>
          </a:prstGeom>
        </p:spPr>
      </p:pic>
      <p:pic>
        <p:nvPicPr>
          <p:cNvPr id="8" name="Picture 7">
            <a:extLst>
              <a:ext uri="{FF2B5EF4-FFF2-40B4-BE49-F238E27FC236}">
                <a16:creationId xmlns:a16="http://schemas.microsoft.com/office/drawing/2014/main" id="{F45604E8-5953-BF23-F0BA-0D50CA389957}"/>
              </a:ext>
            </a:extLst>
          </p:cNvPr>
          <p:cNvPicPr>
            <a:picLocks noChangeAspect="1"/>
          </p:cNvPicPr>
          <p:nvPr/>
        </p:nvPicPr>
        <p:blipFill>
          <a:blip r:embed="rId3"/>
          <a:stretch>
            <a:fillRect/>
          </a:stretch>
        </p:blipFill>
        <p:spPr>
          <a:xfrm>
            <a:off x="2073453" y="3828286"/>
            <a:ext cx="2838978" cy="1722393"/>
          </a:xfrm>
          <a:prstGeom prst="rect">
            <a:avLst/>
          </a:prstGeom>
        </p:spPr>
      </p:pic>
      <p:pic>
        <p:nvPicPr>
          <p:cNvPr id="9" name="Picture 8">
            <a:extLst>
              <a:ext uri="{FF2B5EF4-FFF2-40B4-BE49-F238E27FC236}">
                <a16:creationId xmlns:a16="http://schemas.microsoft.com/office/drawing/2014/main" id="{AD4B2E25-A148-B7E1-227A-93BF50C83192}"/>
              </a:ext>
            </a:extLst>
          </p:cNvPr>
          <p:cNvPicPr>
            <a:picLocks noChangeAspect="1"/>
          </p:cNvPicPr>
          <p:nvPr/>
        </p:nvPicPr>
        <p:blipFill>
          <a:blip r:embed="rId4"/>
          <a:stretch>
            <a:fillRect/>
          </a:stretch>
        </p:blipFill>
        <p:spPr>
          <a:xfrm>
            <a:off x="3889479" y="1416495"/>
            <a:ext cx="2838979" cy="1633540"/>
          </a:xfrm>
          <a:prstGeom prst="rect">
            <a:avLst/>
          </a:prstGeom>
        </p:spPr>
      </p:pic>
    </p:spTree>
    <p:extLst>
      <p:ext uri="{BB962C8B-B14F-4D97-AF65-F5344CB8AC3E}">
        <p14:creationId xmlns:p14="http://schemas.microsoft.com/office/powerpoint/2010/main" val="58152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4" name="Rectangle 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5" name="Straight Connector 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B28-13E5-4B35-3C50-32B46310282E}"/>
              </a:ext>
            </a:extLst>
          </p:cNvPr>
          <p:cNvSpPr>
            <a:spLocks noGrp="1"/>
          </p:cNvSpPr>
          <p:nvPr>
            <p:ph type="title"/>
          </p:nvPr>
        </p:nvSpPr>
        <p:spPr>
          <a:xfrm>
            <a:off x="920009" y="1066801"/>
            <a:ext cx="4255981" cy="251980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Tableau Visualizations</a:t>
            </a:r>
          </a:p>
        </p:txBody>
      </p:sp>
      <p:pic>
        <p:nvPicPr>
          <p:cNvPr id="4" name="Picture 3">
            <a:extLst>
              <a:ext uri="{FF2B5EF4-FFF2-40B4-BE49-F238E27FC236}">
                <a16:creationId xmlns:a16="http://schemas.microsoft.com/office/drawing/2014/main" id="{2D8FF44B-31F6-9EA9-247D-DC86F95D36A6}"/>
              </a:ext>
            </a:extLst>
          </p:cNvPr>
          <p:cNvPicPr>
            <a:picLocks noChangeAspect="1"/>
          </p:cNvPicPr>
          <p:nvPr/>
        </p:nvPicPr>
        <p:blipFill rotWithShape="1">
          <a:blip r:embed="rId2"/>
          <a:srcRect t="-1" r="25424" b="-1427"/>
          <a:stretch/>
        </p:blipFill>
        <p:spPr>
          <a:xfrm>
            <a:off x="7055808" y="748246"/>
            <a:ext cx="3179118" cy="2680753"/>
          </a:xfrm>
          <a:prstGeom prst="rect">
            <a:avLst/>
          </a:prstGeom>
        </p:spPr>
      </p:pic>
      <p:pic>
        <p:nvPicPr>
          <p:cNvPr id="5" name="Picture 4">
            <a:extLst>
              <a:ext uri="{FF2B5EF4-FFF2-40B4-BE49-F238E27FC236}">
                <a16:creationId xmlns:a16="http://schemas.microsoft.com/office/drawing/2014/main" id="{3F0FBC00-0568-BF88-388C-CC400426F210}"/>
              </a:ext>
            </a:extLst>
          </p:cNvPr>
          <p:cNvPicPr>
            <a:picLocks noChangeAspect="1"/>
          </p:cNvPicPr>
          <p:nvPr/>
        </p:nvPicPr>
        <p:blipFill>
          <a:blip r:embed="rId3"/>
          <a:stretch>
            <a:fillRect/>
          </a:stretch>
        </p:blipFill>
        <p:spPr>
          <a:xfrm>
            <a:off x="6338156" y="3586605"/>
            <a:ext cx="4614421" cy="2814797"/>
          </a:xfrm>
          <a:prstGeom prst="rect">
            <a:avLst/>
          </a:prstGeom>
        </p:spPr>
      </p:pic>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3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 In this presentation, we focus on Meta.</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dirty="0"/>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dirty="0">
                <a:effectLst/>
              </a:rPr>
              <a:t>We will employ two powerful machine learning frameworks, </a:t>
            </a:r>
            <a:r>
              <a:rPr lang="en-US" b="0" i="0" u="none" strike="noStrike" dirty="0" err="1">
                <a:effectLst/>
              </a:rPr>
              <a:t>Tensorflow</a:t>
            </a:r>
            <a:r>
              <a:rPr lang="en-US" b="0" i="0" u="none" strike="noStrike" dirty="0">
                <a:effectLst/>
              </a:rPr>
              <a:t> and Scikit-Learn, to develop and fine-tune our prediction models. By comparing their accuracies, we aim to discern the strengths and weaknesses of each, ultimately determining the most effective tool for our predictive analytics endeavors.</a:t>
            </a:r>
            <a:endParaRPr lang="en-US" dirty="0"/>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6" name="Rectangle 103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40" name="Rectangle 103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5">
            <a:extLst>
              <a:ext uri="{FF2B5EF4-FFF2-40B4-BE49-F238E27FC236}">
                <a16:creationId xmlns:a16="http://schemas.microsoft.com/office/drawing/2014/main" id="{EE6FBAA3-F0CA-4614-BE7B-1260496B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4" name="Group 1043">
            <a:extLst>
              <a:ext uri="{FF2B5EF4-FFF2-40B4-BE49-F238E27FC236}">
                <a16:creationId xmlns:a16="http://schemas.microsoft.com/office/drawing/2014/main" id="{42761342-4DFA-4208-A2C7-DFA22E6BA6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045" name="Rectangle 1044">
              <a:extLst>
                <a:ext uri="{FF2B5EF4-FFF2-40B4-BE49-F238E27FC236}">
                  <a16:creationId xmlns:a16="http://schemas.microsoft.com/office/drawing/2014/main" id="{CD91CFC6-3469-4255-87BF-B8E136967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6" name="Straight Connector 1045">
              <a:extLst>
                <a:ext uri="{FF2B5EF4-FFF2-40B4-BE49-F238E27FC236}">
                  <a16:creationId xmlns:a16="http://schemas.microsoft.com/office/drawing/2014/main" id="{5BA7E4D3-7CC0-4B42-828E-552C58F6DE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7211CD66-C6F7-4931-A80E-540A813EEB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30124" y="1304462"/>
            <a:ext cx="4037176" cy="2030150"/>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Stock Market Predictor</a:t>
            </a:r>
          </a:p>
        </p:txBody>
      </p:sp>
      <p:pic>
        <p:nvPicPr>
          <p:cNvPr id="4" name="Picture 3">
            <a:extLst>
              <a:ext uri="{FF2B5EF4-FFF2-40B4-BE49-F238E27FC236}">
                <a16:creationId xmlns:a16="http://schemas.microsoft.com/office/drawing/2014/main" id="{C0158FC1-887F-D41A-47A2-C4BD0770EBAA}"/>
              </a:ext>
            </a:extLst>
          </p:cNvPr>
          <p:cNvPicPr>
            <a:picLocks noChangeAspect="1"/>
          </p:cNvPicPr>
          <p:nvPr/>
        </p:nvPicPr>
        <p:blipFill>
          <a:blip r:embed="rId2"/>
          <a:stretch>
            <a:fillRect/>
          </a:stretch>
        </p:blipFill>
        <p:spPr>
          <a:xfrm>
            <a:off x="6077726" y="6047181"/>
            <a:ext cx="5102420" cy="293390"/>
          </a:xfrm>
          <a:prstGeom prst="rect">
            <a:avLst/>
          </a:prstGeom>
        </p:spPr>
      </p:pic>
      <p:pic>
        <p:nvPicPr>
          <p:cNvPr id="1026" name="Picture 2">
            <a:extLst>
              <a:ext uri="{FF2B5EF4-FFF2-40B4-BE49-F238E27FC236}">
                <a16:creationId xmlns:a16="http://schemas.microsoft.com/office/drawing/2014/main" id="{FC04E5D7-556A-A440-2F9A-35913685EF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0212" y="3270470"/>
            <a:ext cx="4372772" cy="2776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213" y="452952"/>
            <a:ext cx="4372771" cy="277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26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dirty="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9429" y="1028700"/>
            <a:ext cx="6250261" cy="510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420454" y="974663"/>
            <a:ext cx="6528494" cy="4603874"/>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sz="2800" dirty="0"/>
              <a:t>Stock Logistic Regression</a:t>
            </a:r>
          </a:p>
        </p:txBody>
      </p:sp>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Balanced Accuracy Score</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23" name="Picture 22">
            <a:extLst>
              <a:ext uri="{FF2B5EF4-FFF2-40B4-BE49-F238E27FC236}">
                <a16:creationId xmlns:a16="http://schemas.microsoft.com/office/drawing/2014/main" id="{76FDB1D5-F056-8B70-BF94-6AFAAC57AE76}"/>
              </a:ext>
            </a:extLst>
          </p:cNvPr>
          <p:cNvPicPr>
            <a:picLocks noChangeAspect="1"/>
          </p:cNvPicPr>
          <p:nvPr/>
        </p:nvPicPr>
        <p:blipFill>
          <a:blip r:embed="rId2"/>
          <a:stretch>
            <a:fillRect/>
          </a:stretch>
        </p:blipFill>
        <p:spPr>
          <a:xfrm>
            <a:off x="7518478" y="1340393"/>
            <a:ext cx="1943100" cy="304800"/>
          </a:xfrm>
          <a:prstGeom prst="rect">
            <a:avLst/>
          </a:prstGeom>
        </p:spPr>
      </p:pic>
      <p:pic>
        <p:nvPicPr>
          <p:cNvPr id="24" name="Picture 23">
            <a:extLst>
              <a:ext uri="{FF2B5EF4-FFF2-40B4-BE49-F238E27FC236}">
                <a16:creationId xmlns:a16="http://schemas.microsoft.com/office/drawing/2014/main" id="{6117754E-DB85-8257-5B21-4CB2B8E3C07D}"/>
              </a:ext>
            </a:extLst>
          </p:cNvPr>
          <p:cNvPicPr>
            <a:picLocks noChangeAspect="1"/>
          </p:cNvPicPr>
          <p:nvPr/>
        </p:nvPicPr>
        <p:blipFill>
          <a:blip r:embed="rId3"/>
          <a:stretch>
            <a:fillRect/>
          </a:stretch>
        </p:blipFill>
        <p:spPr>
          <a:xfrm>
            <a:off x="7447182" y="3191946"/>
            <a:ext cx="1981200" cy="520700"/>
          </a:xfrm>
          <a:prstGeom prst="rect">
            <a:avLst/>
          </a:prstGeom>
        </p:spPr>
      </p:pic>
      <p:pic>
        <p:nvPicPr>
          <p:cNvPr id="25" name="Picture 24">
            <a:extLst>
              <a:ext uri="{FF2B5EF4-FFF2-40B4-BE49-F238E27FC236}">
                <a16:creationId xmlns:a16="http://schemas.microsoft.com/office/drawing/2014/main" id="{2197128B-297E-93B0-E22F-76889C11BAC7}"/>
              </a:ext>
            </a:extLst>
          </p:cNvPr>
          <p:cNvPicPr>
            <a:picLocks noChangeAspect="1"/>
          </p:cNvPicPr>
          <p:nvPr/>
        </p:nvPicPr>
        <p:blipFill>
          <a:blip r:embed="rId4"/>
          <a:stretch>
            <a:fillRect/>
          </a:stretch>
        </p:blipFill>
        <p:spPr>
          <a:xfrm>
            <a:off x="6349625" y="4646878"/>
            <a:ext cx="4280807" cy="1341451"/>
          </a:xfrm>
          <a:prstGeom prst="rect">
            <a:avLst/>
          </a:prstGeom>
        </p:spPr>
      </p:pic>
    </p:spTree>
    <p:extLst>
      <p:ext uri="{BB962C8B-B14F-4D97-AF65-F5344CB8AC3E}">
        <p14:creationId xmlns:p14="http://schemas.microsoft.com/office/powerpoint/2010/main" val="348541484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2772</TotalTime>
  <Words>407</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AdornVTI</vt:lpstr>
      <vt:lpstr>Stock Market prediction</vt:lpstr>
      <vt:lpstr>Group Members</vt:lpstr>
      <vt:lpstr>Introduction</vt:lpstr>
      <vt:lpstr>Objective</vt:lpstr>
      <vt:lpstr>Methodology</vt:lpstr>
      <vt:lpstr>Stock Market Predictor</vt:lpstr>
      <vt:lpstr>Stock Price Prediction with LSTM (Long-Short Term Memory)</vt:lpstr>
      <vt:lpstr>Predicted Stock Price Futures</vt:lpstr>
      <vt:lpstr>Stock Logistic Regression</vt:lpstr>
      <vt:lpstr>Stock Spark</vt:lpstr>
      <vt:lpstr>Tableau Visualizations</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14</cp:revision>
  <dcterms:created xsi:type="dcterms:W3CDTF">2023-12-10T17:12:11Z</dcterms:created>
  <dcterms:modified xsi:type="dcterms:W3CDTF">2023-12-15T01:17:52Z</dcterms:modified>
</cp:coreProperties>
</file>