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39" r:id="rId1"/>
  </p:sldMasterIdLst>
  <p:sldIdLst>
    <p:sldId id="256" r:id="rId2"/>
    <p:sldId id="257" r:id="rId3"/>
    <p:sldId id="258" r:id="rId4"/>
    <p:sldId id="259" r:id="rId5"/>
    <p:sldId id="260" r:id="rId6"/>
    <p:sldId id="264" r:id="rId7"/>
    <p:sldId id="265" r:id="rId8"/>
    <p:sldId id="268" r:id="rId9"/>
    <p:sldId id="266" r:id="rId10"/>
    <p:sldId id="267" r:id="rId11"/>
    <p:sldId id="269" r:id="rId12"/>
    <p:sldId id="261" r:id="rId13"/>
    <p:sldId id="262" r:id="rId14"/>
    <p:sldId id="263"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4792F"/>
    <a:srgbClr val="6895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4868"/>
    <p:restoredTop sz="95846"/>
  </p:normalViewPr>
  <p:slideViewPr>
    <p:cSldViewPr snapToGrid="0">
      <p:cViewPr>
        <p:scale>
          <a:sx n="90" d="100"/>
          <a:sy n="90" d="100"/>
        </p:scale>
        <p:origin x="328" y="9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D3B3C7E-BC2D-4436-8B03-AC421FA66787}"/>
              </a:ext>
            </a:extLst>
          </p:cNvPr>
          <p:cNvSpPr/>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66887E-4265-46F7-9DE0-605FFFC90761}"/>
              </a:ext>
            </a:extLst>
          </p:cNvPr>
          <p:cNvSpPr>
            <a:spLocks noGrp="1"/>
          </p:cNvSpPr>
          <p:nvPr>
            <p:ph type="ctrTitle" hasCustomPrompt="1"/>
          </p:nvPr>
        </p:nvSpPr>
        <p:spPr>
          <a:xfrm>
            <a:off x="2035130" y="1066800"/>
            <a:ext cx="8112369" cy="2073119"/>
          </a:xfrm>
        </p:spPr>
        <p:txBody>
          <a:bodyPr anchor="b">
            <a:normAutofit/>
          </a:bodyPr>
          <a:lstStyle>
            <a:lvl1pPr algn="ctr">
              <a:lnSpc>
                <a:spcPct val="110000"/>
              </a:lnSpc>
              <a:defRPr sz="2800" cap="all" spc="390" baseline="0"/>
            </a:lvl1pPr>
          </a:lstStyle>
          <a:p>
            <a:r>
              <a:rPr lang="en-US" dirty="0"/>
              <a:t>CLICK TO EDIT MASTER TITLE STYLE</a:t>
            </a:r>
          </a:p>
        </p:txBody>
      </p:sp>
      <p:sp>
        <p:nvSpPr>
          <p:cNvPr id="3" name="Subtitle 2">
            <a:extLst>
              <a:ext uri="{FF2B5EF4-FFF2-40B4-BE49-F238E27FC236}">
                <a16:creationId xmlns:a16="http://schemas.microsoft.com/office/drawing/2014/main" id="{7EDB1A74-54F5-45CA-8922-87FFD57515D4}"/>
              </a:ext>
            </a:extLst>
          </p:cNvPr>
          <p:cNvSpPr>
            <a:spLocks noGrp="1"/>
          </p:cNvSpPr>
          <p:nvPr>
            <p:ph type="subTitle" idx="1"/>
          </p:nvPr>
        </p:nvSpPr>
        <p:spPr>
          <a:xfrm>
            <a:off x="2175804" y="4876802"/>
            <a:ext cx="7821637" cy="1028697"/>
          </a:xfrm>
        </p:spPr>
        <p:txBody>
          <a:bodyPr>
            <a:normAutofit/>
          </a:bodyPr>
          <a:lstStyle>
            <a:lvl1pPr marL="0" indent="0" algn="ctr">
              <a:lnSpc>
                <a:spcPct val="10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0B6BE6EF-9D0F-4ABF-B92C-E967FE3F16CF}"/>
              </a:ext>
            </a:extLst>
          </p:cNvPr>
          <p:cNvSpPr>
            <a:spLocks noGrp="1"/>
          </p:cNvSpPr>
          <p:nvPr>
            <p:ph type="dt" sz="half" idx="10"/>
          </p:nvPr>
        </p:nvSpPr>
        <p:spPr/>
        <p:txBody>
          <a:bodyPr/>
          <a:lstStyle/>
          <a:p>
            <a:fld id="{C485584D-7D79-4248-9986-4CA35242F944}" type="datetimeFigureOut">
              <a:rPr lang="en-US" smtClean="0"/>
              <a:t>12/12/23</a:t>
            </a:fld>
            <a:endParaRPr lang="en-US"/>
          </a:p>
        </p:txBody>
      </p:sp>
      <p:sp>
        <p:nvSpPr>
          <p:cNvPr id="5" name="Footer Placeholder 4">
            <a:extLst>
              <a:ext uri="{FF2B5EF4-FFF2-40B4-BE49-F238E27FC236}">
                <a16:creationId xmlns:a16="http://schemas.microsoft.com/office/drawing/2014/main" id="{4E4AB150-954C-4F02-89AC-DA7163D75C39}"/>
              </a:ext>
            </a:extLst>
          </p:cNvPr>
          <p:cNvSpPr>
            <a:spLocks noGrp="1"/>
          </p:cNvSpPr>
          <p:nvPr>
            <p:ph type="ftr" sz="quarter" idx="11"/>
          </p:nvPr>
        </p:nvSpPr>
        <p:spPr>
          <a:xfrm>
            <a:off x="7279965" y="6245352"/>
            <a:ext cx="4114800" cy="365125"/>
          </a:xfrm>
        </p:spPr>
        <p:txBody>
          <a:bodyPr/>
          <a:lstStyle/>
          <a:p>
            <a:endParaRPr lang="en-US"/>
          </a:p>
        </p:txBody>
      </p:sp>
      <p:sp>
        <p:nvSpPr>
          <p:cNvPr id="6" name="Slide Number Placeholder 5">
            <a:extLst>
              <a:ext uri="{FF2B5EF4-FFF2-40B4-BE49-F238E27FC236}">
                <a16:creationId xmlns:a16="http://schemas.microsoft.com/office/drawing/2014/main" id="{E8E16270-CBD7-4ACC-BFC5-9CADE7226688}"/>
              </a:ext>
            </a:extLst>
          </p:cNvPr>
          <p:cNvSpPr>
            <a:spLocks noGrp="1"/>
          </p:cNvSpPr>
          <p:nvPr>
            <p:ph type="sldNum" sz="quarter" idx="12"/>
          </p:nvPr>
        </p:nvSpPr>
        <p:spPr/>
        <p:txBody>
          <a:bodyPr/>
          <a:lstStyle/>
          <a:p>
            <a:fld id="{19590046-DA73-4BBF-84B5-C08E6F75191A}" type="slidenum">
              <a:rPr lang="en-US" smtClean="0"/>
              <a:t>‹#›</a:t>
            </a:fld>
            <a:endParaRPr lang="en-US"/>
          </a:p>
        </p:txBody>
      </p:sp>
      <p:grpSp>
        <p:nvGrpSpPr>
          <p:cNvPr id="7" name="Group 6">
            <a:extLst>
              <a:ext uri="{FF2B5EF4-FFF2-40B4-BE49-F238E27FC236}">
                <a16:creationId xmlns:a16="http://schemas.microsoft.com/office/drawing/2014/main" id="{79B5D0C1-066E-4C02-A6B8-59FAE4A19724}"/>
              </a:ext>
            </a:extLst>
          </p:cNvPr>
          <p:cNvGrpSpPr/>
          <p:nvPr/>
        </p:nvGrpSpPr>
        <p:grpSpPr>
          <a:xfrm>
            <a:off x="5662258" y="4240546"/>
            <a:ext cx="867485" cy="115439"/>
            <a:chOff x="8910933" y="1861308"/>
            <a:chExt cx="867485" cy="115439"/>
          </a:xfrm>
        </p:grpSpPr>
        <p:sp>
          <p:nvSpPr>
            <p:cNvPr id="8" name="Rectangle 7">
              <a:extLst>
                <a:ext uri="{FF2B5EF4-FFF2-40B4-BE49-F238E27FC236}">
                  <a16:creationId xmlns:a16="http://schemas.microsoft.com/office/drawing/2014/main" id="{D4386904-AFDC-449E-8D1B-906B305EBDA7}"/>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id="{F70778F2-11E8-428C-8324-479CA9D6FE92}"/>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A0BE89E-CB2D-48BA-A8D2-533FAAAA725F}"/>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078997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B1126-542A-43AD-8078-EE356516544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4A5F98B-5F32-4561-BFBC-9F6E5DA0A347}"/>
              </a:ext>
            </a:extLst>
          </p:cNvPr>
          <p:cNvSpPr>
            <a:spLocks noGrp="1"/>
          </p:cNvSpPr>
          <p:nvPr>
            <p:ph type="body" orient="vert" idx="1"/>
          </p:nvPr>
        </p:nvSpPr>
        <p:spPr>
          <a:xfrm>
            <a:off x="1028700" y="2161903"/>
            <a:ext cx="10134600" cy="3743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73D0DD-B04E-4E48-8EE1-51E46131A9A2}"/>
              </a:ext>
            </a:extLst>
          </p:cNvPr>
          <p:cNvSpPr>
            <a:spLocks noGrp="1"/>
          </p:cNvSpPr>
          <p:nvPr>
            <p:ph type="dt" sz="half" idx="10"/>
          </p:nvPr>
        </p:nvSpPr>
        <p:spPr/>
        <p:txBody>
          <a:bodyPr/>
          <a:lstStyle/>
          <a:p>
            <a:fld id="{C485584D-7D79-4248-9986-4CA35242F944}" type="datetimeFigureOut">
              <a:rPr lang="en-US" smtClean="0"/>
              <a:t>12/12/23</a:t>
            </a:fld>
            <a:endParaRPr lang="en-US"/>
          </a:p>
        </p:txBody>
      </p:sp>
      <p:sp>
        <p:nvSpPr>
          <p:cNvPr id="5" name="Footer Placeholder 4">
            <a:extLst>
              <a:ext uri="{FF2B5EF4-FFF2-40B4-BE49-F238E27FC236}">
                <a16:creationId xmlns:a16="http://schemas.microsoft.com/office/drawing/2014/main" id="{0481352D-F9C0-4442-9601-A09A7655E6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FC0801-9C45-40AE-AB33-5742CDA4DAC7}"/>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6697671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946561-59BF-4566-AD2C-9B05C4771DF4}"/>
              </a:ext>
            </a:extLst>
          </p:cNvPr>
          <p:cNvSpPr>
            <a:spLocks noGrp="1"/>
          </p:cNvSpPr>
          <p:nvPr>
            <p:ph type="title" orient="vert"/>
          </p:nvPr>
        </p:nvSpPr>
        <p:spPr>
          <a:xfrm>
            <a:off x="9196250" y="723899"/>
            <a:ext cx="2271849" cy="54102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1DF7870-6CBD-47E2-854C-68141BAA101D}"/>
              </a:ext>
            </a:extLst>
          </p:cNvPr>
          <p:cNvSpPr>
            <a:spLocks noGrp="1"/>
          </p:cNvSpPr>
          <p:nvPr>
            <p:ph type="body" orient="vert" idx="1"/>
          </p:nvPr>
        </p:nvSpPr>
        <p:spPr>
          <a:xfrm>
            <a:off x="723900" y="723899"/>
            <a:ext cx="8302534" cy="54102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712FAF3-C106-49CB-A845-1FC7F731399D}"/>
              </a:ext>
            </a:extLst>
          </p:cNvPr>
          <p:cNvSpPr>
            <a:spLocks noGrp="1"/>
          </p:cNvSpPr>
          <p:nvPr>
            <p:ph type="dt" sz="half" idx="10"/>
          </p:nvPr>
        </p:nvSpPr>
        <p:spPr/>
        <p:txBody>
          <a:bodyPr/>
          <a:lstStyle/>
          <a:p>
            <a:fld id="{C485584D-7D79-4248-9986-4CA35242F944}" type="datetimeFigureOut">
              <a:rPr lang="en-US" smtClean="0"/>
              <a:t>12/12/23</a:t>
            </a:fld>
            <a:endParaRPr lang="en-US"/>
          </a:p>
        </p:txBody>
      </p:sp>
      <p:sp>
        <p:nvSpPr>
          <p:cNvPr id="5" name="Footer Placeholder 4">
            <a:extLst>
              <a:ext uri="{FF2B5EF4-FFF2-40B4-BE49-F238E27FC236}">
                <a16:creationId xmlns:a16="http://schemas.microsoft.com/office/drawing/2014/main" id="{E34D5CCC-00E8-48FA-91A6-921E7B6440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7E1751-E7AA-406D-A977-1ACEF1FBD134}"/>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863140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2DC87-4B97-4A7C-BC4C-6E772456161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4B59FD9-57FD-4ABA-9FCD-7954052534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7BD40E-B0AA-47B8-900F-488A8AEC1BC2}"/>
              </a:ext>
            </a:extLst>
          </p:cNvPr>
          <p:cNvSpPr>
            <a:spLocks noGrp="1"/>
          </p:cNvSpPr>
          <p:nvPr>
            <p:ph type="dt" sz="half" idx="10"/>
          </p:nvPr>
        </p:nvSpPr>
        <p:spPr/>
        <p:txBody>
          <a:bodyPr/>
          <a:lstStyle/>
          <a:p>
            <a:fld id="{C485584D-7D79-4248-9986-4CA35242F944}" type="datetimeFigureOut">
              <a:rPr lang="en-US" smtClean="0"/>
              <a:t>12/12/23</a:t>
            </a:fld>
            <a:endParaRPr lang="en-US"/>
          </a:p>
        </p:txBody>
      </p:sp>
      <p:sp>
        <p:nvSpPr>
          <p:cNvPr id="5" name="Footer Placeholder 4">
            <a:extLst>
              <a:ext uri="{FF2B5EF4-FFF2-40B4-BE49-F238E27FC236}">
                <a16:creationId xmlns:a16="http://schemas.microsoft.com/office/drawing/2014/main" id="{865E623C-1E35-4485-A5B4-A71969BE70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5C6BB9-EF4F-465E-985B-34521F68C583}"/>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9314435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87F5577-D71B-4279-B07A-62F703E5D1DC}"/>
              </a:ext>
            </a:extLst>
          </p:cNvPr>
          <p:cNvSpPr>
            <a:spLocks noGrp="1"/>
          </p:cNvSpPr>
          <p:nvPr>
            <p:ph type="dt" sz="half" idx="10"/>
          </p:nvPr>
        </p:nvSpPr>
        <p:spPr/>
        <p:txBody>
          <a:bodyPr/>
          <a:lstStyle/>
          <a:p>
            <a:fld id="{C485584D-7D79-4248-9986-4CA35242F944}" type="datetimeFigureOut">
              <a:rPr lang="en-US" smtClean="0"/>
              <a:t>12/12/23</a:t>
            </a:fld>
            <a:endParaRPr lang="en-US"/>
          </a:p>
        </p:txBody>
      </p:sp>
      <p:sp>
        <p:nvSpPr>
          <p:cNvPr id="5" name="Footer Placeholder 4">
            <a:extLst>
              <a:ext uri="{FF2B5EF4-FFF2-40B4-BE49-F238E27FC236}">
                <a16:creationId xmlns:a16="http://schemas.microsoft.com/office/drawing/2014/main" id="{F648367D-C35C-4023-BEBE-F834D033B0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BFCF8A-B8C6-496A-98A5-BBB52DB70F16}"/>
              </a:ext>
            </a:extLst>
          </p:cNvPr>
          <p:cNvSpPr>
            <a:spLocks noGrp="1"/>
          </p:cNvSpPr>
          <p:nvPr>
            <p:ph type="sldNum" sz="quarter" idx="12"/>
          </p:nvPr>
        </p:nvSpPr>
        <p:spPr/>
        <p:txBody>
          <a:bodyPr/>
          <a:lstStyle/>
          <a:p>
            <a:fld id="{19590046-DA73-4BBF-84B5-C08E6F75191A}" type="slidenum">
              <a:rPr lang="en-US" smtClean="0"/>
              <a:t>‹#›</a:t>
            </a:fld>
            <a:endParaRPr lang="en-US"/>
          </a:p>
        </p:txBody>
      </p:sp>
      <p:sp>
        <p:nvSpPr>
          <p:cNvPr id="11" name="Rectangle 5">
            <a:extLst>
              <a:ext uri="{FF2B5EF4-FFF2-40B4-BE49-F238E27FC236}">
                <a16:creationId xmlns:a16="http://schemas.microsoft.com/office/drawing/2014/main" id="{CDE45C10-227D-42DF-A888-EEFD3784FA8E}"/>
              </a:ext>
              <a:ext uri="{C183D7F6-B498-43B3-948B-1728B52AA6E4}">
                <adec:decorative xmlns:adec="http://schemas.microsoft.com/office/drawing/2017/decorative" val="1"/>
              </a:ext>
            </a:extLst>
          </p:cNvPr>
          <p:cNvSpPr/>
          <p:nvPr/>
        </p:nvSpPr>
        <p:spPr>
          <a:xfrm>
            <a:off x="723900" y="750338"/>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DA214944-8898-48BC-AE6F-065DA7BBB8E8}"/>
              </a:ext>
              <a:ext uri="{C183D7F6-B498-43B3-948B-1728B52AA6E4}">
                <adec:decorative xmlns:adec="http://schemas.microsoft.com/office/drawing/2017/decorative" val="1"/>
              </a:ext>
            </a:extLst>
          </p:cNvPr>
          <p:cNvGrpSpPr/>
          <p:nvPr/>
        </p:nvGrpSpPr>
        <p:grpSpPr>
          <a:xfrm>
            <a:off x="2580478" y="4714704"/>
            <a:ext cx="867485" cy="115439"/>
            <a:chOff x="8910933" y="1861308"/>
            <a:chExt cx="867485" cy="115439"/>
          </a:xfrm>
        </p:grpSpPr>
        <p:sp>
          <p:nvSpPr>
            <p:cNvPr id="8" name="Rectangle 7">
              <a:extLst>
                <a:ext uri="{FF2B5EF4-FFF2-40B4-BE49-F238E27FC236}">
                  <a16:creationId xmlns:a16="http://schemas.microsoft.com/office/drawing/2014/main" id="{B94B3AAB-30C4-441D-B481-D253F8325953}"/>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id="{FDCB6176-5585-40BC-BC9C-CA625F989F1B}"/>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7C4F1D9-97D8-43DD-A319-C56367F97FCE}"/>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D25E64ED-B373-4866-B5A2-E805D3168BBB}"/>
              </a:ext>
            </a:extLst>
          </p:cNvPr>
          <p:cNvSpPr>
            <a:spLocks noGrp="1"/>
          </p:cNvSpPr>
          <p:nvPr>
            <p:ph type="title"/>
          </p:nvPr>
        </p:nvSpPr>
        <p:spPr>
          <a:xfrm>
            <a:off x="1151291" y="1274475"/>
            <a:ext cx="3761832" cy="2823913"/>
          </a:xfrm>
        </p:spPr>
        <p:txBody>
          <a:bodyPr anchor="b">
            <a:normAutofit/>
          </a:bodyPr>
          <a:lstStyle>
            <a:lvl1pPr algn="ctr">
              <a:defRPr sz="3200" cap="all" spc="600" baseline="0"/>
            </a:lvl1pPr>
          </a:lstStyle>
          <a:p>
            <a:r>
              <a:rPr lang="en-US" dirty="0"/>
              <a:t>Click to edit Master title style</a:t>
            </a:r>
          </a:p>
        </p:txBody>
      </p:sp>
      <p:sp>
        <p:nvSpPr>
          <p:cNvPr id="3" name="Text Placeholder 2">
            <a:extLst>
              <a:ext uri="{FF2B5EF4-FFF2-40B4-BE49-F238E27FC236}">
                <a16:creationId xmlns:a16="http://schemas.microsoft.com/office/drawing/2014/main" id="{AB6D6168-DDAE-41B2-A0D5-42185A2D028C}"/>
              </a:ext>
            </a:extLst>
          </p:cNvPr>
          <p:cNvSpPr>
            <a:spLocks noGrp="1"/>
          </p:cNvSpPr>
          <p:nvPr>
            <p:ph type="body" idx="1"/>
          </p:nvPr>
        </p:nvSpPr>
        <p:spPr>
          <a:xfrm>
            <a:off x="6556756" y="2730304"/>
            <a:ext cx="4383030" cy="1397390"/>
          </a:xfrm>
        </p:spPr>
        <p:txBody>
          <a:bodyPr anchor="ctr">
            <a:normAutofit/>
          </a:bodyPr>
          <a:lstStyle>
            <a:lvl1pPr marL="0" indent="0" algn="ctr">
              <a:buNone/>
              <a:defRPr sz="20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38633842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825EB-71EE-41B3-89D2-47A0C7C359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662F7D-C4AD-4BD4-AAC8-F0223EE4A38B}"/>
              </a:ext>
            </a:extLst>
          </p:cNvPr>
          <p:cNvSpPr>
            <a:spLocks noGrp="1"/>
          </p:cNvSpPr>
          <p:nvPr>
            <p:ph sz="half" idx="1"/>
          </p:nvPr>
        </p:nvSpPr>
        <p:spPr>
          <a:xfrm>
            <a:off x="1037305" y="2155369"/>
            <a:ext cx="4953000" cy="399832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9D0FB088-28C6-4667-8DF2-0DE32AE3EC30}"/>
              </a:ext>
            </a:extLst>
          </p:cNvPr>
          <p:cNvSpPr>
            <a:spLocks noGrp="1"/>
          </p:cNvSpPr>
          <p:nvPr>
            <p:ph sz="half" idx="2"/>
          </p:nvPr>
        </p:nvSpPr>
        <p:spPr>
          <a:xfrm>
            <a:off x="6172200" y="2155369"/>
            <a:ext cx="4953000" cy="39983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F36095F-AE34-4E94-B722-E3A1205AEEDC}"/>
              </a:ext>
            </a:extLst>
          </p:cNvPr>
          <p:cNvSpPr>
            <a:spLocks noGrp="1"/>
          </p:cNvSpPr>
          <p:nvPr>
            <p:ph type="dt" sz="half" idx="10"/>
          </p:nvPr>
        </p:nvSpPr>
        <p:spPr/>
        <p:txBody>
          <a:bodyPr/>
          <a:lstStyle/>
          <a:p>
            <a:fld id="{C485584D-7D79-4248-9986-4CA35242F944}" type="datetimeFigureOut">
              <a:rPr lang="en-US" smtClean="0"/>
              <a:t>12/12/23</a:t>
            </a:fld>
            <a:endParaRPr lang="en-US"/>
          </a:p>
        </p:txBody>
      </p:sp>
      <p:sp>
        <p:nvSpPr>
          <p:cNvPr id="6" name="Footer Placeholder 5">
            <a:extLst>
              <a:ext uri="{FF2B5EF4-FFF2-40B4-BE49-F238E27FC236}">
                <a16:creationId xmlns:a16="http://schemas.microsoft.com/office/drawing/2014/main" id="{6E06A8E6-BD94-48EA-8F35-DA0DF910AC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478AEF-56B8-49F5-81E8-663B1FFA073B}"/>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40943117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F873F-001F-4254-97F3-05329E6A7B67}"/>
              </a:ext>
            </a:extLst>
          </p:cNvPr>
          <p:cNvSpPr>
            <a:spLocks noGrp="1"/>
          </p:cNvSpPr>
          <p:nvPr>
            <p:ph type="title"/>
          </p:nvPr>
        </p:nvSpPr>
        <p:spPr>
          <a:xfrm>
            <a:off x="1028700" y="555171"/>
            <a:ext cx="10134600" cy="1135517"/>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4A37B575-060F-4296-A28A-93DA109F96F5}"/>
              </a:ext>
            </a:extLst>
          </p:cNvPr>
          <p:cNvSpPr>
            <a:spLocks noGrp="1"/>
          </p:cNvSpPr>
          <p:nvPr>
            <p:ph type="body" idx="1"/>
          </p:nvPr>
        </p:nvSpPr>
        <p:spPr>
          <a:xfrm>
            <a:off x="1037306" y="1801620"/>
            <a:ext cx="4849036" cy="814387"/>
          </a:xfrm>
        </p:spPr>
        <p:txBody>
          <a:bodyPr anchor="b">
            <a:normAutofit/>
          </a:bodyPr>
          <a:lstStyle>
            <a:lvl1pPr marL="0" indent="0">
              <a:buNone/>
              <a:defRPr sz="18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BA581A51-F4D1-4A02-9918-C416F820B646}"/>
              </a:ext>
            </a:extLst>
          </p:cNvPr>
          <p:cNvSpPr>
            <a:spLocks noGrp="1"/>
          </p:cNvSpPr>
          <p:nvPr>
            <p:ph sz="half" idx="2"/>
          </p:nvPr>
        </p:nvSpPr>
        <p:spPr>
          <a:xfrm>
            <a:off x="1037306" y="2619103"/>
            <a:ext cx="4849036" cy="3514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32916D0-3DFE-455D-9888-3FDEFD3DE0CD}"/>
              </a:ext>
            </a:extLst>
          </p:cNvPr>
          <p:cNvSpPr>
            <a:spLocks noGrp="1"/>
          </p:cNvSpPr>
          <p:nvPr>
            <p:ph type="body" sz="quarter" idx="3"/>
          </p:nvPr>
        </p:nvSpPr>
        <p:spPr>
          <a:xfrm>
            <a:off x="6250108" y="1801620"/>
            <a:ext cx="4904585" cy="814387"/>
          </a:xfrm>
        </p:spPr>
        <p:txBody>
          <a:bodyPr anchor="b">
            <a:normAutofit/>
          </a:bodyPr>
          <a:lstStyle>
            <a:lvl1pPr marL="0" indent="0">
              <a:buNone/>
              <a:defRPr sz="18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F093D763-0643-4A48-8007-93391C59F6D5}"/>
              </a:ext>
            </a:extLst>
          </p:cNvPr>
          <p:cNvSpPr>
            <a:spLocks noGrp="1"/>
          </p:cNvSpPr>
          <p:nvPr>
            <p:ph sz="quarter" idx="4"/>
          </p:nvPr>
        </p:nvSpPr>
        <p:spPr>
          <a:xfrm>
            <a:off x="6250108" y="2619103"/>
            <a:ext cx="4904585" cy="3514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9A2D07B-3A5D-41C2-83B8-BD1AD6522CAD}"/>
              </a:ext>
            </a:extLst>
          </p:cNvPr>
          <p:cNvSpPr>
            <a:spLocks noGrp="1"/>
          </p:cNvSpPr>
          <p:nvPr>
            <p:ph type="dt" sz="half" idx="10"/>
          </p:nvPr>
        </p:nvSpPr>
        <p:spPr/>
        <p:txBody>
          <a:bodyPr/>
          <a:lstStyle/>
          <a:p>
            <a:fld id="{C485584D-7D79-4248-9986-4CA35242F944}" type="datetimeFigureOut">
              <a:rPr lang="en-US" smtClean="0"/>
              <a:t>12/12/23</a:t>
            </a:fld>
            <a:endParaRPr lang="en-US"/>
          </a:p>
        </p:txBody>
      </p:sp>
      <p:sp>
        <p:nvSpPr>
          <p:cNvPr id="8" name="Footer Placeholder 7">
            <a:extLst>
              <a:ext uri="{FF2B5EF4-FFF2-40B4-BE49-F238E27FC236}">
                <a16:creationId xmlns:a16="http://schemas.microsoft.com/office/drawing/2014/main" id="{0E2C1367-FE5A-4CDD-B85B-724FFFE5B5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992F244-23EB-4E1A-B74F-77F23F87978D}"/>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5126759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76C0A-BEF4-4DE4-A9D2-C60298FC7F9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67C0AC-3C98-4D68-AE72-CFFA1638CC02}"/>
              </a:ext>
            </a:extLst>
          </p:cNvPr>
          <p:cNvSpPr>
            <a:spLocks noGrp="1"/>
          </p:cNvSpPr>
          <p:nvPr>
            <p:ph type="dt" sz="half" idx="10"/>
          </p:nvPr>
        </p:nvSpPr>
        <p:spPr/>
        <p:txBody>
          <a:bodyPr/>
          <a:lstStyle/>
          <a:p>
            <a:fld id="{C485584D-7D79-4248-9986-4CA35242F944}" type="datetimeFigureOut">
              <a:rPr lang="en-US" smtClean="0"/>
              <a:t>12/12/23</a:t>
            </a:fld>
            <a:endParaRPr lang="en-US"/>
          </a:p>
        </p:txBody>
      </p:sp>
      <p:sp>
        <p:nvSpPr>
          <p:cNvPr id="4" name="Footer Placeholder 3">
            <a:extLst>
              <a:ext uri="{FF2B5EF4-FFF2-40B4-BE49-F238E27FC236}">
                <a16:creationId xmlns:a16="http://schemas.microsoft.com/office/drawing/2014/main" id="{FEA7722A-E2E4-45D2-8A20-4853ED6837B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46B9201-B20B-4412-B745-F2F6A91487E8}"/>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7851109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C4889A-9ABE-4409-BAD8-F84C36C1FA09}"/>
              </a:ext>
            </a:extLst>
          </p:cNvPr>
          <p:cNvSpPr>
            <a:spLocks noGrp="1"/>
          </p:cNvSpPr>
          <p:nvPr>
            <p:ph type="dt" sz="half" idx="10"/>
          </p:nvPr>
        </p:nvSpPr>
        <p:spPr/>
        <p:txBody>
          <a:bodyPr/>
          <a:lstStyle/>
          <a:p>
            <a:fld id="{C485584D-7D79-4248-9986-4CA35242F944}" type="datetimeFigureOut">
              <a:rPr lang="en-US" smtClean="0"/>
              <a:t>12/12/23</a:t>
            </a:fld>
            <a:endParaRPr lang="en-US"/>
          </a:p>
        </p:txBody>
      </p:sp>
      <p:sp>
        <p:nvSpPr>
          <p:cNvPr id="3" name="Footer Placeholder 2">
            <a:extLst>
              <a:ext uri="{FF2B5EF4-FFF2-40B4-BE49-F238E27FC236}">
                <a16:creationId xmlns:a16="http://schemas.microsoft.com/office/drawing/2014/main" id="{7DDA5A70-FE21-4CB6-A67B-1DC798E9E3B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84AD11-7FD2-432C-A6AB-395BE9275C1B}"/>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0734912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397CF-9CDD-4E78-8F35-A2FFE7867419}"/>
              </a:ext>
            </a:extLst>
          </p:cNvPr>
          <p:cNvSpPr>
            <a:spLocks noGrp="1"/>
          </p:cNvSpPr>
          <p:nvPr>
            <p:ph type="title"/>
          </p:nvPr>
        </p:nvSpPr>
        <p:spPr>
          <a:xfrm>
            <a:off x="1066800" y="457200"/>
            <a:ext cx="3705225" cy="1600200"/>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7194BFE-7A85-4123-B0F7-4DB1C141CE60}"/>
              </a:ext>
            </a:extLst>
          </p:cNvPr>
          <p:cNvSpPr>
            <a:spLocks noGrp="1"/>
          </p:cNvSpPr>
          <p:nvPr>
            <p:ph idx="1"/>
          </p:nvPr>
        </p:nvSpPr>
        <p:spPr>
          <a:xfrm>
            <a:off x="5183188" y="1066800"/>
            <a:ext cx="6172200" cy="483869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641EFD6D-1929-4A73-A860-22A36FF5C17D}"/>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B399A5-94A1-4452-AFF0-918BDA8B14F9}"/>
              </a:ext>
            </a:extLst>
          </p:cNvPr>
          <p:cNvSpPr>
            <a:spLocks noGrp="1"/>
          </p:cNvSpPr>
          <p:nvPr>
            <p:ph type="dt" sz="half" idx="10"/>
          </p:nvPr>
        </p:nvSpPr>
        <p:spPr/>
        <p:txBody>
          <a:bodyPr/>
          <a:lstStyle/>
          <a:p>
            <a:fld id="{C485584D-7D79-4248-9986-4CA35242F944}" type="datetimeFigureOut">
              <a:rPr lang="en-US" smtClean="0"/>
              <a:t>12/12/23</a:t>
            </a:fld>
            <a:endParaRPr lang="en-US"/>
          </a:p>
        </p:txBody>
      </p:sp>
      <p:sp>
        <p:nvSpPr>
          <p:cNvPr id="6" name="Footer Placeholder 5">
            <a:extLst>
              <a:ext uri="{FF2B5EF4-FFF2-40B4-BE49-F238E27FC236}">
                <a16:creationId xmlns:a16="http://schemas.microsoft.com/office/drawing/2014/main" id="{489589D8-DD83-406C-A77A-176D23993B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E46024-82ED-40EF-8846-F6CC44BC53DE}"/>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0753814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D12FA-83A4-42AF-98D7-312C4C5A7128}"/>
              </a:ext>
            </a:extLst>
          </p:cNvPr>
          <p:cNvSpPr>
            <a:spLocks noGrp="1"/>
          </p:cNvSpPr>
          <p:nvPr>
            <p:ph type="title"/>
          </p:nvPr>
        </p:nvSpPr>
        <p:spPr>
          <a:xfrm>
            <a:off x="1066800" y="457200"/>
            <a:ext cx="3705225" cy="16002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6CF1DC8-2932-4C6E-BFBB-8BA1C9598425}"/>
              </a:ext>
            </a:extLst>
          </p:cNvPr>
          <p:cNvSpPr>
            <a:spLocks noGrp="1"/>
          </p:cNvSpPr>
          <p:nvPr>
            <p:ph type="pic" idx="1"/>
          </p:nvPr>
        </p:nvSpPr>
        <p:spPr>
          <a:xfrm>
            <a:off x="5183188" y="1066800"/>
            <a:ext cx="5942012" cy="48387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8D6E0000-EF01-46A5-8A71-25FB7EA3F94A}"/>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1AD40B-9246-4532-9F73-5BA9061C3ABA}"/>
              </a:ext>
            </a:extLst>
          </p:cNvPr>
          <p:cNvSpPr>
            <a:spLocks noGrp="1"/>
          </p:cNvSpPr>
          <p:nvPr>
            <p:ph type="dt" sz="half" idx="10"/>
          </p:nvPr>
        </p:nvSpPr>
        <p:spPr/>
        <p:txBody>
          <a:bodyPr/>
          <a:lstStyle/>
          <a:p>
            <a:fld id="{C485584D-7D79-4248-9986-4CA35242F944}" type="datetimeFigureOut">
              <a:rPr lang="en-US" smtClean="0"/>
              <a:t>12/12/23</a:t>
            </a:fld>
            <a:endParaRPr lang="en-US"/>
          </a:p>
        </p:txBody>
      </p:sp>
      <p:sp>
        <p:nvSpPr>
          <p:cNvPr id="6" name="Footer Placeholder 5">
            <a:extLst>
              <a:ext uri="{FF2B5EF4-FFF2-40B4-BE49-F238E27FC236}">
                <a16:creationId xmlns:a16="http://schemas.microsoft.com/office/drawing/2014/main" id="{8BE6B9A0-5B1C-4F7B-828A-EF74E51478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2E99FB-C932-4165-A612-8B302D8F7229}"/>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1082755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CE7638-D991-46E7-BF2C-67D1AC829628}"/>
              </a:ext>
            </a:extLst>
          </p:cNvPr>
          <p:cNvSpPr>
            <a:spLocks noGrp="1"/>
          </p:cNvSpPr>
          <p:nvPr>
            <p:ph type="title"/>
          </p:nvPr>
        </p:nvSpPr>
        <p:spPr>
          <a:xfrm>
            <a:off x="1028700" y="723900"/>
            <a:ext cx="10134600" cy="1288489"/>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CA7C6B9C-4923-4DAB-9748-D5CD289EB978}"/>
              </a:ext>
            </a:extLst>
          </p:cNvPr>
          <p:cNvSpPr>
            <a:spLocks noGrp="1"/>
          </p:cNvSpPr>
          <p:nvPr>
            <p:ph type="body" idx="1"/>
          </p:nvPr>
        </p:nvSpPr>
        <p:spPr>
          <a:xfrm>
            <a:off x="1028700" y="2161903"/>
            <a:ext cx="10134600" cy="396934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E7578CF6-4B33-40E4-B881-5F4C568378E1}"/>
              </a:ext>
            </a:extLst>
          </p:cNvPr>
          <p:cNvSpPr>
            <a:spLocks noGrp="1"/>
          </p:cNvSpPr>
          <p:nvPr>
            <p:ph type="sldNum" sz="quarter" idx="4"/>
          </p:nvPr>
        </p:nvSpPr>
        <p:spPr>
          <a:xfrm>
            <a:off x="11394765" y="6245032"/>
            <a:ext cx="524491" cy="365125"/>
          </a:xfrm>
          <a:prstGeom prst="rect">
            <a:avLst/>
          </a:prstGeom>
        </p:spPr>
        <p:txBody>
          <a:bodyPr vert="horz" lIns="91440" tIns="45720" rIns="91440" bIns="45720" rtlCol="0" anchor="ctr"/>
          <a:lstStyle>
            <a:lvl1pPr algn="r">
              <a:defRPr sz="1050">
                <a:solidFill>
                  <a:schemeClr val="tx2"/>
                </a:solidFill>
              </a:defRPr>
            </a:lvl1pPr>
          </a:lstStyle>
          <a:p>
            <a:fld id="{19590046-DA73-4BBF-84B5-C08E6F75191A}" type="slidenum">
              <a:rPr lang="en-US" smtClean="0"/>
              <a:t>‹#›</a:t>
            </a:fld>
            <a:endParaRPr lang="en-US"/>
          </a:p>
        </p:txBody>
      </p:sp>
      <p:sp>
        <p:nvSpPr>
          <p:cNvPr id="4" name="Date Placeholder 3">
            <a:extLst>
              <a:ext uri="{FF2B5EF4-FFF2-40B4-BE49-F238E27FC236}">
                <a16:creationId xmlns:a16="http://schemas.microsoft.com/office/drawing/2014/main" id="{25AE857E-F564-4539-9984-10435B6140AC}"/>
              </a:ext>
            </a:extLst>
          </p:cNvPr>
          <p:cNvSpPr>
            <a:spLocks noGrp="1"/>
          </p:cNvSpPr>
          <p:nvPr>
            <p:ph type="dt" sz="half" idx="2"/>
          </p:nvPr>
        </p:nvSpPr>
        <p:spPr>
          <a:xfrm>
            <a:off x="354841" y="6245032"/>
            <a:ext cx="2659380" cy="365125"/>
          </a:xfrm>
          <a:prstGeom prst="rect">
            <a:avLst/>
          </a:prstGeom>
        </p:spPr>
        <p:txBody>
          <a:bodyPr vert="horz" lIns="91440" tIns="45720" rIns="91440" bIns="45720" rtlCol="0" anchor="ctr"/>
          <a:lstStyle>
            <a:lvl1pPr algn="l">
              <a:defRPr sz="1050">
                <a:solidFill>
                  <a:schemeClr val="tx2"/>
                </a:solidFill>
              </a:defRPr>
            </a:lvl1pPr>
          </a:lstStyle>
          <a:p>
            <a:fld id="{C485584D-7D79-4248-9986-4CA35242F944}" type="datetimeFigureOut">
              <a:rPr lang="en-US" smtClean="0"/>
              <a:t>12/12/23</a:t>
            </a:fld>
            <a:endParaRPr lang="en-US"/>
          </a:p>
        </p:txBody>
      </p:sp>
      <p:sp>
        <p:nvSpPr>
          <p:cNvPr id="5" name="Footer Placeholder 4">
            <a:extLst>
              <a:ext uri="{FF2B5EF4-FFF2-40B4-BE49-F238E27FC236}">
                <a16:creationId xmlns:a16="http://schemas.microsoft.com/office/drawing/2014/main" id="{7D1EABEF-B998-4B11-A878-8F492F8E3983}"/>
              </a:ext>
            </a:extLst>
          </p:cNvPr>
          <p:cNvSpPr>
            <a:spLocks noGrp="1"/>
          </p:cNvSpPr>
          <p:nvPr>
            <p:ph type="ftr" sz="quarter" idx="3"/>
          </p:nvPr>
        </p:nvSpPr>
        <p:spPr>
          <a:xfrm>
            <a:off x="7279964" y="6245033"/>
            <a:ext cx="4112222" cy="365125"/>
          </a:xfrm>
          <a:prstGeom prst="rect">
            <a:avLst/>
          </a:prstGeom>
        </p:spPr>
        <p:txBody>
          <a:bodyPr vert="horz" lIns="91440" tIns="45720" rIns="91440" bIns="45720" rtlCol="0" anchor="ctr"/>
          <a:lstStyle>
            <a:lvl1pPr algn="r">
              <a:defRPr sz="1050">
                <a:solidFill>
                  <a:schemeClr val="tx2"/>
                </a:solidFill>
              </a:defRPr>
            </a:lvl1pPr>
          </a:lstStyle>
          <a:p>
            <a:endParaRPr lang="en-US"/>
          </a:p>
        </p:txBody>
      </p:sp>
      <p:sp>
        <p:nvSpPr>
          <p:cNvPr id="16" name="Freeform: Shape 15">
            <a:extLst>
              <a:ext uri="{FF2B5EF4-FFF2-40B4-BE49-F238E27FC236}">
                <a16:creationId xmlns:a16="http://schemas.microsoft.com/office/drawing/2014/main" id="{9EB54D17-3792-403D-9127-495845021D2B}"/>
              </a:ext>
            </a:extLst>
          </p:cNvPr>
          <p:cNvSpPr/>
          <p:nvPr/>
        </p:nvSpPr>
        <p:spPr>
          <a:xfrm>
            <a:off x="0" y="0"/>
            <a:ext cx="12192000" cy="6858000"/>
          </a:xfrm>
          <a:custGeom>
            <a:avLst/>
            <a:gdLst>
              <a:gd name="connsiteX0" fmla="*/ 160920 w 12192000"/>
              <a:gd name="connsiteY0" fmla="*/ 157606 h 6858000"/>
              <a:gd name="connsiteX1" fmla="*/ 160920 w 12192000"/>
              <a:gd name="connsiteY1" fmla="*/ 6700394 h 6858000"/>
              <a:gd name="connsiteX2" fmla="*/ 12031081 w 12192000"/>
              <a:gd name="connsiteY2" fmla="*/ 6700394 h 6858000"/>
              <a:gd name="connsiteX3" fmla="*/ 12031081 w 12192000"/>
              <a:gd name="connsiteY3" fmla="*/ 15760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60920" y="157606"/>
                </a:moveTo>
                <a:lnTo>
                  <a:pt x="160920" y="6700394"/>
                </a:lnTo>
                <a:lnTo>
                  <a:pt x="12031081" y="6700394"/>
                </a:lnTo>
                <a:lnTo>
                  <a:pt x="12031081" y="157606"/>
                </a:lnTo>
                <a:close/>
                <a:moveTo>
                  <a:pt x="0" y="0"/>
                </a:moveTo>
                <a:lnTo>
                  <a:pt x="12192000" y="0"/>
                </a:lnTo>
                <a:lnTo>
                  <a:pt x="12192000"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59122499"/>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8" r:id="rId6"/>
    <p:sldLayoutId id="2147483733" r:id="rId7"/>
    <p:sldLayoutId id="2147483734" r:id="rId8"/>
    <p:sldLayoutId id="2147483735" r:id="rId9"/>
    <p:sldLayoutId id="2147483737" r:id="rId10"/>
    <p:sldLayoutId id="2147483736" r:id="rId11"/>
  </p:sldLayoutIdLst>
  <p:txStyles>
    <p:titleStyle>
      <a:lvl1pPr algn="l" defTabSz="914400" rtl="0" eaLnBrk="1" latinLnBrk="0" hangingPunct="1">
        <a:lnSpc>
          <a:spcPct val="110000"/>
        </a:lnSpc>
        <a:spcBef>
          <a:spcPct val="0"/>
        </a:spcBef>
        <a:buNone/>
        <a:defRPr sz="3200" kern="1200" cap="none" baseline="0">
          <a:solidFill>
            <a:schemeClr val="tx2"/>
          </a:solidFill>
          <a:latin typeface="+mj-lt"/>
          <a:ea typeface="+mj-ea"/>
          <a:cs typeface="+mj-cs"/>
        </a:defRPr>
      </a:lvl1pPr>
    </p:titleStyle>
    <p:body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DD8EACB7-D372-470B-B76E-A829D0031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3BD042B7-6F64-60E9-6EE3-B677D7B743FA}"/>
              </a:ext>
            </a:extLst>
          </p:cNvPr>
          <p:cNvPicPr>
            <a:picLocks noChangeAspect="1"/>
          </p:cNvPicPr>
          <p:nvPr/>
        </p:nvPicPr>
        <p:blipFill rotWithShape="1">
          <a:blip r:embed="rId2"/>
          <a:srcRect t="8596" b="7134"/>
          <a:stretch/>
        </p:blipFill>
        <p:spPr>
          <a:xfrm>
            <a:off x="20" y="10"/>
            <a:ext cx="12191980" cy="6857989"/>
          </a:xfrm>
          <a:prstGeom prst="rect">
            <a:avLst/>
          </a:prstGeom>
        </p:spPr>
      </p:pic>
      <p:sp>
        <p:nvSpPr>
          <p:cNvPr id="40" name="Rectangle 5">
            <a:extLst>
              <a:ext uri="{FF2B5EF4-FFF2-40B4-BE49-F238E27FC236}">
                <a16:creationId xmlns:a16="http://schemas.microsoft.com/office/drawing/2014/main" id="{FBE11A49-02A1-4D4C-9A49-CDF496B109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87458" y="723900"/>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54B7FC-6D26-8B07-DB83-86A30C8BE744}"/>
              </a:ext>
            </a:extLst>
          </p:cNvPr>
          <p:cNvSpPr>
            <a:spLocks noGrp="1"/>
          </p:cNvSpPr>
          <p:nvPr>
            <p:ph type="ctrTitle"/>
          </p:nvPr>
        </p:nvSpPr>
        <p:spPr>
          <a:xfrm>
            <a:off x="7212119" y="1066800"/>
            <a:ext cx="3931320" cy="2267193"/>
          </a:xfrm>
        </p:spPr>
        <p:txBody>
          <a:bodyPr>
            <a:normAutofit/>
          </a:bodyPr>
          <a:lstStyle/>
          <a:p>
            <a:r>
              <a:rPr lang="en-US" dirty="0"/>
              <a:t>Stock Market prediction</a:t>
            </a:r>
          </a:p>
        </p:txBody>
      </p:sp>
      <p:sp>
        <p:nvSpPr>
          <p:cNvPr id="3" name="Subtitle 2">
            <a:extLst>
              <a:ext uri="{FF2B5EF4-FFF2-40B4-BE49-F238E27FC236}">
                <a16:creationId xmlns:a16="http://schemas.microsoft.com/office/drawing/2014/main" id="{39C36445-A8F5-683C-5B2F-99809C61127E}"/>
              </a:ext>
            </a:extLst>
          </p:cNvPr>
          <p:cNvSpPr>
            <a:spLocks noGrp="1"/>
          </p:cNvSpPr>
          <p:nvPr>
            <p:ph type="subTitle" idx="1"/>
          </p:nvPr>
        </p:nvSpPr>
        <p:spPr>
          <a:xfrm>
            <a:off x="7212119" y="4327781"/>
            <a:ext cx="3931321" cy="1033669"/>
          </a:xfrm>
        </p:spPr>
        <p:txBody>
          <a:bodyPr>
            <a:normAutofit/>
          </a:bodyPr>
          <a:lstStyle/>
          <a:p>
            <a:r>
              <a:rPr lang="en-US"/>
              <a:t>Final Project</a:t>
            </a:r>
          </a:p>
        </p:txBody>
      </p:sp>
      <p:grpSp>
        <p:nvGrpSpPr>
          <p:cNvPr id="42" name="Group 41">
            <a:extLst>
              <a:ext uri="{FF2B5EF4-FFF2-40B4-BE49-F238E27FC236}">
                <a16:creationId xmlns:a16="http://schemas.microsoft.com/office/drawing/2014/main" id="{F1732D3A-CFF0-45BE-AD79-F83D0272C6C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744037" y="3864080"/>
            <a:ext cx="867485" cy="115439"/>
            <a:chOff x="8910933" y="1861308"/>
            <a:chExt cx="867485" cy="115439"/>
          </a:xfrm>
        </p:grpSpPr>
        <p:sp>
          <p:nvSpPr>
            <p:cNvPr id="43" name="Rectangle 42">
              <a:extLst>
                <a:ext uri="{FF2B5EF4-FFF2-40B4-BE49-F238E27FC236}">
                  <a16:creationId xmlns:a16="http://schemas.microsoft.com/office/drawing/2014/main" id="{C892F72C-7FB6-49C8-A402-D5DC42DB67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Straight Connector 43">
              <a:extLst>
                <a:ext uri="{FF2B5EF4-FFF2-40B4-BE49-F238E27FC236}">
                  <a16:creationId xmlns:a16="http://schemas.microsoft.com/office/drawing/2014/main" id="{FC92C2E1-605F-49BD-8AC8-DC52B3015E3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8BE2E0F-EE6D-4748-AB8F-724D0DDC6E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73858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17" name="Rectangle 3116">
            <a:extLst>
              <a:ext uri="{FF2B5EF4-FFF2-40B4-BE49-F238E27FC236}">
                <a16:creationId xmlns:a16="http://schemas.microsoft.com/office/drawing/2014/main" id="{9D3B3C7E-BC2D-4436-8B03-AC421FA66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19" name="Group 3118">
            <a:extLst>
              <a:ext uri="{FF2B5EF4-FFF2-40B4-BE49-F238E27FC236}">
                <a16:creationId xmlns:a16="http://schemas.microsoft.com/office/drawing/2014/main" id="{79B5D0C1-066E-4C02-A6B8-59FAE4A197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4240546"/>
            <a:ext cx="867485" cy="115439"/>
            <a:chOff x="8910933" y="1861308"/>
            <a:chExt cx="867485" cy="115439"/>
          </a:xfrm>
        </p:grpSpPr>
        <p:sp>
          <p:nvSpPr>
            <p:cNvPr id="3120" name="Rectangle 3119">
              <a:extLst>
                <a:ext uri="{FF2B5EF4-FFF2-40B4-BE49-F238E27FC236}">
                  <a16:creationId xmlns:a16="http://schemas.microsoft.com/office/drawing/2014/main" id="{D4386904-AFDC-449E-8D1B-906B305EBD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3121" name="Straight Connector 3120">
              <a:extLst>
                <a:ext uri="{FF2B5EF4-FFF2-40B4-BE49-F238E27FC236}">
                  <a16:creationId xmlns:a16="http://schemas.microsoft.com/office/drawing/2014/main" id="{F70778F2-11E8-428C-8324-479CA9D6FE9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122" name="Straight Connector 3121">
              <a:extLst>
                <a:ext uri="{FF2B5EF4-FFF2-40B4-BE49-F238E27FC236}">
                  <a16:creationId xmlns:a16="http://schemas.microsoft.com/office/drawing/2014/main" id="{4A0BE89E-CB2D-48BA-A8D2-533FAAAA725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useBgFill="1">
        <p:nvSpPr>
          <p:cNvPr id="3124" name="Rectangle 3123">
            <a:extLst>
              <a:ext uri="{FF2B5EF4-FFF2-40B4-BE49-F238E27FC236}">
                <a16:creationId xmlns:a16="http://schemas.microsoft.com/office/drawing/2014/main" id="{DD8EACB7-D372-470B-B76E-A829D0031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26" name="Rectangle 5">
            <a:extLst>
              <a:ext uri="{FF2B5EF4-FFF2-40B4-BE49-F238E27FC236}">
                <a16:creationId xmlns:a16="http://schemas.microsoft.com/office/drawing/2014/main" id="{FBE11A49-02A1-4D4C-9A49-CDF496B109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3900" y="723900"/>
            <a:ext cx="4614421"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FAC2A5-6B5F-FDDB-2575-BC85A1625746}"/>
              </a:ext>
            </a:extLst>
          </p:cNvPr>
          <p:cNvSpPr>
            <a:spLocks noGrp="1"/>
          </p:cNvSpPr>
          <p:nvPr>
            <p:ph type="title"/>
          </p:nvPr>
        </p:nvSpPr>
        <p:spPr>
          <a:xfrm>
            <a:off x="1082340" y="1066800"/>
            <a:ext cx="3931320" cy="2267193"/>
          </a:xfrm>
        </p:spPr>
        <p:txBody>
          <a:bodyPr vert="horz" lIns="91440" tIns="45720" rIns="91440" bIns="45720" rtlCol="0" anchor="b">
            <a:normAutofit/>
          </a:bodyPr>
          <a:lstStyle/>
          <a:p>
            <a:pPr algn="ctr"/>
            <a:r>
              <a:rPr lang="en-US" sz="2800" kern="1200" cap="all" spc="390" baseline="0" dirty="0">
                <a:solidFill>
                  <a:schemeClr val="tx2"/>
                </a:solidFill>
                <a:latin typeface="+mj-lt"/>
                <a:ea typeface="+mj-ea"/>
                <a:cs typeface="+mj-cs"/>
              </a:rPr>
              <a:t>Stock Market Predictor</a:t>
            </a:r>
          </a:p>
        </p:txBody>
      </p:sp>
      <p:pic>
        <p:nvPicPr>
          <p:cNvPr id="1026" name="Picture 2">
            <a:extLst>
              <a:ext uri="{FF2B5EF4-FFF2-40B4-BE49-F238E27FC236}">
                <a16:creationId xmlns:a16="http://schemas.microsoft.com/office/drawing/2014/main" id="{FC04E5D7-556A-A440-2F9A-35913685EF1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359740" y="723900"/>
            <a:ext cx="3749920" cy="23812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E733CBFB-A2E7-779F-3B6F-66BEA96D582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359740" y="3262707"/>
            <a:ext cx="3801120" cy="2413712"/>
          </a:xfrm>
          <a:prstGeom prst="rect">
            <a:avLst/>
          </a:prstGeom>
          <a:noFill/>
          <a:extLst>
            <a:ext uri="{909E8E84-426E-40DD-AFC4-6F175D3DCCD1}">
              <a14:hiddenFill xmlns:a14="http://schemas.microsoft.com/office/drawing/2010/main">
                <a:solidFill>
                  <a:srgbClr val="FFFFFF"/>
                </a:solidFill>
              </a14:hiddenFill>
            </a:ext>
          </a:extLst>
        </p:spPr>
      </p:pic>
      <p:grpSp>
        <p:nvGrpSpPr>
          <p:cNvPr id="3128" name="Group 3127">
            <a:extLst>
              <a:ext uri="{FF2B5EF4-FFF2-40B4-BE49-F238E27FC236}">
                <a16:creationId xmlns:a16="http://schemas.microsoft.com/office/drawing/2014/main" id="{F1732D3A-CFF0-45BE-AD79-F83D0272C6C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614258" y="3871114"/>
            <a:ext cx="867485" cy="115439"/>
            <a:chOff x="8910933" y="1861308"/>
            <a:chExt cx="867485" cy="115439"/>
          </a:xfrm>
        </p:grpSpPr>
        <p:sp>
          <p:nvSpPr>
            <p:cNvPr id="3129" name="Rectangle 3128">
              <a:extLst>
                <a:ext uri="{FF2B5EF4-FFF2-40B4-BE49-F238E27FC236}">
                  <a16:creationId xmlns:a16="http://schemas.microsoft.com/office/drawing/2014/main" id="{C892F72C-7FB6-49C8-A402-D5DC42DB67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30" name="Straight Connector 3129">
              <a:extLst>
                <a:ext uri="{FF2B5EF4-FFF2-40B4-BE49-F238E27FC236}">
                  <a16:creationId xmlns:a16="http://schemas.microsoft.com/office/drawing/2014/main" id="{FC92C2E1-605F-49BD-8AC8-DC52B3015E3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131" name="Straight Connector 3130">
              <a:extLst>
                <a:ext uri="{FF2B5EF4-FFF2-40B4-BE49-F238E27FC236}">
                  <a16:creationId xmlns:a16="http://schemas.microsoft.com/office/drawing/2014/main" id="{38BE2E0F-EE6D-4748-AB8F-724D0DDC6E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pic>
        <p:nvPicPr>
          <p:cNvPr id="4" name="Picture 3">
            <a:extLst>
              <a:ext uri="{FF2B5EF4-FFF2-40B4-BE49-F238E27FC236}">
                <a16:creationId xmlns:a16="http://schemas.microsoft.com/office/drawing/2014/main" id="{C0158FC1-887F-D41A-47A2-C4BD0770EBAA}"/>
              </a:ext>
            </a:extLst>
          </p:cNvPr>
          <p:cNvPicPr>
            <a:picLocks noChangeAspect="1"/>
          </p:cNvPicPr>
          <p:nvPr/>
        </p:nvPicPr>
        <p:blipFill>
          <a:blip r:embed="rId4"/>
          <a:stretch>
            <a:fillRect/>
          </a:stretch>
        </p:blipFill>
        <p:spPr>
          <a:xfrm>
            <a:off x="6014387" y="5881871"/>
            <a:ext cx="5290486" cy="307463"/>
          </a:xfrm>
          <a:prstGeom prst="rect">
            <a:avLst/>
          </a:prstGeom>
        </p:spPr>
      </p:pic>
    </p:spTree>
    <p:extLst>
      <p:ext uri="{BB962C8B-B14F-4D97-AF65-F5344CB8AC3E}">
        <p14:creationId xmlns:p14="http://schemas.microsoft.com/office/powerpoint/2010/main" val="23262651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9D3B3C7E-BC2D-4436-8B03-AC421FA66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32">
            <a:extLst>
              <a:ext uri="{FF2B5EF4-FFF2-40B4-BE49-F238E27FC236}">
                <a16:creationId xmlns:a16="http://schemas.microsoft.com/office/drawing/2014/main" id="{79B5D0C1-066E-4C02-A6B8-59FAE4A197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4240546"/>
            <a:ext cx="867485" cy="115439"/>
            <a:chOff x="8910933" y="1861308"/>
            <a:chExt cx="867485" cy="115439"/>
          </a:xfrm>
        </p:grpSpPr>
        <p:sp>
          <p:nvSpPr>
            <p:cNvPr id="34" name="Rectangle 33">
              <a:extLst>
                <a:ext uri="{FF2B5EF4-FFF2-40B4-BE49-F238E27FC236}">
                  <a16:creationId xmlns:a16="http://schemas.microsoft.com/office/drawing/2014/main" id="{D4386904-AFDC-449E-8D1B-906B305EBD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35" name="Straight Connector 34">
              <a:extLst>
                <a:ext uri="{FF2B5EF4-FFF2-40B4-BE49-F238E27FC236}">
                  <a16:creationId xmlns:a16="http://schemas.microsoft.com/office/drawing/2014/main" id="{F70778F2-11E8-428C-8324-479CA9D6FE9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A0BE89E-CB2D-48BA-A8D2-533FAAAA725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useBgFill="1">
        <p:nvSpPr>
          <p:cNvPr id="38" name="Rectangle 37">
            <a:extLst>
              <a:ext uri="{FF2B5EF4-FFF2-40B4-BE49-F238E27FC236}">
                <a16:creationId xmlns:a16="http://schemas.microsoft.com/office/drawing/2014/main" id="{DD8EACB7-D372-470B-B76E-A829D0031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5">
            <a:extLst>
              <a:ext uri="{FF2B5EF4-FFF2-40B4-BE49-F238E27FC236}">
                <a16:creationId xmlns:a16="http://schemas.microsoft.com/office/drawing/2014/main" id="{FBE11A49-02A1-4D4C-9A49-CDF496B109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3900" y="723900"/>
            <a:ext cx="4614421"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169B28-13E5-4B35-3C50-32B46310282E}"/>
              </a:ext>
            </a:extLst>
          </p:cNvPr>
          <p:cNvSpPr>
            <a:spLocks noGrp="1"/>
          </p:cNvSpPr>
          <p:nvPr>
            <p:ph type="title"/>
          </p:nvPr>
        </p:nvSpPr>
        <p:spPr>
          <a:xfrm>
            <a:off x="920009" y="1066801"/>
            <a:ext cx="4255981" cy="2519804"/>
          </a:xfrm>
        </p:spPr>
        <p:txBody>
          <a:bodyPr vert="horz" lIns="91440" tIns="45720" rIns="91440" bIns="45720" rtlCol="0" anchor="b">
            <a:normAutofit/>
          </a:bodyPr>
          <a:lstStyle/>
          <a:p>
            <a:pPr algn="ctr"/>
            <a:r>
              <a:rPr lang="en-US" sz="2800" kern="1200" cap="all" spc="390" baseline="0" dirty="0">
                <a:solidFill>
                  <a:schemeClr val="tx2"/>
                </a:solidFill>
                <a:latin typeface="+mj-lt"/>
                <a:ea typeface="+mj-ea"/>
                <a:cs typeface="+mj-cs"/>
              </a:rPr>
              <a:t>Tableau Visualizations</a:t>
            </a:r>
          </a:p>
        </p:txBody>
      </p:sp>
      <p:pic>
        <p:nvPicPr>
          <p:cNvPr id="4" name="Picture 3">
            <a:extLst>
              <a:ext uri="{FF2B5EF4-FFF2-40B4-BE49-F238E27FC236}">
                <a16:creationId xmlns:a16="http://schemas.microsoft.com/office/drawing/2014/main" id="{2D8FF44B-31F6-9EA9-247D-DC86F95D36A6}"/>
              </a:ext>
            </a:extLst>
          </p:cNvPr>
          <p:cNvPicPr>
            <a:picLocks noChangeAspect="1"/>
          </p:cNvPicPr>
          <p:nvPr/>
        </p:nvPicPr>
        <p:blipFill rotWithShape="1">
          <a:blip r:embed="rId2"/>
          <a:srcRect t="-1" r="25424" b="-1427"/>
          <a:stretch/>
        </p:blipFill>
        <p:spPr>
          <a:xfrm>
            <a:off x="7055808" y="748246"/>
            <a:ext cx="3179118" cy="2680753"/>
          </a:xfrm>
          <a:prstGeom prst="rect">
            <a:avLst/>
          </a:prstGeom>
        </p:spPr>
      </p:pic>
      <p:pic>
        <p:nvPicPr>
          <p:cNvPr id="5" name="Picture 4">
            <a:extLst>
              <a:ext uri="{FF2B5EF4-FFF2-40B4-BE49-F238E27FC236}">
                <a16:creationId xmlns:a16="http://schemas.microsoft.com/office/drawing/2014/main" id="{3F0FBC00-0568-BF88-388C-CC400426F210}"/>
              </a:ext>
            </a:extLst>
          </p:cNvPr>
          <p:cNvPicPr>
            <a:picLocks noChangeAspect="1"/>
          </p:cNvPicPr>
          <p:nvPr/>
        </p:nvPicPr>
        <p:blipFill>
          <a:blip r:embed="rId3"/>
          <a:stretch>
            <a:fillRect/>
          </a:stretch>
        </p:blipFill>
        <p:spPr>
          <a:xfrm>
            <a:off x="6338156" y="3586605"/>
            <a:ext cx="4614421" cy="2814797"/>
          </a:xfrm>
          <a:prstGeom prst="rect">
            <a:avLst/>
          </a:prstGeom>
        </p:spPr>
      </p:pic>
      <p:grpSp>
        <p:nvGrpSpPr>
          <p:cNvPr id="42" name="Group 41">
            <a:extLst>
              <a:ext uri="{FF2B5EF4-FFF2-40B4-BE49-F238E27FC236}">
                <a16:creationId xmlns:a16="http://schemas.microsoft.com/office/drawing/2014/main" id="{F1732D3A-CFF0-45BE-AD79-F83D0272C6C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614258" y="3871114"/>
            <a:ext cx="867485" cy="115439"/>
            <a:chOff x="8910933" y="1861308"/>
            <a:chExt cx="867485" cy="115439"/>
          </a:xfrm>
        </p:grpSpPr>
        <p:sp>
          <p:nvSpPr>
            <p:cNvPr id="43" name="Rectangle 42">
              <a:extLst>
                <a:ext uri="{FF2B5EF4-FFF2-40B4-BE49-F238E27FC236}">
                  <a16:creationId xmlns:a16="http://schemas.microsoft.com/office/drawing/2014/main" id="{C892F72C-7FB6-49C8-A402-D5DC42DB67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Straight Connector 43">
              <a:extLst>
                <a:ext uri="{FF2B5EF4-FFF2-40B4-BE49-F238E27FC236}">
                  <a16:creationId xmlns:a16="http://schemas.microsoft.com/office/drawing/2014/main" id="{FC92C2E1-605F-49BD-8AC8-DC52B3015E3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8BE2E0F-EE6D-4748-AB8F-724D0DDC6E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083962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58E38A4-F699-490C-8D1F-E8AD332D9B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39C6AAB-48AC-41A3-95C2-6BF83715DF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F6EE861B-7D2F-4B7C-A6E3-5937E81B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0903" y="159026"/>
            <a:ext cx="5778697" cy="65427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A37E45-BB21-2B81-135B-568D1930F4B9}"/>
              </a:ext>
            </a:extLst>
          </p:cNvPr>
          <p:cNvSpPr>
            <a:spLocks noGrp="1"/>
          </p:cNvSpPr>
          <p:nvPr>
            <p:ph type="title"/>
          </p:nvPr>
        </p:nvSpPr>
        <p:spPr>
          <a:xfrm>
            <a:off x="6849264" y="733100"/>
            <a:ext cx="4618836" cy="1275669"/>
          </a:xfrm>
        </p:spPr>
        <p:txBody>
          <a:bodyPr anchor="b">
            <a:normAutofit/>
          </a:bodyPr>
          <a:lstStyle/>
          <a:p>
            <a:pPr algn="ctr"/>
            <a:r>
              <a:rPr lang="en-US" b="0" u="none" strike="noStrike">
                <a:effectLst/>
                <a:latin typeface="+mn-lt"/>
              </a:rPr>
              <a:t>Key Components</a:t>
            </a:r>
            <a:endParaRPr lang="en-US">
              <a:latin typeface="+mn-lt"/>
            </a:endParaRPr>
          </a:p>
        </p:txBody>
      </p:sp>
      <p:sp>
        <p:nvSpPr>
          <p:cNvPr id="3" name="Content Placeholder 2">
            <a:extLst>
              <a:ext uri="{FF2B5EF4-FFF2-40B4-BE49-F238E27FC236}">
                <a16:creationId xmlns:a16="http://schemas.microsoft.com/office/drawing/2014/main" id="{B7C34F1A-DC7F-E1E3-D7F4-8284E8E7108B}"/>
              </a:ext>
            </a:extLst>
          </p:cNvPr>
          <p:cNvSpPr>
            <a:spLocks noGrp="1"/>
          </p:cNvSpPr>
          <p:nvPr>
            <p:ph idx="1"/>
          </p:nvPr>
        </p:nvSpPr>
        <p:spPr>
          <a:xfrm>
            <a:off x="7182615" y="2216151"/>
            <a:ext cx="3943575" cy="3390900"/>
          </a:xfrm>
        </p:spPr>
        <p:txBody>
          <a:bodyPr anchor="t">
            <a:normAutofit fontScale="92500" lnSpcReduction="20000"/>
          </a:bodyPr>
          <a:lstStyle/>
          <a:p>
            <a:pPr>
              <a:lnSpc>
                <a:spcPct val="100000"/>
              </a:lnSpc>
              <a:buFont typeface="+mj-lt"/>
              <a:buAutoNum type="arabicPeriod"/>
            </a:pPr>
            <a:r>
              <a:rPr lang="en-US" sz="1800" b="1" u="none" strike="noStrike" dirty="0">
                <a:effectLst/>
              </a:rPr>
              <a:t>Data Analysis:</a:t>
            </a:r>
            <a:r>
              <a:rPr lang="en-US" sz="1800" b="0" u="none" strike="noStrike" dirty="0">
                <a:effectLst/>
              </a:rPr>
              <a:t> Rigorous examination of historical data to identify patterns and correlations.</a:t>
            </a:r>
          </a:p>
          <a:p>
            <a:pPr>
              <a:lnSpc>
                <a:spcPct val="100000"/>
              </a:lnSpc>
              <a:buFont typeface="+mj-lt"/>
              <a:buAutoNum type="arabicPeriod"/>
            </a:pPr>
            <a:r>
              <a:rPr lang="en-US" sz="1800" b="1" u="none" strike="noStrike" dirty="0">
                <a:effectLst/>
              </a:rPr>
              <a:t>Algorithm Training:</a:t>
            </a:r>
            <a:r>
              <a:rPr lang="en-US" sz="1800" b="0" u="none" strike="noStrike" dirty="0">
                <a:effectLst/>
              </a:rPr>
              <a:t> Utilizing </a:t>
            </a:r>
            <a:r>
              <a:rPr lang="en-US" sz="1800" b="0" u="none" strike="noStrike" dirty="0" err="1">
                <a:effectLst/>
              </a:rPr>
              <a:t>Tensorflow</a:t>
            </a:r>
            <a:r>
              <a:rPr lang="en-US" sz="1800" b="0" u="none" strike="noStrike" dirty="0">
                <a:effectLst/>
              </a:rPr>
              <a:t> and Scikit-Learn to train models on past trends.</a:t>
            </a:r>
          </a:p>
          <a:p>
            <a:pPr>
              <a:lnSpc>
                <a:spcPct val="100000"/>
              </a:lnSpc>
              <a:buFont typeface="+mj-lt"/>
              <a:buAutoNum type="arabicPeriod"/>
            </a:pPr>
            <a:r>
              <a:rPr lang="en-US" sz="1800" b="1" u="none" strike="noStrike" dirty="0">
                <a:effectLst/>
              </a:rPr>
              <a:t>Top Stock Selection:</a:t>
            </a:r>
            <a:r>
              <a:rPr lang="en-US" sz="1800" b="0" u="none" strike="noStrike" dirty="0">
                <a:effectLst/>
              </a:rPr>
              <a:t> Identifying the best five stocks poised for success during the specified time-period. In this presentation, we focus on Meta.</a:t>
            </a:r>
          </a:p>
          <a:p>
            <a:pPr>
              <a:lnSpc>
                <a:spcPct val="100000"/>
              </a:lnSpc>
              <a:buFont typeface="+mj-lt"/>
              <a:buAutoNum type="arabicPeriod"/>
            </a:pPr>
            <a:r>
              <a:rPr lang="en-US" sz="1800" b="1" u="none" strike="noStrike" dirty="0">
                <a:effectLst/>
              </a:rPr>
              <a:t>Daily Price and Percentage Change:</a:t>
            </a:r>
            <a:r>
              <a:rPr lang="en-US" sz="1800" b="0" u="none" strike="noStrike" dirty="0">
                <a:effectLst/>
              </a:rPr>
              <a:t> Scrutinizing daily price movements and percentage changes to refine our predictions.</a:t>
            </a:r>
          </a:p>
          <a:p>
            <a:pPr algn="ctr">
              <a:lnSpc>
                <a:spcPct val="100000"/>
              </a:lnSpc>
            </a:pPr>
            <a:endParaRPr lang="en-US" sz="1400" dirty="0"/>
          </a:p>
        </p:txBody>
      </p:sp>
      <p:pic>
        <p:nvPicPr>
          <p:cNvPr id="5" name="Picture 4" descr="Magnifying glass showing decling performance">
            <a:extLst>
              <a:ext uri="{FF2B5EF4-FFF2-40B4-BE49-F238E27FC236}">
                <a16:creationId xmlns:a16="http://schemas.microsoft.com/office/drawing/2014/main" id="{87AA93B4-7FEE-EF3A-9DA3-F50BC1A4E86A}"/>
              </a:ext>
            </a:extLst>
          </p:cNvPr>
          <p:cNvPicPr>
            <a:picLocks noChangeAspect="1"/>
          </p:cNvPicPr>
          <p:nvPr/>
        </p:nvPicPr>
        <p:blipFill rotWithShape="1">
          <a:blip r:embed="rId2">
            <a:alphaModFix/>
          </a:blip>
          <a:srcRect l="5051" r="35615" b="-1"/>
          <a:stretch/>
        </p:blipFill>
        <p:spPr>
          <a:xfrm>
            <a:off x="1682" y="10"/>
            <a:ext cx="6096000" cy="6857990"/>
          </a:xfrm>
          <a:prstGeom prst="rect">
            <a:avLst/>
          </a:prstGeom>
        </p:spPr>
      </p:pic>
      <p:grpSp>
        <p:nvGrpSpPr>
          <p:cNvPr id="15" name="Group 14">
            <a:extLst>
              <a:ext uri="{FF2B5EF4-FFF2-40B4-BE49-F238E27FC236}">
                <a16:creationId xmlns:a16="http://schemas.microsoft.com/office/drawing/2014/main" id="{53745597-CF0F-4C14-83C4-612B382A909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710258" y="5849932"/>
            <a:ext cx="867485" cy="115439"/>
            <a:chOff x="8910933" y="1861308"/>
            <a:chExt cx="867485" cy="115439"/>
          </a:xfrm>
        </p:grpSpPr>
        <p:sp>
          <p:nvSpPr>
            <p:cNvPr id="16" name="Rectangle 15">
              <a:extLst>
                <a:ext uri="{FF2B5EF4-FFF2-40B4-BE49-F238E27FC236}">
                  <a16:creationId xmlns:a16="http://schemas.microsoft.com/office/drawing/2014/main" id="{471CB755-D435-4BD8-A3DB-B304ED0E74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7" name="Straight Connector 16">
              <a:extLst>
                <a:ext uri="{FF2B5EF4-FFF2-40B4-BE49-F238E27FC236}">
                  <a16:creationId xmlns:a16="http://schemas.microsoft.com/office/drawing/2014/main" id="{0B7F2CAE-48A1-4EAD-BDD1-4DA217AC0FF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8FB73A0-9D61-4989-BA5F-7EF6308D864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5467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58E38A4-F699-490C-8D1F-E8AD332D9B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39C6AAB-48AC-41A3-95C2-6BF83715DF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620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6EE861B-7D2F-4B7C-A6E3-5937E81B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081" y="159026"/>
            <a:ext cx="7313839" cy="6542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4FCC33-484D-654E-3E51-CF8FEB658C07}"/>
              </a:ext>
            </a:extLst>
          </p:cNvPr>
          <p:cNvSpPr>
            <a:spLocks noGrp="1"/>
          </p:cNvSpPr>
          <p:nvPr>
            <p:ph type="title"/>
          </p:nvPr>
        </p:nvSpPr>
        <p:spPr>
          <a:xfrm>
            <a:off x="1077426" y="723901"/>
            <a:ext cx="5465148" cy="1288884"/>
          </a:xfrm>
        </p:spPr>
        <p:txBody>
          <a:bodyPr anchor="b">
            <a:normAutofit/>
          </a:bodyPr>
          <a:lstStyle/>
          <a:p>
            <a:pPr algn="ctr"/>
            <a:r>
              <a:rPr lang="en-US"/>
              <a:t>Significance</a:t>
            </a:r>
          </a:p>
        </p:txBody>
      </p:sp>
      <p:sp>
        <p:nvSpPr>
          <p:cNvPr id="3" name="Content Placeholder 2">
            <a:extLst>
              <a:ext uri="{FF2B5EF4-FFF2-40B4-BE49-F238E27FC236}">
                <a16:creationId xmlns:a16="http://schemas.microsoft.com/office/drawing/2014/main" id="{AF433E63-6DF8-6E4C-CCCD-9E2DA0EA37CC}"/>
              </a:ext>
            </a:extLst>
          </p:cNvPr>
          <p:cNvSpPr>
            <a:spLocks noGrp="1"/>
          </p:cNvSpPr>
          <p:nvPr>
            <p:ph idx="1"/>
          </p:nvPr>
        </p:nvSpPr>
        <p:spPr>
          <a:xfrm>
            <a:off x="1077426" y="2732545"/>
            <a:ext cx="5465149" cy="3232826"/>
          </a:xfrm>
        </p:spPr>
        <p:txBody>
          <a:bodyPr anchor="t">
            <a:normAutofit/>
          </a:bodyPr>
          <a:lstStyle/>
          <a:p>
            <a:r>
              <a:rPr lang="en-US" b="0" i="0" u="none" strike="noStrike" dirty="0">
                <a:effectLst/>
              </a:rPr>
              <a:t>   Our venture into machine learning-driven stock market predictions is not merely an exploration of cutting-edge technology but a strategic move towards precision in financial decision-making. The ability to discern the most promising stocks through a comparative analysis of </a:t>
            </a:r>
            <a:r>
              <a:rPr lang="en-US" b="0" i="0" u="none" strike="noStrike" dirty="0" err="1">
                <a:effectLst/>
              </a:rPr>
              <a:t>Tensorflow</a:t>
            </a:r>
            <a:r>
              <a:rPr lang="en-US" b="0" i="0" u="none" strike="noStrike" dirty="0">
                <a:effectLst/>
              </a:rPr>
              <a:t> and Scikit-Learn will equip us with valuable insights, fostering a data-driven approach to investments.</a:t>
            </a:r>
            <a:endParaRPr lang="en-US" dirty="0"/>
          </a:p>
        </p:txBody>
      </p:sp>
      <p:pic>
        <p:nvPicPr>
          <p:cNvPr id="5" name="Picture 4" descr="Digital financial graph">
            <a:extLst>
              <a:ext uri="{FF2B5EF4-FFF2-40B4-BE49-F238E27FC236}">
                <a16:creationId xmlns:a16="http://schemas.microsoft.com/office/drawing/2014/main" id="{A6B652EE-4CCB-A072-B06A-BF1A5DBBEA4E}"/>
              </a:ext>
            </a:extLst>
          </p:cNvPr>
          <p:cNvPicPr>
            <a:picLocks noChangeAspect="1"/>
          </p:cNvPicPr>
          <p:nvPr/>
        </p:nvPicPr>
        <p:blipFill rotWithShape="1">
          <a:blip r:embed="rId2">
            <a:alphaModFix/>
          </a:blip>
          <a:srcRect l="38893" r="23607"/>
          <a:stretch/>
        </p:blipFill>
        <p:spPr>
          <a:xfrm>
            <a:off x="7620000" y="10"/>
            <a:ext cx="4572000" cy="6857990"/>
          </a:xfrm>
          <a:prstGeom prst="rect">
            <a:avLst/>
          </a:prstGeom>
        </p:spPr>
      </p:pic>
      <p:grpSp>
        <p:nvGrpSpPr>
          <p:cNvPr id="15" name="Group 14">
            <a:extLst>
              <a:ext uri="{FF2B5EF4-FFF2-40B4-BE49-F238E27FC236}">
                <a16:creationId xmlns:a16="http://schemas.microsoft.com/office/drawing/2014/main" id="{073091F1-AA5A-47C6-9502-D5870A72D5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76258" y="2320171"/>
            <a:ext cx="867485" cy="115439"/>
            <a:chOff x="8910933" y="1861308"/>
            <a:chExt cx="867485" cy="115439"/>
          </a:xfrm>
        </p:grpSpPr>
        <p:sp>
          <p:nvSpPr>
            <p:cNvPr id="16" name="Rectangle 15">
              <a:extLst>
                <a:ext uri="{FF2B5EF4-FFF2-40B4-BE49-F238E27FC236}">
                  <a16:creationId xmlns:a16="http://schemas.microsoft.com/office/drawing/2014/main" id="{8085C4F7-6E91-4DF6-BB01-A46132BC3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7" name="Straight Connector 16">
              <a:extLst>
                <a:ext uri="{FF2B5EF4-FFF2-40B4-BE49-F238E27FC236}">
                  <a16:creationId xmlns:a16="http://schemas.microsoft.com/office/drawing/2014/main" id="{25476588-B9AD-4662-A085-8E4D91493B3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CDB34B3-D348-476E-BE7F-1139370F43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824644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58E38A4-F699-490C-8D1F-E8AD332D9B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39C6AAB-48AC-41A3-95C2-6BF83715DF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F6EE861B-7D2F-4B7C-A6E3-5937E81B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0903" y="159026"/>
            <a:ext cx="5778697" cy="65427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B828B3-7968-2470-22D2-E3FA9FC2F68F}"/>
              </a:ext>
            </a:extLst>
          </p:cNvPr>
          <p:cNvSpPr>
            <a:spLocks noGrp="1"/>
          </p:cNvSpPr>
          <p:nvPr>
            <p:ph type="title"/>
          </p:nvPr>
        </p:nvSpPr>
        <p:spPr>
          <a:xfrm>
            <a:off x="6849264" y="733100"/>
            <a:ext cx="4618836" cy="1275669"/>
          </a:xfrm>
        </p:spPr>
        <p:txBody>
          <a:bodyPr anchor="b">
            <a:normAutofit/>
          </a:bodyPr>
          <a:lstStyle/>
          <a:p>
            <a:pPr algn="ctr"/>
            <a:r>
              <a:rPr lang="en-US"/>
              <a:t>Conclusion</a:t>
            </a:r>
          </a:p>
        </p:txBody>
      </p:sp>
      <p:sp>
        <p:nvSpPr>
          <p:cNvPr id="3" name="Content Placeholder 2">
            <a:extLst>
              <a:ext uri="{FF2B5EF4-FFF2-40B4-BE49-F238E27FC236}">
                <a16:creationId xmlns:a16="http://schemas.microsoft.com/office/drawing/2014/main" id="{E97879BB-1891-344C-7B5E-C60D31F3E8A4}"/>
              </a:ext>
            </a:extLst>
          </p:cNvPr>
          <p:cNvSpPr>
            <a:spLocks noGrp="1"/>
          </p:cNvSpPr>
          <p:nvPr>
            <p:ph idx="1"/>
          </p:nvPr>
        </p:nvSpPr>
        <p:spPr>
          <a:xfrm>
            <a:off x="7182615" y="2216151"/>
            <a:ext cx="3943575" cy="3390900"/>
          </a:xfrm>
        </p:spPr>
        <p:txBody>
          <a:bodyPr anchor="t">
            <a:normAutofit/>
          </a:bodyPr>
          <a:lstStyle/>
          <a:p>
            <a:r>
              <a:rPr lang="en-US" b="0" i="0" u="none" strike="noStrike" dirty="0">
                <a:effectLst/>
              </a:rPr>
              <a:t>   As we embark on this exciting journey at the intersection of finance and technology, our commitment is to unlock the potential of machine learning in predicting stock market trends. By embracing innovation and rigorous analysis, we aim to empower our investment decisions with unparalleled accuracy and foresight.</a:t>
            </a:r>
            <a:endParaRPr lang="en-US" dirty="0"/>
          </a:p>
        </p:txBody>
      </p:sp>
      <p:pic>
        <p:nvPicPr>
          <p:cNvPr id="5" name="Picture 4" descr="Graph on document with pen">
            <a:extLst>
              <a:ext uri="{FF2B5EF4-FFF2-40B4-BE49-F238E27FC236}">
                <a16:creationId xmlns:a16="http://schemas.microsoft.com/office/drawing/2014/main" id="{7E591B7E-74C7-1EA1-F207-57AA1A1811C6}"/>
              </a:ext>
            </a:extLst>
          </p:cNvPr>
          <p:cNvPicPr>
            <a:picLocks noChangeAspect="1"/>
          </p:cNvPicPr>
          <p:nvPr/>
        </p:nvPicPr>
        <p:blipFill rotWithShape="1">
          <a:blip r:embed="rId2">
            <a:alphaModFix/>
          </a:blip>
          <a:srcRect l="27194" r="13472" b="-1"/>
          <a:stretch/>
        </p:blipFill>
        <p:spPr>
          <a:xfrm>
            <a:off x="1682" y="10"/>
            <a:ext cx="6096000" cy="6857990"/>
          </a:xfrm>
          <a:prstGeom prst="rect">
            <a:avLst/>
          </a:prstGeom>
        </p:spPr>
      </p:pic>
      <p:grpSp>
        <p:nvGrpSpPr>
          <p:cNvPr id="15" name="Group 14">
            <a:extLst>
              <a:ext uri="{FF2B5EF4-FFF2-40B4-BE49-F238E27FC236}">
                <a16:creationId xmlns:a16="http://schemas.microsoft.com/office/drawing/2014/main" id="{53745597-CF0F-4C14-83C4-612B382A909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710258" y="5849932"/>
            <a:ext cx="867485" cy="115439"/>
            <a:chOff x="8910933" y="1861308"/>
            <a:chExt cx="867485" cy="115439"/>
          </a:xfrm>
        </p:grpSpPr>
        <p:sp>
          <p:nvSpPr>
            <p:cNvPr id="16" name="Rectangle 15">
              <a:extLst>
                <a:ext uri="{FF2B5EF4-FFF2-40B4-BE49-F238E27FC236}">
                  <a16:creationId xmlns:a16="http://schemas.microsoft.com/office/drawing/2014/main" id="{471CB755-D435-4BD8-A3DB-B304ED0E74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7" name="Straight Connector 16">
              <a:extLst>
                <a:ext uri="{FF2B5EF4-FFF2-40B4-BE49-F238E27FC236}">
                  <a16:creationId xmlns:a16="http://schemas.microsoft.com/office/drawing/2014/main" id="{0B7F2CAE-48A1-4EAD-BDD1-4DA217AC0FF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8FB73A0-9D61-4989-BA5F-7EF6308D864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909135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51A01047-632B-4F57-9CDB-AA680D5BBB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One in a crowd">
            <a:extLst>
              <a:ext uri="{FF2B5EF4-FFF2-40B4-BE49-F238E27FC236}">
                <a16:creationId xmlns:a16="http://schemas.microsoft.com/office/drawing/2014/main" id="{C239A49B-B91D-9869-6E83-A0D1ECB07992}"/>
              </a:ext>
            </a:extLst>
          </p:cNvPr>
          <p:cNvPicPr>
            <a:picLocks noChangeAspect="1"/>
          </p:cNvPicPr>
          <p:nvPr/>
        </p:nvPicPr>
        <p:blipFill rotWithShape="1">
          <a:blip r:embed="rId2"/>
          <a:srcRect t="8132" b="16868"/>
          <a:stretch/>
        </p:blipFill>
        <p:spPr>
          <a:xfrm>
            <a:off x="20" y="10"/>
            <a:ext cx="12191980" cy="6857991"/>
          </a:xfrm>
          <a:prstGeom prst="rect">
            <a:avLst/>
          </a:prstGeom>
        </p:spPr>
      </p:pic>
      <p:sp>
        <p:nvSpPr>
          <p:cNvPr id="47" name="Rectangle 5">
            <a:extLst>
              <a:ext uri="{FF2B5EF4-FFF2-40B4-BE49-F238E27FC236}">
                <a16:creationId xmlns:a16="http://schemas.microsoft.com/office/drawing/2014/main" id="{48EF695B-E7DE-4164-862A-9CD06DFB0E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3900" y="723900"/>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2EA619-8AAE-5317-82D5-B4AF6F5C536E}"/>
              </a:ext>
            </a:extLst>
          </p:cNvPr>
          <p:cNvSpPr>
            <a:spLocks noGrp="1"/>
          </p:cNvSpPr>
          <p:nvPr>
            <p:ph type="title"/>
          </p:nvPr>
        </p:nvSpPr>
        <p:spPr>
          <a:xfrm>
            <a:off x="1038883" y="1000366"/>
            <a:ext cx="3995397" cy="1239627"/>
          </a:xfrm>
        </p:spPr>
        <p:txBody>
          <a:bodyPr anchor="b">
            <a:normAutofit/>
          </a:bodyPr>
          <a:lstStyle/>
          <a:p>
            <a:pPr algn="ctr"/>
            <a:r>
              <a:rPr lang="en-US" dirty="0"/>
              <a:t>Group Members</a:t>
            </a:r>
          </a:p>
        </p:txBody>
      </p:sp>
      <p:sp>
        <p:nvSpPr>
          <p:cNvPr id="3" name="Content Placeholder 2">
            <a:extLst>
              <a:ext uri="{FF2B5EF4-FFF2-40B4-BE49-F238E27FC236}">
                <a16:creationId xmlns:a16="http://schemas.microsoft.com/office/drawing/2014/main" id="{AFB8C649-6DF8-B4EB-5DB4-339A7998C5C3}"/>
              </a:ext>
            </a:extLst>
          </p:cNvPr>
          <p:cNvSpPr>
            <a:spLocks noGrp="1"/>
          </p:cNvSpPr>
          <p:nvPr>
            <p:ph idx="1"/>
          </p:nvPr>
        </p:nvSpPr>
        <p:spPr>
          <a:xfrm>
            <a:off x="1038883" y="2884395"/>
            <a:ext cx="3950677" cy="2469140"/>
          </a:xfrm>
        </p:spPr>
        <p:txBody>
          <a:bodyPr>
            <a:normAutofit/>
          </a:bodyPr>
          <a:lstStyle/>
          <a:p>
            <a:pPr algn="ctr"/>
            <a:r>
              <a:rPr lang="en-US"/>
              <a:t>Amanda Cantu</a:t>
            </a:r>
          </a:p>
          <a:p>
            <a:pPr algn="ctr"/>
            <a:r>
              <a:rPr lang="en-US"/>
              <a:t>Jamie Hutton</a:t>
            </a:r>
          </a:p>
          <a:p>
            <a:pPr algn="ctr"/>
            <a:r>
              <a:rPr lang="en-US"/>
              <a:t>Carlos Valenciano</a:t>
            </a:r>
          </a:p>
          <a:p>
            <a:pPr algn="ctr"/>
            <a:r>
              <a:rPr lang="en-US"/>
              <a:t>Adam Saenz</a:t>
            </a:r>
          </a:p>
        </p:txBody>
      </p:sp>
      <p:grpSp>
        <p:nvGrpSpPr>
          <p:cNvPr id="48" name="Group 47">
            <a:extLst>
              <a:ext uri="{FF2B5EF4-FFF2-40B4-BE49-F238E27FC236}">
                <a16:creationId xmlns:a16="http://schemas.microsoft.com/office/drawing/2014/main" id="{D5ADB088-C125-457F-9C61-DFE21DCEF4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80479" y="2543656"/>
            <a:ext cx="867485" cy="115439"/>
            <a:chOff x="8910933" y="1861308"/>
            <a:chExt cx="867485" cy="115439"/>
          </a:xfrm>
        </p:grpSpPr>
        <p:sp>
          <p:nvSpPr>
            <p:cNvPr id="38" name="Rectangle 37">
              <a:extLst>
                <a:ext uri="{FF2B5EF4-FFF2-40B4-BE49-F238E27FC236}">
                  <a16:creationId xmlns:a16="http://schemas.microsoft.com/office/drawing/2014/main" id="{6DE177E3-7A50-4A27-B466-79375BA19D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Straight Connector 48">
              <a:extLst>
                <a:ext uri="{FF2B5EF4-FFF2-40B4-BE49-F238E27FC236}">
                  <a16:creationId xmlns:a16="http://schemas.microsoft.com/office/drawing/2014/main" id="{6F53D207-3550-41FA-BBC0-A5220E7346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6EF5A581-4EC8-4E1B-BF64-8A1FE8530F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131388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51A01047-632B-4F57-9CDB-AA680D5BBB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Financial graphs on a dark display">
            <a:extLst>
              <a:ext uri="{FF2B5EF4-FFF2-40B4-BE49-F238E27FC236}">
                <a16:creationId xmlns:a16="http://schemas.microsoft.com/office/drawing/2014/main" id="{760B30CE-EBFE-FBDD-C2C7-778BAAAED036}"/>
              </a:ext>
            </a:extLst>
          </p:cNvPr>
          <p:cNvPicPr>
            <a:picLocks noChangeAspect="1"/>
          </p:cNvPicPr>
          <p:nvPr/>
        </p:nvPicPr>
        <p:blipFill rotWithShape="1">
          <a:blip r:embed="rId2"/>
          <a:srcRect t="5000" b="5000"/>
          <a:stretch/>
        </p:blipFill>
        <p:spPr>
          <a:xfrm>
            <a:off x="20" y="1"/>
            <a:ext cx="12191980" cy="6857999"/>
          </a:xfrm>
          <a:prstGeom prst="rect">
            <a:avLst/>
          </a:prstGeom>
        </p:spPr>
      </p:pic>
      <p:sp>
        <p:nvSpPr>
          <p:cNvPr id="37" name="Rectangle 5">
            <a:extLst>
              <a:ext uri="{FF2B5EF4-FFF2-40B4-BE49-F238E27FC236}">
                <a16:creationId xmlns:a16="http://schemas.microsoft.com/office/drawing/2014/main" id="{48EF695B-E7DE-4164-862A-9CD06DFB0E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87458" y="723900"/>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3DFEEF-34E2-DADE-09DC-A54FCB3C3172}"/>
              </a:ext>
            </a:extLst>
          </p:cNvPr>
          <p:cNvSpPr>
            <a:spLocks noGrp="1"/>
          </p:cNvSpPr>
          <p:nvPr>
            <p:ph type="title"/>
          </p:nvPr>
        </p:nvSpPr>
        <p:spPr>
          <a:xfrm>
            <a:off x="7202441" y="1000366"/>
            <a:ext cx="3995397" cy="1239627"/>
          </a:xfrm>
        </p:spPr>
        <p:txBody>
          <a:bodyPr anchor="b">
            <a:normAutofit/>
          </a:bodyPr>
          <a:lstStyle/>
          <a:p>
            <a:pPr algn="ctr"/>
            <a:r>
              <a:rPr lang="en-US" dirty="0"/>
              <a:t>Introduction</a:t>
            </a:r>
          </a:p>
        </p:txBody>
      </p:sp>
      <p:sp>
        <p:nvSpPr>
          <p:cNvPr id="3" name="Content Placeholder 2">
            <a:extLst>
              <a:ext uri="{FF2B5EF4-FFF2-40B4-BE49-F238E27FC236}">
                <a16:creationId xmlns:a16="http://schemas.microsoft.com/office/drawing/2014/main" id="{DA15B8CA-92E2-559E-B892-28518FA94291}"/>
              </a:ext>
            </a:extLst>
          </p:cNvPr>
          <p:cNvSpPr>
            <a:spLocks noGrp="1"/>
          </p:cNvSpPr>
          <p:nvPr>
            <p:ph idx="1"/>
          </p:nvPr>
        </p:nvSpPr>
        <p:spPr>
          <a:xfrm>
            <a:off x="7202441" y="2884395"/>
            <a:ext cx="3950677" cy="2469140"/>
          </a:xfrm>
        </p:spPr>
        <p:txBody>
          <a:bodyPr>
            <a:normAutofit fontScale="92500" lnSpcReduction="10000"/>
          </a:bodyPr>
          <a:lstStyle/>
          <a:p>
            <a:r>
              <a:rPr lang="en-US" sz="1600" b="0" i="0" u="none" strike="noStrike" dirty="0">
                <a:solidFill>
                  <a:srgbClr val="374151"/>
                </a:solidFill>
                <a:effectLst/>
              </a:rPr>
              <a:t>   </a:t>
            </a:r>
            <a:r>
              <a:rPr lang="en-US" sz="1800" b="0" i="0" u="none" strike="noStrike" dirty="0">
                <a:solidFill>
                  <a:srgbClr val="374151"/>
                </a:solidFill>
                <a:effectLst/>
              </a:rPr>
              <a:t>In the dynamic world of financial markets, informed decision-making is paramount. Harnessing the capabilities of machine learning, we aim to revolutionize the stock market prediction landscape. Our focus lies in training advanced algorithms to meticulously analyze historical trends, empowering us to make strategic business decisions with confidence.</a:t>
            </a:r>
            <a:endParaRPr lang="en-US" sz="1800" dirty="0"/>
          </a:p>
        </p:txBody>
      </p:sp>
      <p:grpSp>
        <p:nvGrpSpPr>
          <p:cNvPr id="38" name="Group 37">
            <a:extLst>
              <a:ext uri="{FF2B5EF4-FFF2-40B4-BE49-F238E27FC236}">
                <a16:creationId xmlns:a16="http://schemas.microsoft.com/office/drawing/2014/main" id="{D5ADB088-C125-457F-9C61-DFE21DCEF4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744037" y="2543656"/>
            <a:ext cx="867485" cy="115439"/>
            <a:chOff x="8910933" y="1861308"/>
            <a:chExt cx="867485" cy="115439"/>
          </a:xfrm>
        </p:grpSpPr>
        <p:sp>
          <p:nvSpPr>
            <p:cNvPr id="28" name="Rectangle 27">
              <a:extLst>
                <a:ext uri="{FF2B5EF4-FFF2-40B4-BE49-F238E27FC236}">
                  <a16:creationId xmlns:a16="http://schemas.microsoft.com/office/drawing/2014/main" id="{6DE177E3-7A50-4A27-B466-79375BA19D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Connector 38">
              <a:extLst>
                <a:ext uri="{FF2B5EF4-FFF2-40B4-BE49-F238E27FC236}">
                  <a16:creationId xmlns:a16="http://schemas.microsoft.com/office/drawing/2014/main" id="{6F53D207-3550-41FA-BBC0-A5220E7346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EF5A581-4EC8-4E1B-BF64-8A1FE8530F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705323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158E38A4-F699-490C-8D1F-E8AD332D9B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939C6AAB-48AC-41A3-95C2-6BF83715DF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7" name="Rectangle 26">
            <a:extLst>
              <a:ext uri="{FF2B5EF4-FFF2-40B4-BE49-F238E27FC236}">
                <a16:creationId xmlns:a16="http://schemas.microsoft.com/office/drawing/2014/main" id="{F6EE861B-7D2F-4B7C-A6E3-5937E81B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0903" y="159026"/>
            <a:ext cx="5778697" cy="65427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8A23D3-F3E4-7A8E-10C4-9848E18DBCF9}"/>
              </a:ext>
            </a:extLst>
          </p:cNvPr>
          <p:cNvSpPr>
            <a:spLocks noGrp="1"/>
          </p:cNvSpPr>
          <p:nvPr>
            <p:ph type="title"/>
          </p:nvPr>
        </p:nvSpPr>
        <p:spPr>
          <a:xfrm>
            <a:off x="6849264" y="733100"/>
            <a:ext cx="4618836" cy="1275669"/>
          </a:xfrm>
        </p:spPr>
        <p:txBody>
          <a:bodyPr anchor="b">
            <a:normAutofit/>
          </a:bodyPr>
          <a:lstStyle/>
          <a:p>
            <a:pPr algn="ctr"/>
            <a:r>
              <a:rPr lang="en-US"/>
              <a:t>Objective</a:t>
            </a:r>
          </a:p>
        </p:txBody>
      </p:sp>
      <p:sp>
        <p:nvSpPr>
          <p:cNvPr id="3" name="Content Placeholder 2">
            <a:extLst>
              <a:ext uri="{FF2B5EF4-FFF2-40B4-BE49-F238E27FC236}">
                <a16:creationId xmlns:a16="http://schemas.microsoft.com/office/drawing/2014/main" id="{DD74F01B-922F-8893-6D42-43A8E7D7FF12}"/>
              </a:ext>
            </a:extLst>
          </p:cNvPr>
          <p:cNvSpPr>
            <a:spLocks noGrp="1"/>
          </p:cNvSpPr>
          <p:nvPr>
            <p:ph idx="1"/>
          </p:nvPr>
        </p:nvSpPr>
        <p:spPr>
          <a:xfrm>
            <a:off x="7182615" y="2216151"/>
            <a:ext cx="3943575" cy="3390900"/>
          </a:xfrm>
        </p:spPr>
        <p:txBody>
          <a:bodyPr anchor="t">
            <a:normAutofit/>
          </a:bodyPr>
          <a:lstStyle/>
          <a:p>
            <a:r>
              <a:rPr lang="en-US" dirty="0"/>
              <a:t>   </a:t>
            </a:r>
            <a:r>
              <a:rPr lang="en-US" b="0" i="0" u="none" strike="noStrike" dirty="0">
                <a:effectLst/>
              </a:rPr>
              <a:t>Our primary goal is to identify the top-performing stocks for a specific time period, leveraging the power of machine learning. By delving into the intricacies of daily price changes and percentage fluctuations, we seek to unearth valuable insights that can drive our investment strategy.</a:t>
            </a:r>
            <a:endParaRPr lang="en-US" dirty="0"/>
          </a:p>
        </p:txBody>
      </p:sp>
      <p:pic>
        <p:nvPicPr>
          <p:cNvPr id="5" name="Picture 4" descr="Digital financial graph">
            <a:extLst>
              <a:ext uri="{FF2B5EF4-FFF2-40B4-BE49-F238E27FC236}">
                <a16:creationId xmlns:a16="http://schemas.microsoft.com/office/drawing/2014/main" id="{E3BA9600-EB7E-79BC-B4CC-03431C92D1BF}"/>
              </a:ext>
            </a:extLst>
          </p:cNvPr>
          <p:cNvPicPr>
            <a:picLocks noChangeAspect="1"/>
          </p:cNvPicPr>
          <p:nvPr/>
        </p:nvPicPr>
        <p:blipFill rotWithShape="1">
          <a:blip r:embed="rId2">
            <a:alphaModFix/>
          </a:blip>
          <a:srcRect l="33510" r="16490"/>
          <a:stretch/>
        </p:blipFill>
        <p:spPr>
          <a:xfrm>
            <a:off x="1682" y="10"/>
            <a:ext cx="6096000" cy="6857990"/>
          </a:xfrm>
          <a:prstGeom prst="rect">
            <a:avLst/>
          </a:prstGeom>
        </p:spPr>
      </p:pic>
      <p:grpSp>
        <p:nvGrpSpPr>
          <p:cNvPr id="29" name="Group 28">
            <a:extLst>
              <a:ext uri="{FF2B5EF4-FFF2-40B4-BE49-F238E27FC236}">
                <a16:creationId xmlns:a16="http://schemas.microsoft.com/office/drawing/2014/main" id="{53745597-CF0F-4C14-83C4-612B382A909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710258" y="5849932"/>
            <a:ext cx="867485" cy="115439"/>
            <a:chOff x="8910933" y="1861308"/>
            <a:chExt cx="867485" cy="115439"/>
          </a:xfrm>
        </p:grpSpPr>
        <p:sp>
          <p:nvSpPr>
            <p:cNvPr id="30" name="Rectangle 29">
              <a:extLst>
                <a:ext uri="{FF2B5EF4-FFF2-40B4-BE49-F238E27FC236}">
                  <a16:creationId xmlns:a16="http://schemas.microsoft.com/office/drawing/2014/main" id="{471CB755-D435-4BD8-A3DB-B304ED0E74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31" name="Straight Connector 30">
              <a:extLst>
                <a:ext uri="{FF2B5EF4-FFF2-40B4-BE49-F238E27FC236}">
                  <a16:creationId xmlns:a16="http://schemas.microsoft.com/office/drawing/2014/main" id="{0B7F2CAE-48A1-4EAD-BDD1-4DA217AC0FF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8FB73A0-9D61-4989-BA5F-7EF6308D864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171392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58E38A4-F699-490C-8D1F-E8AD332D9B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39C6AAB-48AC-41A3-95C2-6BF83715DF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620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6EE861B-7D2F-4B7C-A6E3-5937E81B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081" y="159026"/>
            <a:ext cx="7313839" cy="6542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B0D4B5-ABF3-696F-2120-932E971506E9}"/>
              </a:ext>
            </a:extLst>
          </p:cNvPr>
          <p:cNvSpPr>
            <a:spLocks noGrp="1"/>
          </p:cNvSpPr>
          <p:nvPr>
            <p:ph type="title"/>
          </p:nvPr>
        </p:nvSpPr>
        <p:spPr>
          <a:xfrm>
            <a:off x="1077426" y="723901"/>
            <a:ext cx="5465148" cy="1288884"/>
          </a:xfrm>
        </p:spPr>
        <p:txBody>
          <a:bodyPr anchor="b">
            <a:normAutofit/>
          </a:bodyPr>
          <a:lstStyle/>
          <a:p>
            <a:pPr algn="ctr"/>
            <a:r>
              <a:rPr lang="en-US" b="0" u="none" strike="noStrike">
                <a:effectLst/>
                <a:latin typeface="+mn-lt"/>
              </a:rPr>
              <a:t>Methodology</a:t>
            </a:r>
            <a:endParaRPr lang="en-US">
              <a:latin typeface="+mn-lt"/>
            </a:endParaRPr>
          </a:p>
        </p:txBody>
      </p:sp>
      <p:sp>
        <p:nvSpPr>
          <p:cNvPr id="3" name="Content Placeholder 2">
            <a:extLst>
              <a:ext uri="{FF2B5EF4-FFF2-40B4-BE49-F238E27FC236}">
                <a16:creationId xmlns:a16="http://schemas.microsoft.com/office/drawing/2014/main" id="{8B8783B1-CA18-E7B5-8277-382B099DA509}"/>
              </a:ext>
            </a:extLst>
          </p:cNvPr>
          <p:cNvSpPr>
            <a:spLocks noGrp="1"/>
          </p:cNvSpPr>
          <p:nvPr>
            <p:ph idx="1"/>
          </p:nvPr>
        </p:nvSpPr>
        <p:spPr>
          <a:xfrm>
            <a:off x="1077426" y="2732545"/>
            <a:ext cx="5465149" cy="3232826"/>
          </a:xfrm>
        </p:spPr>
        <p:txBody>
          <a:bodyPr anchor="t">
            <a:normAutofit/>
          </a:bodyPr>
          <a:lstStyle/>
          <a:p>
            <a:pPr algn="ctr"/>
            <a:r>
              <a:rPr lang="en-US" b="0" i="0" u="none" strike="noStrike">
                <a:effectLst/>
              </a:rPr>
              <a:t>We will employ two powerful machine learning frameworks, </a:t>
            </a:r>
            <a:r>
              <a:rPr lang="en-US" b="0" i="0" u="none" strike="noStrike" err="1">
                <a:effectLst/>
              </a:rPr>
              <a:t>Tensorflow</a:t>
            </a:r>
            <a:r>
              <a:rPr lang="en-US" b="0" i="0" u="none" strike="noStrike">
                <a:effectLst/>
              </a:rPr>
              <a:t> and Scikit-Learn, to develop and fine-tune our prediction models. By comparing their accuracies, we aim to discern the strengths and weaknesses of each, ultimately determining the most effective tool for our predictive analytics endeavors.</a:t>
            </a:r>
            <a:endParaRPr lang="en-US"/>
          </a:p>
        </p:txBody>
      </p:sp>
      <p:pic>
        <p:nvPicPr>
          <p:cNvPr id="5" name="Picture 4" descr="Light bulb on yellow background with sketched light beams and cord">
            <a:extLst>
              <a:ext uri="{FF2B5EF4-FFF2-40B4-BE49-F238E27FC236}">
                <a16:creationId xmlns:a16="http://schemas.microsoft.com/office/drawing/2014/main" id="{9202E12E-F042-0CB9-E454-2A94B27E8C21}"/>
              </a:ext>
            </a:extLst>
          </p:cNvPr>
          <p:cNvPicPr>
            <a:picLocks noChangeAspect="1"/>
          </p:cNvPicPr>
          <p:nvPr/>
        </p:nvPicPr>
        <p:blipFill rotWithShape="1">
          <a:blip r:embed="rId2">
            <a:alphaModFix/>
          </a:blip>
          <a:srcRect l="51629" r="7371"/>
          <a:stretch/>
        </p:blipFill>
        <p:spPr>
          <a:xfrm>
            <a:off x="7620000" y="10"/>
            <a:ext cx="4572000" cy="6857990"/>
          </a:xfrm>
          <a:prstGeom prst="rect">
            <a:avLst/>
          </a:prstGeom>
        </p:spPr>
      </p:pic>
      <p:grpSp>
        <p:nvGrpSpPr>
          <p:cNvPr id="15" name="Group 14">
            <a:extLst>
              <a:ext uri="{FF2B5EF4-FFF2-40B4-BE49-F238E27FC236}">
                <a16:creationId xmlns:a16="http://schemas.microsoft.com/office/drawing/2014/main" id="{073091F1-AA5A-47C6-9502-D5870A72D5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76258" y="2320171"/>
            <a:ext cx="867485" cy="115439"/>
            <a:chOff x="8910933" y="1861308"/>
            <a:chExt cx="867485" cy="115439"/>
          </a:xfrm>
        </p:grpSpPr>
        <p:sp>
          <p:nvSpPr>
            <p:cNvPr id="16" name="Rectangle 15">
              <a:extLst>
                <a:ext uri="{FF2B5EF4-FFF2-40B4-BE49-F238E27FC236}">
                  <a16:creationId xmlns:a16="http://schemas.microsoft.com/office/drawing/2014/main" id="{8085C4F7-6E91-4DF6-BB01-A46132BC3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7" name="Straight Connector 16">
              <a:extLst>
                <a:ext uri="{FF2B5EF4-FFF2-40B4-BE49-F238E27FC236}">
                  <a16:creationId xmlns:a16="http://schemas.microsoft.com/office/drawing/2014/main" id="{25476588-B9AD-4662-A085-8E4D91493B3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CDB34B3-D348-476E-BE7F-1139370F43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399021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9D3B3C7E-BC2D-4436-8B03-AC421FA66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33" name="Group 1032">
            <a:extLst>
              <a:ext uri="{FF2B5EF4-FFF2-40B4-BE49-F238E27FC236}">
                <a16:creationId xmlns:a16="http://schemas.microsoft.com/office/drawing/2014/main" id="{79B5D0C1-066E-4C02-A6B8-59FAE4A197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4240546"/>
            <a:ext cx="867485" cy="115439"/>
            <a:chOff x="8910933" y="1861308"/>
            <a:chExt cx="867485" cy="115439"/>
          </a:xfrm>
        </p:grpSpPr>
        <p:sp>
          <p:nvSpPr>
            <p:cNvPr id="1034" name="Rectangle 1033">
              <a:extLst>
                <a:ext uri="{FF2B5EF4-FFF2-40B4-BE49-F238E27FC236}">
                  <a16:creationId xmlns:a16="http://schemas.microsoft.com/office/drawing/2014/main" id="{D4386904-AFDC-449E-8D1B-906B305EBD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035" name="Straight Connector 1034">
              <a:extLst>
                <a:ext uri="{FF2B5EF4-FFF2-40B4-BE49-F238E27FC236}">
                  <a16:creationId xmlns:a16="http://schemas.microsoft.com/office/drawing/2014/main" id="{F70778F2-11E8-428C-8324-479CA9D6FE9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36" name="Straight Connector 1035">
              <a:extLst>
                <a:ext uri="{FF2B5EF4-FFF2-40B4-BE49-F238E27FC236}">
                  <a16:creationId xmlns:a16="http://schemas.microsoft.com/office/drawing/2014/main" id="{4A0BE89E-CB2D-48BA-A8D2-533FAAAA725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useBgFill="1">
        <p:nvSpPr>
          <p:cNvPr id="1038" name="Rectangle 1037">
            <a:extLst>
              <a:ext uri="{FF2B5EF4-FFF2-40B4-BE49-F238E27FC236}">
                <a16:creationId xmlns:a16="http://schemas.microsoft.com/office/drawing/2014/main" id="{DD8EACB7-D372-470B-B76E-A829D0031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0" name="Rectangle 5">
            <a:extLst>
              <a:ext uri="{FF2B5EF4-FFF2-40B4-BE49-F238E27FC236}">
                <a16:creationId xmlns:a16="http://schemas.microsoft.com/office/drawing/2014/main" id="{C7EA4B13-46D3-41EE-95DA-7B2100DE9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8700" y="1028700"/>
            <a:ext cx="4038600" cy="484107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42" name="Group 1041">
            <a:extLst>
              <a:ext uri="{FF2B5EF4-FFF2-40B4-BE49-F238E27FC236}">
                <a16:creationId xmlns:a16="http://schemas.microsoft.com/office/drawing/2014/main" id="{DCEEEBE1-DC7B-4168-90C6-DB88876E30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614258" y="4550150"/>
            <a:ext cx="867485" cy="115439"/>
            <a:chOff x="8910933" y="1861308"/>
            <a:chExt cx="867485" cy="115439"/>
          </a:xfrm>
        </p:grpSpPr>
        <p:sp>
          <p:nvSpPr>
            <p:cNvPr id="1043" name="Rectangle 1042">
              <a:extLst>
                <a:ext uri="{FF2B5EF4-FFF2-40B4-BE49-F238E27FC236}">
                  <a16:creationId xmlns:a16="http://schemas.microsoft.com/office/drawing/2014/main" id="{43418E74-781F-419C-8C63-91C14AF8D8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44" name="Straight Connector 1043">
              <a:extLst>
                <a:ext uri="{FF2B5EF4-FFF2-40B4-BE49-F238E27FC236}">
                  <a16:creationId xmlns:a16="http://schemas.microsoft.com/office/drawing/2014/main" id="{9B0F0D1C-98D5-4C46-961A-0E36168C31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45" name="Straight Connector 1044">
              <a:extLst>
                <a:ext uri="{FF2B5EF4-FFF2-40B4-BE49-F238E27FC236}">
                  <a16:creationId xmlns:a16="http://schemas.microsoft.com/office/drawing/2014/main" id="{23E9C99B-47BB-461B-AEDE-0B227C5B258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BCDB82FA-E2F2-9162-D5A4-08C586446CA6}"/>
              </a:ext>
            </a:extLst>
          </p:cNvPr>
          <p:cNvSpPr>
            <a:spLocks noGrp="1"/>
          </p:cNvSpPr>
          <p:nvPr>
            <p:ph type="title"/>
          </p:nvPr>
        </p:nvSpPr>
        <p:spPr>
          <a:xfrm>
            <a:off x="1406924" y="1398850"/>
            <a:ext cx="3282152" cy="2030150"/>
          </a:xfrm>
        </p:spPr>
        <p:txBody>
          <a:bodyPr vert="horz" lIns="91440" tIns="45720" rIns="91440" bIns="45720" rtlCol="0" anchor="b">
            <a:normAutofit/>
          </a:bodyPr>
          <a:lstStyle/>
          <a:p>
            <a:pPr algn="ctr">
              <a:lnSpc>
                <a:spcPct val="100000"/>
              </a:lnSpc>
            </a:pPr>
            <a:r>
              <a:rPr lang="en-US" sz="2400" kern="1200" cap="all" spc="390" baseline="0" dirty="0">
                <a:solidFill>
                  <a:schemeClr val="tx2"/>
                </a:solidFill>
                <a:latin typeface="+mj-lt"/>
                <a:ea typeface="+mj-ea"/>
                <a:cs typeface="+mj-cs"/>
              </a:rPr>
              <a:t>Stock Price Prediction with LSTM (Long-Short Term Memory)</a:t>
            </a:r>
          </a:p>
        </p:txBody>
      </p:sp>
      <p:pic>
        <p:nvPicPr>
          <p:cNvPr id="1026" name="Picture 2" descr="A graph of a graph&#10;&#10;Description automatically generated with medium confidence">
            <a:extLst>
              <a:ext uri="{FF2B5EF4-FFF2-40B4-BE49-F238E27FC236}">
                <a16:creationId xmlns:a16="http://schemas.microsoft.com/office/drawing/2014/main" id="{6F8B32AC-7EDF-D79B-6973-C472D2DBAAC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096000" y="1156844"/>
            <a:ext cx="5558790" cy="45443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55496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9D3B3C7E-BC2D-4436-8B03-AC421FA66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79B5D0C1-066E-4C02-A6B8-59FAE4A197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4240546"/>
            <a:ext cx="867485" cy="115439"/>
            <a:chOff x="8910933" y="1861308"/>
            <a:chExt cx="867485" cy="115439"/>
          </a:xfrm>
        </p:grpSpPr>
        <p:sp>
          <p:nvSpPr>
            <p:cNvPr id="22" name="Rectangle 21">
              <a:extLst>
                <a:ext uri="{FF2B5EF4-FFF2-40B4-BE49-F238E27FC236}">
                  <a16:creationId xmlns:a16="http://schemas.microsoft.com/office/drawing/2014/main" id="{D4386904-AFDC-449E-8D1B-906B305EBD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23" name="Straight Connector 22">
              <a:extLst>
                <a:ext uri="{FF2B5EF4-FFF2-40B4-BE49-F238E27FC236}">
                  <a16:creationId xmlns:a16="http://schemas.microsoft.com/office/drawing/2014/main" id="{F70778F2-11E8-428C-8324-479CA9D6FE9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A0BE89E-CB2D-48BA-A8D2-533FAAAA725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useBgFill="1">
        <p:nvSpPr>
          <p:cNvPr id="26" name="Rectangle 25">
            <a:extLst>
              <a:ext uri="{FF2B5EF4-FFF2-40B4-BE49-F238E27FC236}">
                <a16:creationId xmlns:a16="http://schemas.microsoft.com/office/drawing/2014/main" id="{DD8EACB7-D372-470B-B76E-A829D0031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5">
            <a:extLst>
              <a:ext uri="{FF2B5EF4-FFF2-40B4-BE49-F238E27FC236}">
                <a16:creationId xmlns:a16="http://schemas.microsoft.com/office/drawing/2014/main" id="{FBE11A49-02A1-4D4C-9A49-CDF496B109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3900" y="723900"/>
            <a:ext cx="4614421"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5F09F1-D355-3E91-D8A0-30199890BECB}"/>
              </a:ext>
            </a:extLst>
          </p:cNvPr>
          <p:cNvSpPr>
            <a:spLocks noGrp="1"/>
          </p:cNvSpPr>
          <p:nvPr>
            <p:ph type="title"/>
          </p:nvPr>
        </p:nvSpPr>
        <p:spPr>
          <a:xfrm>
            <a:off x="1065450" y="1098227"/>
            <a:ext cx="3931320" cy="2267193"/>
          </a:xfrm>
        </p:spPr>
        <p:txBody>
          <a:bodyPr vert="horz" lIns="91440" tIns="45720" rIns="91440" bIns="45720" rtlCol="0" anchor="b">
            <a:normAutofit/>
          </a:bodyPr>
          <a:lstStyle/>
          <a:p>
            <a:pPr algn="ctr"/>
            <a:r>
              <a:rPr lang="en-US" sz="2800" kern="1200" cap="all" spc="390" baseline="0" dirty="0">
                <a:solidFill>
                  <a:schemeClr val="tx2"/>
                </a:solidFill>
                <a:latin typeface="+mj-lt"/>
                <a:ea typeface="+mj-ea"/>
                <a:cs typeface="+mj-cs"/>
              </a:rPr>
              <a:t>Predicted Stock Price Futures</a:t>
            </a:r>
          </a:p>
        </p:txBody>
      </p:sp>
      <p:pic>
        <p:nvPicPr>
          <p:cNvPr id="14" name="Picture 13">
            <a:extLst>
              <a:ext uri="{FF2B5EF4-FFF2-40B4-BE49-F238E27FC236}">
                <a16:creationId xmlns:a16="http://schemas.microsoft.com/office/drawing/2014/main" id="{78114ACB-8648-AF3C-A697-208ED0D0880D}"/>
              </a:ext>
            </a:extLst>
          </p:cNvPr>
          <p:cNvPicPr>
            <a:picLocks noChangeAspect="1"/>
          </p:cNvPicPr>
          <p:nvPr/>
        </p:nvPicPr>
        <p:blipFill>
          <a:blip r:embed="rId2"/>
          <a:stretch>
            <a:fillRect/>
          </a:stretch>
        </p:blipFill>
        <p:spPr>
          <a:xfrm>
            <a:off x="5505902" y="1339721"/>
            <a:ext cx="6357597" cy="4483358"/>
          </a:xfrm>
          <a:prstGeom prst="rect">
            <a:avLst/>
          </a:prstGeom>
        </p:spPr>
      </p:pic>
      <p:grpSp>
        <p:nvGrpSpPr>
          <p:cNvPr id="30" name="Group 29">
            <a:extLst>
              <a:ext uri="{FF2B5EF4-FFF2-40B4-BE49-F238E27FC236}">
                <a16:creationId xmlns:a16="http://schemas.microsoft.com/office/drawing/2014/main" id="{F1732D3A-CFF0-45BE-AD79-F83D0272C6C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614258" y="3871114"/>
            <a:ext cx="867485" cy="115439"/>
            <a:chOff x="8910933" y="1861308"/>
            <a:chExt cx="867485" cy="115439"/>
          </a:xfrm>
        </p:grpSpPr>
        <p:sp>
          <p:nvSpPr>
            <p:cNvPr id="31" name="Rectangle 30">
              <a:extLst>
                <a:ext uri="{FF2B5EF4-FFF2-40B4-BE49-F238E27FC236}">
                  <a16:creationId xmlns:a16="http://schemas.microsoft.com/office/drawing/2014/main" id="{C892F72C-7FB6-49C8-A402-D5DC42DB67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a:extLst>
                <a:ext uri="{FF2B5EF4-FFF2-40B4-BE49-F238E27FC236}">
                  <a16:creationId xmlns:a16="http://schemas.microsoft.com/office/drawing/2014/main" id="{FC92C2E1-605F-49BD-8AC8-DC52B3015E3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38BE2E0F-EE6D-4748-AB8F-724D0DDC6E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12" name="AutoShape 14">
            <a:extLst>
              <a:ext uri="{FF2B5EF4-FFF2-40B4-BE49-F238E27FC236}">
                <a16:creationId xmlns:a16="http://schemas.microsoft.com/office/drawing/2014/main" id="{00F6145E-FE1E-F6F4-E6F6-2A8CCDE28C73}"/>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2596780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51A01047-632B-4F57-9CDB-AA680D5BBB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5">
            <a:extLst>
              <a:ext uri="{FF2B5EF4-FFF2-40B4-BE49-F238E27FC236}">
                <a16:creationId xmlns:a16="http://schemas.microsoft.com/office/drawing/2014/main" id="{6D7753FE-7408-46D8-999A-0B0C34EA8C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24699" y="1028700"/>
            <a:ext cx="4038600" cy="484107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2" name="Title 1">
            <a:extLst>
              <a:ext uri="{FF2B5EF4-FFF2-40B4-BE49-F238E27FC236}">
                <a16:creationId xmlns:a16="http://schemas.microsoft.com/office/drawing/2014/main" id="{5FA0CFCF-421A-54CA-3BC7-8C5B9E1B5DD7}"/>
              </a:ext>
            </a:extLst>
          </p:cNvPr>
          <p:cNvSpPr>
            <a:spLocks noGrp="1"/>
          </p:cNvSpPr>
          <p:nvPr>
            <p:ph type="title"/>
          </p:nvPr>
        </p:nvSpPr>
        <p:spPr>
          <a:xfrm>
            <a:off x="7520939" y="1653540"/>
            <a:ext cx="3246119" cy="2608006"/>
          </a:xfrm>
        </p:spPr>
        <p:txBody>
          <a:bodyPr anchor="ctr">
            <a:normAutofit/>
          </a:bodyPr>
          <a:lstStyle/>
          <a:p>
            <a:pPr algn="ctr"/>
            <a:r>
              <a:rPr lang="en-US" sz="2800" dirty="0"/>
              <a:t>Stock Spark</a:t>
            </a:r>
          </a:p>
        </p:txBody>
      </p:sp>
      <p:grpSp>
        <p:nvGrpSpPr>
          <p:cNvPr id="15" name="Group 14">
            <a:extLst>
              <a:ext uri="{FF2B5EF4-FFF2-40B4-BE49-F238E27FC236}">
                <a16:creationId xmlns:a16="http://schemas.microsoft.com/office/drawing/2014/main" id="{E30DE9CB-4267-487A-915E-5665607E9F3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710257" y="4550150"/>
            <a:ext cx="867485" cy="115439"/>
            <a:chOff x="8910933" y="1861308"/>
            <a:chExt cx="867485" cy="115439"/>
          </a:xfrm>
        </p:grpSpPr>
        <p:sp>
          <p:nvSpPr>
            <p:cNvPr id="16" name="Rectangle 15">
              <a:extLst>
                <a:ext uri="{FF2B5EF4-FFF2-40B4-BE49-F238E27FC236}">
                  <a16:creationId xmlns:a16="http://schemas.microsoft.com/office/drawing/2014/main" id="{E237361B-A61F-4EEA-8554-10DEFF0AB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cxnSp>
          <p:nvCxnSpPr>
            <p:cNvPr id="17" name="Straight Connector 16">
              <a:extLst>
                <a:ext uri="{FF2B5EF4-FFF2-40B4-BE49-F238E27FC236}">
                  <a16:creationId xmlns:a16="http://schemas.microsoft.com/office/drawing/2014/main" id="{BBBC8A6A-A883-4F9C-82BA-607223F36CF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234343E-05EC-4327-BA72-FD68FF0491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3" name="Content Placeholder 2">
            <a:extLst>
              <a:ext uri="{FF2B5EF4-FFF2-40B4-BE49-F238E27FC236}">
                <a16:creationId xmlns:a16="http://schemas.microsoft.com/office/drawing/2014/main" id="{92251C1E-44E6-FBAC-A046-E1CB26AFFEEE}"/>
              </a:ext>
            </a:extLst>
          </p:cNvPr>
          <p:cNvSpPr>
            <a:spLocks/>
          </p:cNvSpPr>
          <p:nvPr/>
        </p:nvSpPr>
        <p:spPr>
          <a:xfrm>
            <a:off x="657226" y="1019464"/>
            <a:ext cx="2217224" cy="397031"/>
          </a:xfrm>
          <a:prstGeom prst="rect">
            <a:avLst/>
          </a:prstGeom>
        </p:spPr>
        <p:txBody>
          <a:bodyPr>
            <a:noAutofit/>
          </a:bodyPr>
          <a:lstStyle/>
          <a:p>
            <a:pPr algn="ctr" defTabSz="251460">
              <a:spcAft>
                <a:spcPts val="600"/>
              </a:spcAft>
            </a:pPr>
            <a:r>
              <a:rPr lang="en-US" sz="1200" b="1" kern="1200" dirty="0">
                <a:solidFill>
                  <a:srgbClr val="54792F"/>
                </a:solidFill>
                <a:latin typeface="+mn-lt"/>
                <a:ea typeface="+mn-ea"/>
                <a:cs typeface="+mn-cs"/>
              </a:rPr>
              <a:t>Predicted Close for The Next Three Days </a:t>
            </a:r>
            <a:endParaRPr lang="en-US" sz="1200" b="1" dirty="0">
              <a:solidFill>
                <a:srgbClr val="54792F"/>
              </a:solidFill>
            </a:endParaRPr>
          </a:p>
        </p:txBody>
      </p:sp>
      <p:sp>
        <p:nvSpPr>
          <p:cNvPr id="4" name="TextBox 3">
            <a:extLst>
              <a:ext uri="{FF2B5EF4-FFF2-40B4-BE49-F238E27FC236}">
                <a16:creationId xmlns:a16="http://schemas.microsoft.com/office/drawing/2014/main" id="{D59D3BD4-630F-7C3C-EBFF-326FFF5F5633}"/>
              </a:ext>
            </a:extLst>
          </p:cNvPr>
          <p:cNvSpPr txBox="1"/>
          <p:nvPr/>
        </p:nvSpPr>
        <p:spPr>
          <a:xfrm>
            <a:off x="2495965" y="3429000"/>
            <a:ext cx="1927900" cy="461665"/>
          </a:xfrm>
          <a:prstGeom prst="rect">
            <a:avLst/>
          </a:prstGeom>
          <a:noFill/>
        </p:spPr>
        <p:txBody>
          <a:bodyPr wrap="square" rtlCol="0">
            <a:spAutoFit/>
          </a:bodyPr>
          <a:lstStyle/>
          <a:p>
            <a:pPr algn="ctr" defTabSz="251460">
              <a:spcAft>
                <a:spcPts val="600"/>
              </a:spcAft>
            </a:pPr>
            <a:r>
              <a:rPr lang="en-US" sz="1200" b="1" kern="1200" dirty="0">
                <a:solidFill>
                  <a:srgbClr val="54792F"/>
                </a:solidFill>
                <a:latin typeface="+mn-lt"/>
                <a:ea typeface="+mn-ea"/>
                <a:cs typeface="+mn-cs"/>
              </a:rPr>
              <a:t>Calculated Yearly Change for 2023</a:t>
            </a:r>
            <a:endParaRPr lang="en-US" sz="1200" b="1" dirty="0">
              <a:solidFill>
                <a:srgbClr val="54792F"/>
              </a:solidFill>
            </a:endParaRPr>
          </a:p>
        </p:txBody>
      </p:sp>
      <p:sp>
        <p:nvSpPr>
          <p:cNvPr id="6" name="TextBox 5">
            <a:extLst>
              <a:ext uri="{FF2B5EF4-FFF2-40B4-BE49-F238E27FC236}">
                <a16:creationId xmlns:a16="http://schemas.microsoft.com/office/drawing/2014/main" id="{E1D81B74-DB0E-3CEF-85D3-C09B1B110F90}"/>
              </a:ext>
            </a:extLst>
          </p:cNvPr>
          <p:cNvSpPr txBox="1"/>
          <p:nvPr/>
        </p:nvSpPr>
        <p:spPr>
          <a:xfrm>
            <a:off x="4525729" y="1005136"/>
            <a:ext cx="1927900" cy="461665"/>
          </a:xfrm>
          <a:prstGeom prst="rect">
            <a:avLst/>
          </a:prstGeom>
          <a:noFill/>
        </p:spPr>
        <p:txBody>
          <a:bodyPr wrap="square">
            <a:spAutoFit/>
          </a:bodyPr>
          <a:lstStyle/>
          <a:p>
            <a:pPr algn="ctr" defTabSz="251460">
              <a:spcAft>
                <a:spcPts val="600"/>
              </a:spcAft>
            </a:pPr>
            <a:r>
              <a:rPr lang="en-US" sz="1200" b="1" kern="1200" dirty="0">
                <a:solidFill>
                  <a:srgbClr val="54792F"/>
                </a:solidFill>
                <a:latin typeface="+mn-lt"/>
                <a:ea typeface="+mn-ea"/>
                <a:cs typeface="+mn-cs"/>
              </a:rPr>
              <a:t>Calculated  Yearly Change for 2022</a:t>
            </a:r>
            <a:endParaRPr lang="en-US" sz="1200" b="1" dirty="0">
              <a:solidFill>
                <a:srgbClr val="54792F"/>
              </a:solidFill>
            </a:endParaRPr>
          </a:p>
        </p:txBody>
      </p:sp>
      <p:pic>
        <p:nvPicPr>
          <p:cNvPr id="7" name="Picture 6">
            <a:extLst>
              <a:ext uri="{FF2B5EF4-FFF2-40B4-BE49-F238E27FC236}">
                <a16:creationId xmlns:a16="http://schemas.microsoft.com/office/drawing/2014/main" id="{2E8B62EF-96DA-3357-1BE1-6EF9CD75666C}"/>
              </a:ext>
            </a:extLst>
          </p:cNvPr>
          <p:cNvPicPr>
            <a:picLocks noChangeAspect="1"/>
          </p:cNvPicPr>
          <p:nvPr/>
        </p:nvPicPr>
        <p:blipFill>
          <a:blip r:embed="rId2"/>
          <a:stretch>
            <a:fillRect/>
          </a:stretch>
        </p:blipFill>
        <p:spPr>
          <a:xfrm>
            <a:off x="514350" y="1416496"/>
            <a:ext cx="2838979" cy="1703388"/>
          </a:xfrm>
          <a:prstGeom prst="rect">
            <a:avLst/>
          </a:prstGeom>
        </p:spPr>
      </p:pic>
      <p:pic>
        <p:nvPicPr>
          <p:cNvPr id="8" name="Picture 7">
            <a:extLst>
              <a:ext uri="{FF2B5EF4-FFF2-40B4-BE49-F238E27FC236}">
                <a16:creationId xmlns:a16="http://schemas.microsoft.com/office/drawing/2014/main" id="{F45604E8-5953-BF23-F0BA-0D50CA389957}"/>
              </a:ext>
            </a:extLst>
          </p:cNvPr>
          <p:cNvPicPr>
            <a:picLocks noChangeAspect="1"/>
          </p:cNvPicPr>
          <p:nvPr/>
        </p:nvPicPr>
        <p:blipFill>
          <a:blip r:embed="rId3"/>
          <a:stretch>
            <a:fillRect/>
          </a:stretch>
        </p:blipFill>
        <p:spPr>
          <a:xfrm>
            <a:off x="2073453" y="3828286"/>
            <a:ext cx="2838978" cy="1722393"/>
          </a:xfrm>
          <a:prstGeom prst="rect">
            <a:avLst/>
          </a:prstGeom>
        </p:spPr>
      </p:pic>
      <p:pic>
        <p:nvPicPr>
          <p:cNvPr id="9" name="Picture 8">
            <a:extLst>
              <a:ext uri="{FF2B5EF4-FFF2-40B4-BE49-F238E27FC236}">
                <a16:creationId xmlns:a16="http://schemas.microsoft.com/office/drawing/2014/main" id="{AD4B2E25-A148-B7E1-227A-93BF50C83192}"/>
              </a:ext>
            </a:extLst>
          </p:cNvPr>
          <p:cNvPicPr>
            <a:picLocks noChangeAspect="1"/>
          </p:cNvPicPr>
          <p:nvPr/>
        </p:nvPicPr>
        <p:blipFill>
          <a:blip r:embed="rId4"/>
          <a:stretch>
            <a:fillRect/>
          </a:stretch>
        </p:blipFill>
        <p:spPr>
          <a:xfrm>
            <a:off x="3889479" y="1416495"/>
            <a:ext cx="2838979" cy="1633540"/>
          </a:xfrm>
          <a:prstGeom prst="rect">
            <a:avLst/>
          </a:prstGeom>
        </p:spPr>
      </p:pic>
    </p:spTree>
    <p:extLst>
      <p:ext uri="{BB962C8B-B14F-4D97-AF65-F5344CB8AC3E}">
        <p14:creationId xmlns:p14="http://schemas.microsoft.com/office/powerpoint/2010/main" val="5815230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B4854C3-58CC-4A2C-B4CA-926819F0C2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5">
            <a:extLst>
              <a:ext uri="{FF2B5EF4-FFF2-40B4-BE49-F238E27FC236}">
                <a16:creationId xmlns:a16="http://schemas.microsoft.com/office/drawing/2014/main" id="{FA7B9933-15AE-4ACB-B091-21C9F38533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8700" y="1028700"/>
            <a:ext cx="4038600" cy="484107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DE57BB50-0A5D-4AD7-87AB-5904B788BC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614258" y="4550150"/>
            <a:ext cx="867485" cy="115439"/>
            <a:chOff x="8910933" y="1861308"/>
            <a:chExt cx="867485" cy="115439"/>
          </a:xfrm>
        </p:grpSpPr>
        <p:sp>
          <p:nvSpPr>
            <p:cNvPr id="13" name="Rectangle 12">
              <a:extLst>
                <a:ext uri="{FF2B5EF4-FFF2-40B4-BE49-F238E27FC236}">
                  <a16:creationId xmlns:a16="http://schemas.microsoft.com/office/drawing/2014/main" id="{1CD5E7CE-8430-4ED8-87F2-AF5C660CF2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D4A1AC28-5B9C-4D41-95E9-675EDF3F4BF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5E446F29-8D76-46EF-B0AF-41066F65AA7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05DB6A2F-998A-9CBF-C86B-5E3EDAFA2DFB}"/>
              </a:ext>
            </a:extLst>
          </p:cNvPr>
          <p:cNvSpPr>
            <a:spLocks noGrp="1"/>
          </p:cNvSpPr>
          <p:nvPr>
            <p:ph type="title"/>
          </p:nvPr>
        </p:nvSpPr>
        <p:spPr>
          <a:xfrm>
            <a:off x="1411357" y="1351429"/>
            <a:ext cx="3369365" cy="2871320"/>
          </a:xfrm>
        </p:spPr>
        <p:txBody>
          <a:bodyPr anchor="ctr">
            <a:normAutofit/>
          </a:bodyPr>
          <a:lstStyle/>
          <a:p>
            <a:pPr algn="ctr"/>
            <a:r>
              <a:rPr lang="en-US" sz="2800" dirty="0"/>
              <a:t>Stock Logistic Regression</a:t>
            </a:r>
          </a:p>
        </p:txBody>
      </p:sp>
      <p:sp>
        <p:nvSpPr>
          <p:cNvPr id="6" name="Rectangle 5">
            <a:extLst>
              <a:ext uri="{FF2B5EF4-FFF2-40B4-BE49-F238E27FC236}">
                <a16:creationId xmlns:a16="http://schemas.microsoft.com/office/drawing/2014/main" id="{09462AFB-6893-F05F-6784-D65756FB9607}"/>
              </a:ext>
            </a:extLst>
          </p:cNvPr>
          <p:cNvSpPr/>
          <p:nvPr/>
        </p:nvSpPr>
        <p:spPr>
          <a:xfrm>
            <a:off x="6122273" y="760462"/>
            <a:ext cx="4735512" cy="1474738"/>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TextBox 6">
            <a:extLst>
              <a:ext uri="{FF2B5EF4-FFF2-40B4-BE49-F238E27FC236}">
                <a16:creationId xmlns:a16="http://schemas.microsoft.com/office/drawing/2014/main" id="{CD91272E-57F0-AF47-8673-8056C64B48C2}"/>
              </a:ext>
            </a:extLst>
          </p:cNvPr>
          <p:cNvSpPr txBox="1"/>
          <p:nvPr/>
        </p:nvSpPr>
        <p:spPr>
          <a:xfrm>
            <a:off x="6779067" y="392774"/>
            <a:ext cx="3317433" cy="369332"/>
          </a:xfrm>
          <a:prstGeom prst="rect">
            <a:avLst/>
          </a:prstGeom>
          <a:noFill/>
        </p:spPr>
        <p:txBody>
          <a:bodyPr wrap="square" rtlCol="0">
            <a:spAutoFit/>
          </a:bodyPr>
          <a:lstStyle/>
          <a:p>
            <a:r>
              <a:rPr lang="en-US" dirty="0"/>
              <a:t>       Balanced Accuracy Score</a:t>
            </a:r>
          </a:p>
        </p:txBody>
      </p:sp>
      <p:sp>
        <p:nvSpPr>
          <p:cNvPr id="11" name="TextBox 10">
            <a:extLst>
              <a:ext uri="{FF2B5EF4-FFF2-40B4-BE49-F238E27FC236}">
                <a16:creationId xmlns:a16="http://schemas.microsoft.com/office/drawing/2014/main" id="{85A4FA66-39F8-E995-4F19-8B0D4403A811}"/>
              </a:ext>
            </a:extLst>
          </p:cNvPr>
          <p:cNvSpPr txBox="1"/>
          <p:nvPr/>
        </p:nvSpPr>
        <p:spPr>
          <a:xfrm>
            <a:off x="6637919" y="2273271"/>
            <a:ext cx="3599727" cy="369332"/>
          </a:xfrm>
          <a:prstGeom prst="rect">
            <a:avLst/>
          </a:prstGeom>
          <a:noFill/>
        </p:spPr>
        <p:txBody>
          <a:bodyPr wrap="square" rtlCol="0">
            <a:spAutoFit/>
          </a:bodyPr>
          <a:lstStyle/>
          <a:p>
            <a:r>
              <a:rPr lang="en-US" dirty="0"/>
              <a:t>              Confusion Matrix</a:t>
            </a:r>
          </a:p>
        </p:txBody>
      </p:sp>
      <p:sp>
        <p:nvSpPr>
          <p:cNvPr id="19" name="Rectangle 18">
            <a:extLst>
              <a:ext uri="{FF2B5EF4-FFF2-40B4-BE49-F238E27FC236}">
                <a16:creationId xmlns:a16="http://schemas.microsoft.com/office/drawing/2014/main" id="{6A2C7D2C-F8C4-3FC1-D9A8-FEBF2DD677F1}"/>
              </a:ext>
            </a:extLst>
          </p:cNvPr>
          <p:cNvSpPr/>
          <p:nvPr/>
        </p:nvSpPr>
        <p:spPr>
          <a:xfrm>
            <a:off x="6122273" y="2629240"/>
            <a:ext cx="4735512" cy="1474738"/>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0" name="Rectangle 19">
            <a:extLst>
              <a:ext uri="{FF2B5EF4-FFF2-40B4-BE49-F238E27FC236}">
                <a16:creationId xmlns:a16="http://schemas.microsoft.com/office/drawing/2014/main" id="{9DCCE497-4C52-5CB2-78F7-7463CEC79076}"/>
              </a:ext>
            </a:extLst>
          </p:cNvPr>
          <p:cNvSpPr/>
          <p:nvPr/>
        </p:nvSpPr>
        <p:spPr>
          <a:xfrm>
            <a:off x="6150911" y="4545023"/>
            <a:ext cx="4735512" cy="1474738"/>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1" name="TextBox 20">
            <a:extLst>
              <a:ext uri="{FF2B5EF4-FFF2-40B4-BE49-F238E27FC236}">
                <a16:creationId xmlns:a16="http://schemas.microsoft.com/office/drawing/2014/main" id="{4DAFBE38-84D4-CC0C-907E-2E092782B21B}"/>
              </a:ext>
            </a:extLst>
          </p:cNvPr>
          <p:cNvSpPr txBox="1"/>
          <p:nvPr/>
        </p:nvSpPr>
        <p:spPr>
          <a:xfrm>
            <a:off x="6637919" y="4153765"/>
            <a:ext cx="3599727" cy="369332"/>
          </a:xfrm>
          <a:prstGeom prst="rect">
            <a:avLst/>
          </a:prstGeom>
          <a:noFill/>
        </p:spPr>
        <p:txBody>
          <a:bodyPr wrap="square" rtlCol="0">
            <a:spAutoFit/>
          </a:bodyPr>
          <a:lstStyle/>
          <a:p>
            <a:r>
              <a:rPr lang="en-US" dirty="0"/>
              <a:t>              Classification Report</a:t>
            </a:r>
          </a:p>
        </p:txBody>
      </p:sp>
      <p:pic>
        <p:nvPicPr>
          <p:cNvPr id="4" name="Picture 3">
            <a:extLst>
              <a:ext uri="{FF2B5EF4-FFF2-40B4-BE49-F238E27FC236}">
                <a16:creationId xmlns:a16="http://schemas.microsoft.com/office/drawing/2014/main" id="{E378BAC5-60F1-9950-A6EB-396358CC26FC}"/>
              </a:ext>
            </a:extLst>
          </p:cNvPr>
          <p:cNvPicPr>
            <a:picLocks noChangeAspect="1"/>
          </p:cNvPicPr>
          <p:nvPr/>
        </p:nvPicPr>
        <p:blipFill>
          <a:blip r:embed="rId2"/>
          <a:stretch>
            <a:fillRect/>
          </a:stretch>
        </p:blipFill>
        <p:spPr>
          <a:xfrm>
            <a:off x="6190067" y="4616631"/>
            <a:ext cx="4599923" cy="1331521"/>
          </a:xfrm>
          <a:prstGeom prst="rect">
            <a:avLst/>
          </a:prstGeom>
        </p:spPr>
      </p:pic>
      <p:pic>
        <p:nvPicPr>
          <p:cNvPr id="9" name="Picture 8">
            <a:extLst>
              <a:ext uri="{FF2B5EF4-FFF2-40B4-BE49-F238E27FC236}">
                <a16:creationId xmlns:a16="http://schemas.microsoft.com/office/drawing/2014/main" id="{8B63F85D-225A-D86B-8710-436DE3D82D29}"/>
              </a:ext>
            </a:extLst>
          </p:cNvPr>
          <p:cNvPicPr>
            <a:picLocks noChangeAspect="1"/>
          </p:cNvPicPr>
          <p:nvPr/>
        </p:nvPicPr>
        <p:blipFill>
          <a:blip r:embed="rId3"/>
          <a:stretch>
            <a:fillRect/>
          </a:stretch>
        </p:blipFill>
        <p:spPr>
          <a:xfrm>
            <a:off x="7453532" y="3017047"/>
            <a:ext cx="1695361" cy="596958"/>
          </a:xfrm>
          <a:prstGeom prst="rect">
            <a:avLst/>
          </a:prstGeom>
        </p:spPr>
      </p:pic>
      <p:pic>
        <p:nvPicPr>
          <p:cNvPr id="18" name="Picture 17">
            <a:extLst>
              <a:ext uri="{FF2B5EF4-FFF2-40B4-BE49-F238E27FC236}">
                <a16:creationId xmlns:a16="http://schemas.microsoft.com/office/drawing/2014/main" id="{1C89FC2B-0D52-9D4C-D467-D2FE45103056}"/>
              </a:ext>
            </a:extLst>
          </p:cNvPr>
          <p:cNvPicPr>
            <a:picLocks noChangeAspect="1"/>
          </p:cNvPicPr>
          <p:nvPr/>
        </p:nvPicPr>
        <p:blipFill>
          <a:blip r:embed="rId4"/>
          <a:stretch>
            <a:fillRect/>
          </a:stretch>
        </p:blipFill>
        <p:spPr>
          <a:xfrm>
            <a:off x="7453532" y="1321929"/>
            <a:ext cx="1919068" cy="297146"/>
          </a:xfrm>
          <a:prstGeom prst="rect">
            <a:avLst/>
          </a:prstGeom>
        </p:spPr>
      </p:pic>
    </p:spTree>
    <p:extLst>
      <p:ext uri="{BB962C8B-B14F-4D97-AF65-F5344CB8AC3E}">
        <p14:creationId xmlns:p14="http://schemas.microsoft.com/office/powerpoint/2010/main" val="3485414844"/>
      </p:ext>
    </p:extLst>
  </p:cSld>
  <p:clrMapOvr>
    <a:masterClrMapping/>
  </p:clrMapOvr>
</p:sld>
</file>

<file path=ppt/theme/theme1.xml><?xml version="1.0" encoding="utf-8"?>
<a:theme xmlns:a="http://schemas.openxmlformats.org/drawingml/2006/main" name="AdornVTI">
  <a:themeElements>
    <a:clrScheme name="AnalogousFromRegularSeedLeftStep">
      <a:dk1>
        <a:srgbClr val="000000"/>
      </a:dk1>
      <a:lt1>
        <a:srgbClr val="FFFFFF"/>
      </a:lt1>
      <a:dk2>
        <a:srgbClr val="1B1937"/>
      </a:dk2>
      <a:lt2>
        <a:srgbClr val="E3E8E2"/>
      </a:lt2>
      <a:accent1>
        <a:srgbClr val="B829E7"/>
      </a:accent1>
      <a:accent2>
        <a:srgbClr val="5717D5"/>
      </a:accent2>
      <a:accent3>
        <a:srgbClr val="2938E7"/>
      </a:accent3>
      <a:accent4>
        <a:srgbClr val="1775D5"/>
      </a:accent4>
      <a:accent5>
        <a:srgbClr val="22B4C2"/>
      </a:accent5>
      <a:accent6>
        <a:srgbClr val="14BB84"/>
      </a:accent6>
      <a:hlink>
        <a:srgbClr val="499331"/>
      </a:hlink>
      <a:folHlink>
        <a:srgbClr val="7F7F7F"/>
      </a:folHlink>
    </a:clrScheme>
    <a:fontScheme name="Bembo">
      <a:majorFont>
        <a:latin typeface="Bembo"/>
        <a:ea typeface=""/>
        <a:cs typeface=""/>
      </a:majorFont>
      <a:minorFont>
        <a:latin typeface="Bemb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dornVTI" id="{497E3FA9-5A27-4D12-9D04-917BEF3D1303}" vid="{34192A01-61CA-4566-9818-841C607496F7}"/>
    </a:ext>
  </a:extLst>
</a:theme>
</file>

<file path=docProps/app.xml><?xml version="1.0" encoding="utf-8"?>
<Properties xmlns="http://schemas.openxmlformats.org/officeDocument/2006/extended-properties" xmlns:vt="http://schemas.openxmlformats.org/officeDocument/2006/docPropsVTypes">
  <Template>Dividend</Template>
  <TotalTime>2732</TotalTime>
  <Words>406</Words>
  <Application>Microsoft Macintosh PowerPoint</Application>
  <PresentationFormat>Widescreen</PresentationFormat>
  <Paragraphs>34</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Bembo</vt:lpstr>
      <vt:lpstr>AdornVTI</vt:lpstr>
      <vt:lpstr>Stock Market prediction</vt:lpstr>
      <vt:lpstr>Group Members</vt:lpstr>
      <vt:lpstr>Introduction</vt:lpstr>
      <vt:lpstr>Objective</vt:lpstr>
      <vt:lpstr>Methodology</vt:lpstr>
      <vt:lpstr>Stock Price Prediction with LSTM (Long-Short Term Memory)</vt:lpstr>
      <vt:lpstr>Predicted Stock Price Futures</vt:lpstr>
      <vt:lpstr>Stock Spark</vt:lpstr>
      <vt:lpstr>Stock Logistic Regression</vt:lpstr>
      <vt:lpstr>Stock Market Predictor</vt:lpstr>
      <vt:lpstr>Tableau Visualizations</vt:lpstr>
      <vt:lpstr>Key Components</vt:lpstr>
      <vt:lpstr>Significance</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Market prediction</dc:title>
  <dc:creator>celeste guillen</dc:creator>
  <cp:lastModifiedBy>celeste guillen</cp:lastModifiedBy>
  <cp:revision>9</cp:revision>
  <dcterms:created xsi:type="dcterms:W3CDTF">2023-12-10T17:12:11Z</dcterms:created>
  <dcterms:modified xsi:type="dcterms:W3CDTF">2023-12-14T21:50:52Z</dcterms:modified>
</cp:coreProperties>
</file>