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764818-4B3E-4693-84C8-346FF9F81DAF}">
  <a:tblStyle styleId="{AE764818-4B3E-4693-84C8-346FF9F81DAF}"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2583400" y="591500"/>
            <a:ext cx="6992100" cy="1245300"/>
          </a:xfrm>
          <a:prstGeom prst="rect">
            <a:avLst/>
          </a:prstGeom>
        </p:spPr>
        <p:txBody>
          <a:bodyPr anchorCtr="0" anchor="t" bIns="91425" lIns="91425" rIns="91425" wrap="square" tIns="91425">
            <a:noAutofit/>
          </a:bodyPr>
          <a:lstStyle/>
          <a:p>
            <a:pPr lvl="0" rtl="0" algn="ctr">
              <a:spcBef>
                <a:spcPts val="0"/>
              </a:spcBef>
              <a:buNone/>
            </a:pPr>
            <a:r>
              <a:rPr lang="en" sz="7200"/>
              <a:t>MP3 Player</a:t>
            </a:r>
          </a:p>
          <a:p>
            <a:pPr lvl="0">
              <a:spcBef>
                <a:spcPts val="0"/>
              </a:spcBef>
              <a:buNone/>
            </a:pPr>
            <a:r>
              <a:t/>
            </a:r>
            <a:endParaRPr/>
          </a:p>
        </p:txBody>
      </p:sp>
      <p:sp>
        <p:nvSpPr>
          <p:cNvPr id="135" name="Shape 135"/>
          <p:cNvSpPr txBox="1"/>
          <p:nvPr>
            <p:ph idx="1" type="subTitle"/>
          </p:nvPr>
        </p:nvSpPr>
        <p:spPr>
          <a:xfrm>
            <a:off x="621075" y="3244250"/>
            <a:ext cx="4042800" cy="1671000"/>
          </a:xfrm>
          <a:prstGeom prst="rect">
            <a:avLst/>
          </a:prstGeom>
        </p:spPr>
        <p:txBody>
          <a:bodyPr anchorCtr="0" anchor="t" bIns="91425" lIns="91425" rIns="91425" wrap="square" tIns="91425">
            <a:noAutofit/>
          </a:bodyPr>
          <a:lstStyle/>
          <a:p>
            <a:pPr lvl="0">
              <a:spcBef>
                <a:spcPts val="0"/>
              </a:spcBef>
              <a:buNone/>
            </a:pPr>
            <a:r>
              <a:rPr lang="en" sz="2400"/>
              <a:t>Mark Anderson</a:t>
            </a:r>
          </a:p>
          <a:p>
            <a:pPr lvl="0">
              <a:spcBef>
                <a:spcPts val="0"/>
              </a:spcBef>
              <a:buNone/>
            </a:pPr>
            <a:r>
              <a:rPr lang="en" sz="2400"/>
              <a:t>Carlos Vigil</a:t>
            </a:r>
          </a:p>
          <a:p>
            <a:pPr lvl="0">
              <a:spcBef>
                <a:spcPts val="0"/>
              </a:spcBef>
              <a:buNone/>
            </a:pPr>
            <a:r>
              <a:rPr lang="en" sz="2400"/>
              <a:t>Michael DeMeis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Use cases</a:t>
            </a:r>
          </a:p>
        </p:txBody>
      </p:sp>
      <p:sp>
        <p:nvSpPr>
          <p:cNvPr id="193" name="Shape 19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User opens the installed application. Using an audio file stored on the computer the user drag-and-drops into the app. The file plays until the end. The user can close the app at any time.</a:t>
            </a:r>
          </a:p>
          <a:p>
            <a:pPr indent="-342900" lvl="0" marL="457200">
              <a:spcBef>
                <a:spcPts val="0"/>
              </a:spcBef>
              <a:buSzPct val="100000"/>
            </a:pPr>
            <a:r>
              <a:rPr lang="en" sz="1800"/>
              <a:t>The user double-clicks a file and the application opens with the file playing. The user can close the app at any time.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351650" y="370550"/>
            <a:ext cx="7038900" cy="914100"/>
          </a:xfrm>
          <a:prstGeom prst="rect">
            <a:avLst/>
          </a:prstGeom>
        </p:spPr>
        <p:txBody>
          <a:bodyPr anchorCtr="0" anchor="t" bIns="91425" lIns="91425" rIns="91425" wrap="square" tIns="91425">
            <a:noAutofit/>
          </a:bodyPr>
          <a:lstStyle/>
          <a:p>
            <a:pPr lvl="0">
              <a:spcBef>
                <a:spcPts val="0"/>
              </a:spcBef>
              <a:buNone/>
            </a:pPr>
            <a:r>
              <a:rPr lang="en" sz="3000"/>
              <a:t>Use case diagrams</a:t>
            </a:r>
          </a:p>
        </p:txBody>
      </p:sp>
      <p:pic>
        <p:nvPicPr>
          <p:cNvPr descr="umlet330.PNG" id="199" name="Shape 199"/>
          <p:cNvPicPr preferRelativeResize="0"/>
          <p:nvPr/>
        </p:nvPicPr>
        <p:blipFill>
          <a:blip r:embed="rId3">
            <a:alphaModFix/>
          </a:blip>
          <a:stretch>
            <a:fillRect/>
          </a:stretch>
        </p:blipFill>
        <p:spPr>
          <a:xfrm>
            <a:off x="1722525" y="1160900"/>
            <a:ext cx="5787800" cy="353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Process Model</a:t>
            </a:r>
          </a:p>
        </p:txBody>
      </p:sp>
      <p:sp>
        <p:nvSpPr>
          <p:cNvPr id="141" name="Shape 141"/>
          <p:cNvSpPr txBox="1"/>
          <p:nvPr>
            <p:ph idx="1" type="body"/>
          </p:nvPr>
        </p:nvSpPr>
        <p:spPr>
          <a:xfrm>
            <a:off x="1297500" y="1173975"/>
            <a:ext cx="7038900" cy="33048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Incremental Process Model</a:t>
            </a:r>
          </a:p>
          <a:p>
            <a:pPr indent="-342900" lvl="0" marL="457200" rtl="0">
              <a:spcBef>
                <a:spcPts val="0"/>
              </a:spcBef>
              <a:buSzPct val="100000"/>
            </a:pPr>
            <a:r>
              <a:rPr lang="en" sz="1800"/>
              <a:t>Ability to go back and forth with client</a:t>
            </a:r>
          </a:p>
          <a:p>
            <a:pPr indent="-342900" lvl="0" marL="457200" rtl="0">
              <a:spcBef>
                <a:spcPts val="0"/>
              </a:spcBef>
              <a:buSzPct val="100000"/>
            </a:pPr>
            <a:r>
              <a:rPr lang="en" sz="1800"/>
              <a:t>Develop multiple versions</a:t>
            </a:r>
          </a:p>
          <a:p>
            <a:pPr indent="-342900" lvl="0" marL="457200" rtl="0">
              <a:spcBef>
                <a:spcPts val="0"/>
              </a:spcBef>
              <a:buSzPct val="100000"/>
            </a:pPr>
            <a:r>
              <a:rPr lang="en" sz="1800"/>
              <a:t>Break up software into increments</a:t>
            </a:r>
          </a:p>
        </p:txBody>
      </p:sp>
      <p:pic>
        <p:nvPicPr>
          <p:cNvPr descr="1234.PNG" id="142" name="Shape 142"/>
          <p:cNvPicPr preferRelativeResize="0"/>
          <p:nvPr/>
        </p:nvPicPr>
        <p:blipFill>
          <a:blip r:embed="rId3">
            <a:alphaModFix/>
          </a:blip>
          <a:stretch>
            <a:fillRect/>
          </a:stretch>
        </p:blipFill>
        <p:spPr>
          <a:xfrm>
            <a:off x="4700575" y="2534525"/>
            <a:ext cx="4309226" cy="250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Project Management</a:t>
            </a:r>
          </a:p>
        </p:txBody>
      </p:sp>
      <p:sp>
        <p:nvSpPr>
          <p:cNvPr id="148" name="Shape 148"/>
          <p:cNvSpPr txBox="1"/>
          <p:nvPr>
            <p:ph idx="1" type="body"/>
          </p:nvPr>
        </p:nvSpPr>
        <p:spPr>
          <a:xfrm>
            <a:off x="1297500" y="1219850"/>
            <a:ext cx="7038900" cy="3258900"/>
          </a:xfrm>
          <a:prstGeom prst="rect">
            <a:avLst/>
          </a:prstGeom>
        </p:spPr>
        <p:txBody>
          <a:bodyPr anchorCtr="0" anchor="t" bIns="91425" lIns="91425" rIns="91425" wrap="square" tIns="91425">
            <a:noAutofit/>
          </a:bodyPr>
          <a:lstStyle/>
          <a:p>
            <a:pPr lvl="0">
              <a:lnSpc>
                <a:spcPct val="100000"/>
              </a:lnSpc>
              <a:spcBef>
                <a:spcPts val="0"/>
              </a:spcBef>
              <a:spcAft>
                <a:spcPts val="0"/>
              </a:spcAft>
              <a:buNone/>
            </a:pPr>
            <a:r>
              <a:rPr lang="en" sz="1800"/>
              <a:t>Mark - Team Leader &amp; Developer</a:t>
            </a:r>
          </a:p>
          <a:p>
            <a:pPr lvl="0">
              <a:lnSpc>
                <a:spcPct val="100000"/>
              </a:lnSpc>
              <a:spcBef>
                <a:spcPts val="0"/>
              </a:spcBef>
              <a:spcAft>
                <a:spcPts val="0"/>
              </a:spcAft>
              <a:buNone/>
            </a:pPr>
            <a:r>
              <a:rPr lang="en" sz="1800"/>
              <a:t>Carlos - Developer</a:t>
            </a:r>
          </a:p>
          <a:p>
            <a:pPr lvl="0" rtl="0">
              <a:lnSpc>
                <a:spcPct val="100000"/>
              </a:lnSpc>
              <a:spcBef>
                <a:spcPts val="0"/>
              </a:spcBef>
              <a:spcAft>
                <a:spcPts val="0"/>
              </a:spcAft>
              <a:buNone/>
            </a:pPr>
            <a:r>
              <a:rPr lang="en" sz="1800"/>
              <a:t>Michael - Developer</a:t>
            </a:r>
          </a:p>
          <a:p>
            <a:pPr lvl="0" rtl="0">
              <a:lnSpc>
                <a:spcPct val="100000"/>
              </a:lnSpc>
              <a:spcBef>
                <a:spcPts val="0"/>
              </a:spcBef>
              <a:spcAft>
                <a:spcPts val="0"/>
              </a:spcAft>
              <a:buNone/>
            </a:pPr>
            <a:r>
              <a:t/>
            </a:r>
            <a:endParaRPr sz="1800"/>
          </a:p>
          <a:p>
            <a:pPr indent="-342900" lvl="0" marL="457200" rtl="0">
              <a:lnSpc>
                <a:spcPct val="100000"/>
              </a:lnSpc>
              <a:spcBef>
                <a:spcPts val="0"/>
              </a:spcBef>
              <a:spcAft>
                <a:spcPts val="0"/>
              </a:spcAft>
              <a:buSzPct val="100000"/>
            </a:pPr>
            <a:r>
              <a:rPr lang="en" sz="1800"/>
              <a:t>Group chats</a:t>
            </a:r>
          </a:p>
          <a:p>
            <a:pPr indent="-342900" lvl="0" marL="457200" rtl="0">
              <a:lnSpc>
                <a:spcPct val="100000"/>
              </a:lnSpc>
              <a:spcBef>
                <a:spcPts val="0"/>
              </a:spcBef>
              <a:spcAft>
                <a:spcPts val="0"/>
              </a:spcAft>
              <a:buSzPct val="100000"/>
            </a:pPr>
            <a:r>
              <a:rPr lang="en" sz="1800"/>
              <a:t>Google Drive</a:t>
            </a:r>
          </a:p>
          <a:p>
            <a:pPr indent="-342900" lvl="0" marL="457200" rtl="0">
              <a:lnSpc>
                <a:spcPct val="100000"/>
              </a:lnSpc>
              <a:spcBef>
                <a:spcPts val="0"/>
              </a:spcBef>
              <a:spcAft>
                <a:spcPts val="0"/>
              </a:spcAft>
              <a:buSzPct val="100000"/>
            </a:pPr>
            <a:r>
              <a:rPr lang="en" sz="1800"/>
              <a:t>Future in-person meetings</a:t>
            </a:r>
          </a:p>
          <a:p>
            <a:pPr lvl="0">
              <a:lnSpc>
                <a:spcPct val="100000"/>
              </a:lnSpc>
              <a:spcBef>
                <a:spcPts val="0"/>
              </a:spcBef>
              <a:buNone/>
            </a:pPr>
            <a:r>
              <a:t/>
            </a:r>
            <a:endParaRPr/>
          </a:p>
        </p:txBody>
      </p:sp>
      <p:pic>
        <p:nvPicPr>
          <p:cNvPr descr="Google-Drive-logo-vector.png" id="149" name="Shape 149"/>
          <p:cNvPicPr preferRelativeResize="0"/>
          <p:nvPr/>
        </p:nvPicPr>
        <p:blipFill>
          <a:blip r:embed="rId3">
            <a:alphaModFix/>
          </a:blip>
          <a:stretch>
            <a:fillRect/>
          </a:stretch>
        </p:blipFill>
        <p:spPr>
          <a:xfrm rot="-559395">
            <a:off x="5285175" y="2555000"/>
            <a:ext cx="2046675" cy="2046675"/>
          </a:xfrm>
          <a:prstGeom prst="rect">
            <a:avLst/>
          </a:prstGeom>
          <a:noFill/>
          <a:ln>
            <a:noFill/>
          </a:ln>
        </p:spPr>
      </p:pic>
      <p:pic>
        <p:nvPicPr>
          <p:cNvPr descr="icon-messages.png" id="150" name="Shape 150"/>
          <p:cNvPicPr preferRelativeResize="0"/>
          <p:nvPr/>
        </p:nvPicPr>
        <p:blipFill rotWithShape="1">
          <a:blip r:embed="rId4">
            <a:alphaModFix/>
          </a:blip>
          <a:srcRect b="20000" l="0" r="0" t="0"/>
          <a:stretch/>
        </p:blipFill>
        <p:spPr>
          <a:xfrm rot="1505069">
            <a:off x="6683564" y="905359"/>
            <a:ext cx="1261423" cy="12908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Schedule</a:t>
            </a:r>
          </a:p>
        </p:txBody>
      </p:sp>
      <p:sp>
        <p:nvSpPr>
          <p:cNvPr id="156" name="Shape 15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Build UI - 2 weeks (first week of November)</a:t>
            </a:r>
          </a:p>
          <a:p>
            <a:pPr indent="-342900" lvl="0" marL="457200" rtl="0">
              <a:spcBef>
                <a:spcPts val="0"/>
              </a:spcBef>
              <a:buSzPct val="100000"/>
            </a:pPr>
            <a:r>
              <a:rPr lang="en" sz="1800"/>
              <a:t>Functional Features - 2 weeks (3rd week of November)</a:t>
            </a:r>
          </a:p>
          <a:p>
            <a:pPr indent="-342900" lvl="0" marL="457200" rtl="0">
              <a:spcBef>
                <a:spcPts val="0"/>
              </a:spcBef>
              <a:buSzPct val="100000"/>
            </a:pPr>
            <a:r>
              <a:rPr lang="en" sz="1800"/>
              <a:t>First version client check - 1 week (Last week in November)</a:t>
            </a:r>
          </a:p>
          <a:p>
            <a:pPr indent="-342900" lvl="0" marL="457200" rtl="0">
              <a:spcBef>
                <a:spcPts val="0"/>
              </a:spcBef>
              <a:buSzPct val="100000"/>
            </a:pPr>
            <a:r>
              <a:rPr lang="en" sz="1800"/>
              <a:t>Tweak per their feedback - 1 week(First week of December)</a:t>
            </a:r>
          </a:p>
          <a:p>
            <a:pPr indent="-342900" lvl="0" marL="457200" rtl="0">
              <a:spcBef>
                <a:spcPts val="0"/>
              </a:spcBef>
              <a:buSzPct val="100000"/>
            </a:pPr>
            <a:r>
              <a:rPr lang="en" sz="1800"/>
              <a:t>Hand over final version to client - 1 week(Second week of December)</a:t>
            </a:r>
          </a:p>
          <a:p>
            <a:pPr indent="-342900" lvl="0" marL="457200">
              <a:spcBef>
                <a:spcPts val="0"/>
              </a:spcBef>
              <a:buSzPct val="100000"/>
            </a:pPr>
            <a:r>
              <a:rPr lang="en" sz="1800"/>
              <a:t>Present to class - Finals week.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194100" y="393750"/>
            <a:ext cx="7038900" cy="914100"/>
          </a:xfrm>
          <a:prstGeom prst="rect">
            <a:avLst/>
          </a:prstGeom>
        </p:spPr>
        <p:txBody>
          <a:bodyPr anchorCtr="0" anchor="t" bIns="91425" lIns="91425" rIns="91425" wrap="square" tIns="91425">
            <a:noAutofit/>
          </a:bodyPr>
          <a:lstStyle/>
          <a:p>
            <a:pPr lvl="0">
              <a:spcBef>
                <a:spcPts val="0"/>
              </a:spcBef>
              <a:buNone/>
            </a:pPr>
            <a:r>
              <a:rPr lang="en" sz="3000"/>
              <a:t>Risk Analysis</a:t>
            </a:r>
          </a:p>
        </p:txBody>
      </p:sp>
      <p:graphicFrame>
        <p:nvGraphicFramePr>
          <p:cNvPr id="162" name="Shape 162"/>
          <p:cNvGraphicFramePr/>
          <p:nvPr/>
        </p:nvGraphicFramePr>
        <p:xfrm>
          <a:off x="206500" y="1444675"/>
          <a:ext cx="3000000" cy="3000000"/>
        </p:xfrm>
        <a:graphic>
          <a:graphicData uri="http://schemas.openxmlformats.org/drawingml/2006/table">
            <a:tbl>
              <a:tblPr>
                <a:noFill/>
                <a:tableStyleId>{AE764818-4B3E-4693-84C8-346FF9F81DAF}</a:tableStyleId>
              </a:tblPr>
              <a:tblGrid>
                <a:gridCol w="2910325"/>
                <a:gridCol w="2910325"/>
                <a:gridCol w="2910325"/>
              </a:tblGrid>
              <a:tr h="757500">
                <a:tc>
                  <a:txBody>
                    <a:bodyPr>
                      <a:noAutofit/>
                    </a:bodyPr>
                    <a:lstStyle/>
                    <a:p>
                      <a:pPr lvl="0" algn="ctr">
                        <a:spcBef>
                          <a:spcPts val="0"/>
                        </a:spcBef>
                        <a:buNone/>
                      </a:pPr>
                      <a:r>
                        <a:rPr lang="en" sz="3000">
                          <a:solidFill>
                            <a:srgbClr val="FFFFFF"/>
                          </a:solidFill>
                        </a:rPr>
                        <a:t>Risk</a:t>
                      </a:r>
                    </a:p>
                  </a:txBody>
                  <a:tcPr marT="91425" marB="91425" marR="91425" marL="91425"/>
                </a:tc>
                <a:tc>
                  <a:txBody>
                    <a:bodyPr>
                      <a:noAutofit/>
                    </a:bodyPr>
                    <a:lstStyle/>
                    <a:p>
                      <a:pPr lvl="0" algn="ctr">
                        <a:spcBef>
                          <a:spcPts val="0"/>
                        </a:spcBef>
                        <a:buNone/>
                      </a:pPr>
                      <a:r>
                        <a:rPr lang="en" sz="3000">
                          <a:solidFill>
                            <a:srgbClr val="FFFFFF"/>
                          </a:solidFill>
                        </a:rPr>
                        <a:t>Probability</a:t>
                      </a:r>
                    </a:p>
                  </a:txBody>
                  <a:tcPr marT="91425" marB="91425" marR="91425" marL="91425"/>
                </a:tc>
                <a:tc>
                  <a:txBody>
                    <a:bodyPr>
                      <a:noAutofit/>
                    </a:bodyPr>
                    <a:lstStyle/>
                    <a:p>
                      <a:pPr lvl="0" algn="ctr">
                        <a:spcBef>
                          <a:spcPts val="0"/>
                        </a:spcBef>
                        <a:buNone/>
                      </a:pPr>
                      <a:r>
                        <a:rPr lang="en" sz="3000">
                          <a:solidFill>
                            <a:srgbClr val="FFFFFF"/>
                          </a:solidFill>
                        </a:rPr>
                        <a:t>Effects</a:t>
                      </a:r>
                    </a:p>
                  </a:txBody>
                  <a:tcPr marT="91425" marB="91425" marR="91425" marL="91425"/>
                </a:tc>
              </a:tr>
              <a:tr h="899775">
                <a:tc>
                  <a:txBody>
                    <a:bodyPr>
                      <a:noAutofit/>
                    </a:bodyPr>
                    <a:lstStyle/>
                    <a:p>
                      <a:pPr lvl="0" algn="ctr">
                        <a:spcBef>
                          <a:spcPts val="0"/>
                        </a:spcBef>
                        <a:buNone/>
                      </a:pPr>
                      <a:r>
                        <a:rPr lang="en" sz="1800">
                          <a:solidFill>
                            <a:srgbClr val="FFFFFF"/>
                          </a:solidFill>
                        </a:rPr>
                        <a:t>Time Required to develop the software is underestimated</a:t>
                      </a:r>
                    </a:p>
                  </a:txBody>
                  <a:tcPr marT="91425" marB="91425" marR="91425" marL="91425"/>
                </a:tc>
                <a:tc>
                  <a:txBody>
                    <a:bodyPr>
                      <a:noAutofit/>
                    </a:bodyPr>
                    <a:lstStyle/>
                    <a:p>
                      <a:pPr lvl="0" rtl="0" algn="ctr">
                        <a:spcBef>
                          <a:spcPts val="0"/>
                        </a:spcBef>
                        <a:buNone/>
                      </a:pPr>
                      <a:r>
                        <a:rPr lang="en" sz="1800">
                          <a:solidFill>
                            <a:srgbClr val="FFFFFF"/>
                          </a:solidFill>
                        </a:rPr>
                        <a:t>Low</a:t>
                      </a:r>
                    </a:p>
                  </a:txBody>
                  <a:tcPr marT="91425" marB="91425" marR="91425" marL="91425"/>
                </a:tc>
                <a:tc>
                  <a:txBody>
                    <a:bodyPr>
                      <a:noAutofit/>
                    </a:bodyPr>
                    <a:lstStyle/>
                    <a:p>
                      <a:pPr lvl="0" algn="ctr">
                        <a:spcBef>
                          <a:spcPts val="0"/>
                        </a:spcBef>
                        <a:buNone/>
                      </a:pPr>
                      <a:r>
                        <a:rPr lang="en" sz="1800">
                          <a:solidFill>
                            <a:srgbClr val="FFFFFF"/>
                          </a:solidFill>
                        </a:rPr>
                        <a:t>Serious</a:t>
                      </a:r>
                    </a:p>
                  </a:txBody>
                  <a:tcPr marT="91425" marB="91425" marR="91425" marL="91425"/>
                </a:tc>
              </a:tr>
              <a:tr h="757500">
                <a:tc>
                  <a:txBody>
                    <a:bodyPr>
                      <a:noAutofit/>
                    </a:bodyPr>
                    <a:lstStyle/>
                    <a:p>
                      <a:pPr lvl="0" algn="ctr">
                        <a:spcBef>
                          <a:spcPts val="0"/>
                        </a:spcBef>
                        <a:buNone/>
                      </a:pPr>
                      <a:r>
                        <a:rPr lang="en" sz="1800">
                          <a:solidFill>
                            <a:srgbClr val="FFFFFF"/>
                          </a:solidFill>
                        </a:rPr>
                        <a:t>Accepting multiple types of audio file formats</a:t>
                      </a:r>
                    </a:p>
                  </a:txBody>
                  <a:tcPr marT="91425" marB="91425" marR="91425" marL="91425"/>
                </a:tc>
                <a:tc>
                  <a:txBody>
                    <a:bodyPr>
                      <a:noAutofit/>
                    </a:bodyPr>
                    <a:lstStyle/>
                    <a:p>
                      <a:pPr lvl="0" algn="ctr">
                        <a:spcBef>
                          <a:spcPts val="0"/>
                        </a:spcBef>
                        <a:buNone/>
                      </a:pPr>
                      <a:r>
                        <a:rPr lang="en" sz="1800">
                          <a:solidFill>
                            <a:srgbClr val="FFFFFF"/>
                          </a:solidFill>
                        </a:rPr>
                        <a:t>Moderate</a:t>
                      </a:r>
                    </a:p>
                  </a:txBody>
                  <a:tcPr marT="91425" marB="91425" marR="91425" marL="91425"/>
                </a:tc>
                <a:tc>
                  <a:txBody>
                    <a:bodyPr>
                      <a:noAutofit/>
                    </a:bodyPr>
                    <a:lstStyle/>
                    <a:p>
                      <a:pPr lvl="0" algn="ctr">
                        <a:spcBef>
                          <a:spcPts val="0"/>
                        </a:spcBef>
                        <a:buNone/>
                      </a:pPr>
                      <a:r>
                        <a:rPr lang="en" sz="1800">
                          <a:solidFill>
                            <a:srgbClr val="FFFFFF"/>
                          </a:solidFill>
                        </a:rPr>
                        <a:t>Tolerable</a:t>
                      </a:r>
                    </a:p>
                  </a:txBody>
                  <a:tcPr marT="91425" marB="91425" marR="91425" marL="91425"/>
                </a:tc>
              </a:tr>
              <a:tr h="757500">
                <a:tc>
                  <a:txBody>
                    <a:bodyPr>
                      <a:noAutofit/>
                    </a:bodyPr>
                    <a:lstStyle/>
                    <a:p>
                      <a:pPr lvl="0" algn="ctr">
                        <a:spcBef>
                          <a:spcPts val="0"/>
                        </a:spcBef>
                        <a:buNone/>
                      </a:pPr>
                      <a:r>
                        <a:rPr lang="en" sz="1800">
                          <a:solidFill>
                            <a:srgbClr val="FFFFFF"/>
                          </a:solidFill>
                        </a:rPr>
                        <a:t>Changes to requirements that require major design rework</a:t>
                      </a:r>
                    </a:p>
                  </a:txBody>
                  <a:tcPr marT="91425" marB="91425" marR="91425" marL="91425"/>
                </a:tc>
                <a:tc>
                  <a:txBody>
                    <a:bodyPr>
                      <a:noAutofit/>
                    </a:bodyPr>
                    <a:lstStyle/>
                    <a:p>
                      <a:pPr lvl="0" algn="ctr">
                        <a:spcBef>
                          <a:spcPts val="0"/>
                        </a:spcBef>
                        <a:buNone/>
                      </a:pPr>
                      <a:r>
                        <a:rPr lang="en" sz="1800">
                          <a:solidFill>
                            <a:srgbClr val="FFFFFF"/>
                          </a:solidFill>
                        </a:rPr>
                        <a:t>Low</a:t>
                      </a:r>
                    </a:p>
                  </a:txBody>
                  <a:tcPr marT="91425" marB="91425" marR="91425" marL="91425"/>
                </a:tc>
                <a:tc>
                  <a:txBody>
                    <a:bodyPr>
                      <a:noAutofit/>
                    </a:bodyPr>
                    <a:lstStyle/>
                    <a:p>
                      <a:pPr lvl="0" algn="ctr">
                        <a:spcBef>
                          <a:spcPts val="0"/>
                        </a:spcBef>
                        <a:buNone/>
                      </a:pPr>
                      <a:r>
                        <a:rPr lang="en" sz="1800">
                          <a:solidFill>
                            <a:srgbClr val="FFFFFF"/>
                          </a:solidFill>
                        </a:rPr>
                        <a:t>Serious</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Deliverables</a:t>
            </a:r>
          </a:p>
        </p:txBody>
      </p:sp>
      <p:sp>
        <p:nvSpPr>
          <p:cNvPr id="168" name="Shape 168"/>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1" marL="914400" rtl="0">
              <a:spcBef>
                <a:spcPts val="0"/>
              </a:spcBef>
              <a:spcAft>
                <a:spcPts val="0"/>
              </a:spcAft>
              <a:buClr>
                <a:srgbClr val="F3F3F3"/>
              </a:buClr>
              <a:buSzPct val="100000"/>
              <a:buChar char="○"/>
            </a:pPr>
            <a:r>
              <a:rPr lang="en" sz="1800">
                <a:solidFill>
                  <a:srgbClr val="F3F3F3"/>
                </a:solidFill>
              </a:rPr>
              <a:t>A working music player, as an executable program, that allows the user to open audio files for listening through their computer.</a:t>
            </a:r>
          </a:p>
          <a:p>
            <a:pPr indent="-342900" lvl="1" marL="914400" rtl="0">
              <a:spcBef>
                <a:spcPts val="0"/>
              </a:spcBef>
              <a:spcAft>
                <a:spcPts val="0"/>
              </a:spcAft>
              <a:buClr>
                <a:srgbClr val="F3F3F3"/>
              </a:buClr>
              <a:buSzPct val="100000"/>
              <a:buChar char="○"/>
            </a:pPr>
            <a:r>
              <a:rPr lang="en" sz="1800">
                <a:solidFill>
                  <a:srgbClr val="F3F3F3"/>
                </a:solidFill>
              </a:rPr>
              <a:t>A functioning user interface that allows playing, pausing, and skipping of audio files.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User Stories</a:t>
            </a:r>
          </a:p>
        </p:txBody>
      </p:sp>
      <p:sp>
        <p:nvSpPr>
          <p:cNvPr id="174" name="Shape 17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1500"/>
              </a:spcAft>
              <a:buSzPct val="100000"/>
            </a:pPr>
            <a:r>
              <a:rPr lang="en" sz="1800"/>
              <a:t>Eric opens the music app on his computer. He has files he wants to play and drags them onto the app. The audio files load into a queue with the first one ready to play. Eric clicks on the play button and can hear the files playing through an audio device connected to his computer. He closes the app when it’s done.</a:t>
            </a:r>
          </a:p>
          <a:p>
            <a:pPr indent="-342900" lvl="0" marL="457200" rtl="0">
              <a:spcBef>
                <a:spcPts val="0"/>
              </a:spcBef>
              <a:spcAft>
                <a:spcPts val="0"/>
              </a:spcAft>
              <a:buClr>
                <a:srgbClr val="F3F3F3"/>
              </a:buClr>
              <a:buSzPct val="100000"/>
            </a:pPr>
            <a:r>
              <a:rPr lang="en" sz="1800">
                <a:solidFill>
                  <a:srgbClr val="F3F3F3"/>
                </a:solidFill>
              </a:rPr>
              <a:t>Sandy double-clicks on an audio file and it starts playing in the app. She can pause the playing of the file and adjust her volume setting by clicking on buttons. She can close the app after listening.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Functional Requirements</a:t>
            </a:r>
          </a:p>
        </p:txBody>
      </p:sp>
      <p:sp>
        <p:nvSpPr>
          <p:cNvPr id="180" name="Shape 18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Import .mp3 files</a:t>
            </a:r>
          </a:p>
          <a:p>
            <a:pPr indent="-342900" lvl="0" marL="457200" rtl="0">
              <a:spcBef>
                <a:spcPts val="0"/>
              </a:spcBef>
              <a:buSzPct val="100000"/>
            </a:pPr>
            <a:r>
              <a:rPr lang="en" sz="1800"/>
              <a:t>Play button</a:t>
            </a:r>
          </a:p>
          <a:p>
            <a:pPr indent="-342900" lvl="0" marL="457200" rtl="0">
              <a:spcBef>
                <a:spcPts val="0"/>
              </a:spcBef>
              <a:buSzPct val="100000"/>
            </a:pPr>
            <a:r>
              <a:rPr lang="en" sz="1800"/>
              <a:t>Pause button</a:t>
            </a:r>
          </a:p>
          <a:p>
            <a:pPr indent="-342900" lvl="0" marL="457200" rtl="0">
              <a:spcBef>
                <a:spcPts val="0"/>
              </a:spcBef>
              <a:buSzPct val="100000"/>
            </a:pPr>
            <a:r>
              <a:rPr lang="en" sz="1800"/>
              <a:t>Volume control</a:t>
            </a:r>
          </a:p>
          <a:p>
            <a:pPr indent="-342900" lvl="0" marL="457200" rtl="0">
              <a:spcBef>
                <a:spcPts val="0"/>
              </a:spcBef>
              <a:buSzPct val="100000"/>
            </a:pPr>
            <a:r>
              <a:rPr lang="en" sz="1800"/>
              <a:t>Skip button</a:t>
            </a:r>
          </a:p>
          <a:p>
            <a:pPr lvl="0">
              <a:spcBef>
                <a:spcPts val="0"/>
              </a:spcBef>
              <a:buNone/>
            </a:pPr>
            <a:r>
              <a:t/>
            </a:r>
            <a:endParaRPr sz="1800"/>
          </a:p>
        </p:txBody>
      </p:sp>
      <p:pic>
        <p:nvPicPr>
          <p:cNvPr id="181" name="Shape 181"/>
          <p:cNvPicPr preferRelativeResize="0"/>
          <p:nvPr/>
        </p:nvPicPr>
        <p:blipFill>
          <a:blip r:embed="rId3">
            <a:alphaModFix/>
          </a:blip>
          <a:stretch>
            <a:fillRect/>
          </a:stretch>
        </p:blipFill>
        <p:spPr>
          <a:xfrm>
            <a:off x="4617725" y="1508125"/>
            <a:ext cx="3733800" cy="270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Non-Functional Requirements</a:t>
            </a:r>
          </a:p>
        </p:txBody>
      </p:sp>
      <p:sp>
        <p:nvSpPr>
          <p:cNvPr id="187" name="Shape 18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Used as default media player on PC</a:t>
            </a:r>
          </a:p>
          <a:p>
            <a:pPr indent="-342900" lvl="0" marL="457200" rtl="0">
              <a:spcBef>
                <a:spcPts val="0"/>
              </a:spcBef>
              <a:buSzPct val="100000"/>
            </a:pPr>
            <a:r>
              <a:rPr lang="en" sz="1800"/>
              <a:t>Easy to use UI</a:t>
            </a:r>
          </a:p>
          <a:p>
            <a:pPr indent="-342900" lvl="0" marL="457200">
              <a:spcBef>
                <a:spcPts val="0"/>
              </a:spcBef>
              <a:buSzPct val="100000"/>
            </a:pPr>
            <a:r>
              <a:rPr lang="en" sz="1800"/>
              <a:t>Be able to execute .mp3 files</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