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318" r:id="rId7"/>
    <p:sldId id="334" r:id="rId8"/>
    <p:sldId id="335" r:id="rId9"/>
    <p:sldId id="336" r:id="rId10"/>
    <p:sldId id="337" r:id="rId11"/>
    <p:sldId id="338" r:id="rId12"/>
    <p:sldId id="264" r:id="rId13"/>
    <p:sldId id="266" r:id="rId14"/>
    <p:sldId id="339" r:id="rId15"/>
    <p:sldId id="270" r:id="rId16"/>
    <p:sldId id="272" r:id="rId17"/>
    <p:sldId id="274" r:id="rId18"/>
    <p:sldId id="282" r:id="rId19"/>
    <p:sldId id="325" r:id="rId20"/>
    <p:sldId id="326" r:id="rId21"/>
    <p:sldId id="284" r:id="rId22"/>
    <p:sldId id="285" r:id="rId23"/>
    <p:sldId id="341" r:id="rId24"/>
    <p:sldId id="286" r:id="rId25"/>
    <p:sldId id="340" r:id="rId26"/>
    <p:sldId id="342" r:id="rId27"/>
    <p:sldId id="343" r:id="rId28"/>
    <p:sldId id="344" r:id="rId29"/>
    <p:sldId id="345" r:id="rId30"/>
    <p:sldId id="289" r:id="rId31"/>
    <p:sldId id="346" r:id="rId32"/>
    <p:sldId id="347" r:id="rId33"/>
    <p:sldId id="348" r:id="rId34"/>
    <p:sldId id="291" r:id="rId35"/>
    <p:sldId id="292" r:id="rId36"/>
    <p:sldId id="349" r:id="rId37"/>
    <p:sldId id="350" r:id="rId38"/>
    <p:sldId id="352" r:id="rId39"/>
    <p:sldId id="353" r:id="rId40"/>
    <p:sldId id="354" r:id="rId41"/>
    <p:sldId id="355" r:id="rId42"/>
    <p:sldId id="356" r:id="rId43"/>
    <p:sldId id="357" r:id="rId44"/>
    <p:sldId id="358" r:id="rId45"/>
    <p:sldId id="359" r:id="rId46"/>
    <p:sldId id="311" r:id="rId47"/>
    <p:sldId id="313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900CCD-8A10-4D49-BB79-792FE2AD7547}" type="datetimeFigureOut">
              <a:rPr lang="en-US"/>
              <a:pPr>
                <a:defRPr/>
              </a:pPr>
              <a:t>12/11/2012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D8EF7D4-693D-4308-8526-5D7856EBEE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8081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5541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7387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6112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6112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914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1907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0627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6792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685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4390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55285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6505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29307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6556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65569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65569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65569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65569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65569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6556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76103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03089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03089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65569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03089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34894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29014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34894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29014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34894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2901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80131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29014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29014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29014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29014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29014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29014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18037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86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9C7DC90-A538-4D3C-9401-92C2D8DD97AE}" type="datetime1">
              <a:rPr lang="en-US" smtClean="0"/>
              <a:pPr>
                <a:defRPr/>
              </a:pPr>
              <a:t>12/11/2012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79199C9-98F9-422D-8DB5-945D31ACEA8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3" name="Picture 5" descr="Cengage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5970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renger\SADProject\SAD_New\new\SAD 9e_Home Page_Template_files\slide0001_image006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962400"/>
            <a:ext cx="22860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BE16E6E-BC5F-40BA-8EF2-F72E2EF6898B}" type="datetime1">
              <a:rPr lang="en-US" smtClean="0"/>
              <a:pPr>
                <a:defRPr/>
              </a:pPr>
              <a:t>12/11/2012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FF7A705-15A9-4FB3-BB83-4414C5BD2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296201B-5135-4C7A-B164-D207B1FBBDD2}" type="datetime1">
              <a:rPr lang="en-US" smtClean="0"/>
              <a:pPr>
                <a:defRPr/>
              </a:pPr>
              <a:t>12/11/2012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824122-7DA4-439C-8E1C-2685A4CDC0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499632-BA1C-411F-BC01-932C63E5E55C}" type="datetime1">
              <a:rPr lang="en-US" smtClean="0"/>
              <a:pPr>
                <a:defRPr/>
              </a:pPr>
              <a:t>12/11/2012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B9CF567-92F2-4868-AE5F-6064AF3DA2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5295DC0-BDF4-4946-95FC-61C4F2C15E4D}" type="datetime1">
              <a:rPr lang="en-US" smtClean="0"/>
              <a:pPr>
                <a:defRPr/>
              </a:pPr>
              <a:t>12/11/2012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D2CAABE-7C30-4EA4-B5F3-01358C5E74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5F46BC3-41DA-4098-8CA3-5AE4500AA7C8}" type="datetime1">
              <a:rPr lang="en-US" smtClean="0"/>
              <a:pPr>
                <a:defRPr/>
              </a:pPr>
              <a:t>12/11/2012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45C1710-DF5A-49B1-AD3F-FCC479A1A2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733D5C7-06BD-4A57-9316-AFFC05FB9A2D}" type="datetime1">
              <a:rPr lang="en-US" smtClean="0"/>
              <a:pPr>
                <a:defRPr/>
              </a:pPr>
              <a:t>12/11/2012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86D10E8-0367-4E5D-9E4A-DD9E166292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5B6098F-756C-4371-8629-D7887CAE58D3}" type="datetime1">
              <a:rPr lang="en-US" smtClean="0"/>
              <a:pPr>
                <a:defRPr/>
              </a:pPr>
              <a:t>12/11/2012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4182478-D854-4386-B19D-338899BFC4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BF1234E-A55B-461F-95E4-6E9D08D8F588}" type="datetime1">
              <a:rPr lang="en-US" smtClean="0"/>
              <a:pPr>
                <a:defRPr/>
              </a:pPr>
              <a:t>12/11/2012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3A6B547-B69A-4B3E-824B-F8B9F77F30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57B0C22D-B331-43E5-B1B9-EFA38C5EA6F6}" type="datetime1">
              <a:rPr lang="en-US" smtClean="0"/>
              <a:pPr>
                <a:defRPr/>
              </a:pPr>
              <a:t>12/11/2012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5D84466-CB37-49EF-9CF4-ADD313A859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EFE5778-8BFC-4536-9703-0D28E9F70237}" type="datetime1">
              <a:rPr lang="en-US" smtClean="0"/>
              <a:pPr>
                <a:defRPr/>
              </a:pPr>
              <a:t>12/11/2012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20B8259-93AD-49B5-837E-5FA1F17556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41E24F9-DA40-43C1-89CE-AAA16B93C677}" type="datetime1">
              <a:rPr lang="en-US" smtClean="0"/>
              <a:pPr>
                <a:defRPr/>
              </a:pPr>
              <a:t>12/11/2012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A966EB8-3645-45BA-B837-242CADC3AE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Systems Analysis and Design  10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15362" name="Subtitle 2"/>
          <p:cNvSpPr>
            <a:spLocks noGrp="1"/>
          </p:cNvSpPr>
          <p:nvPr>
            <p:ph type="body" idx="1"/>
          </p:nvPr>
        </p:nvSpPr>
        <p:spPr>
          <a:xfrm>
            <a:off x="4038600" y="2895600"/>
            <a:ext cx="5135880" cy="1491000"/>
          </a:xfrm>
        </p:spPr>
        <p:txBody>
          <a:bodyPr/>
          <a:lstStyle/>
          <a:p>
            <a:pPr eaLnBrk="1" hangingPunct="1"/>
            <a:r>
              <a:rPr lang="en-US" dirty="0" smtClean="0"/>
              <a:t>Chapter 2</a:t>
            </a: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Analyzing the Business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3615" y="1381125"/>
            <a:ext cx="6111159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A Framework for IT Systems </a:t>
            </a:r>
            <a:r>
              <a:rPr lang="en-US" dirty="0" smtClean="0"/>
              <a:t>Development </a:t>
            </a:r>
            <a:r>
              <a:rPr lang="en-US" sz="1300" dirty="0" smtClean="0"/>
              <a:t>(Cont.)</a:t>
            </a:r>
          </a:p>
        </p:txBody>
      </p:sp>
      <p:sp>
        <p:nvSpPr>
          <p:cNvPr id="8" name="Rectangle 7"/>
          <p:cNvSpPr/>
          <p:nvPr/>
        </p:nvSpPr>
        <p:spPr>
          <a:xfrm>
            <a:off x="6172200" y="4800600"/>
            <a:ext cx="27432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2-6 </a:t>
            </a:r>
            <a:r>
              <a:rPr lang="en-US" sz="1400" dirty="0"/>
              <a:t>The Visible Analyst CASE tool supports strategic planning and allows a user to enter </a:t>
            </a:r>
            <a:r>
              <a:rPr lang="en-US" sz="1400" dirty="0" smtClean="0"/>
              <a:t>many kinds </a:t>
            </a:r>
            <a:r>
              <a:rPr lang="en-US" sz="1400" dirty="0"/>
              <a:t>of planning statements. Notice the four SWOT categories highlighted in the list.</a:t>
            </a:r>
          </a:p>
        </p:txBody>
      </p:sp>
    </p:spTree>
    <p:extLst>
      <p:ext uri="{BB962C8B-B14F-4D97-AF65-F5344CB8AC3E}">
        <p14:creationId xmlns:p14="http://schemas.microsoft.com/office/powerpoint/2010/main" xmlns="" val="386480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A Framework for IT Systems </a:t>
            </a:r>
            <a:r>
              <a:rPr lang="en-US" dirty="0" smtClean="0"/>
              <a:t>Development </a:t>
            </a:r>
            <a:r>
              <a:rPr lang="en-US" sz="1300" dirty="0" smtClean="0"/>
              <a:t>(Cont.)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286750" cy="4525963"/>
          </a:xfrm>
        </p:spPr>
        <p:txBody>
          <a:bodyPr rtlCol="0">
            <a:normAutofit/>
          </a:bodyPr>
          <a:lstStyle/>
          <a:p>
            <a:r>
              <a:rPr lang="en-US" dirty="0" smtClean="0"/>
              <a:t>A New Role for the IT Department</a:t>
            </a:r>
            <a:endParaRPr lang="en-US" dirty="0"/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Management </a:t>
            </a:r>
            <a:r>
              <a:rPr lang="en-US" dirty="0" smtClean="0"/>
              <a:t>and IT are </a:t>
            </a:r>
            <a:r>
              <a:rPr lang="en-US" dirty="0"/>
              <a:t>linked closely, and remarkable changes have occurred in both areas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Today, systems development is much more </a:t>
            </a:r>
            <a:r>
              <a:rPr lang="en-US" dirty="0" smtClean="0"/>
              <a:t>team- </a:t>
            </a:r>
            <a:r>
              <a:rPr lang="en-US" dirty="0"/>
              <a:t>oriented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Although team-oriented development is the norm, some companies see the role of the IT department </a:t>
            </a:r>
            <a:r>
              <a:rPr lang="en-US" dirty="0" smtClean="0"/>
              <a:t>being screening and evaluating systems requests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Larger firms are more likely to use an evaluation team or systems review committee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27179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ED4F1C-06F7-4A04-9457-CA53CDF0EA00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What </a:t>
            </a:r>
            <a:r>
              <a:rPr lang="en-US" dirty="0" smtClean="0"/>
              <a:t>Is </a:t>
            </a:r>
            <a:r>
              <a:rPr lang="en-US" dirty="0" smtClean="0"/>
              <a:t>a Business Case?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4294967295"/>
          </p:nvPr>
        </p:nvSpPr>
        <p:spPr>
          <a:xfrm>
            <a:off x="609600" y="1524000"/>
            <a:ext cx="8305800" cy="4483100"/>
          </a:xfrm>
        </p:spPr>
        <p:txBody>
          <a:bodyPr rtlCol="0"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business </a:t>
            </a:r>
            <a:r>
              <a:rPr lang="en-US" b="1" dirty="0"/>
              <a:t>case </a:t>
            </a:r>
            <a:r>
              <a:rPr lang="en-US" dirty="0"/>
              <a:t>refers to the reasons, or justification, for </a:t>
            </a:r>
            <a:r>
              <a:rPr lang="en-US" dirty="0" smtClean="0"/>
              <a:t>a proposal</a:t>
            </a:r>
          </a:p>
          <a:p>
            <a:pPr lvl="1"/>
            <a:r>
              <a:rPr lang="en-US" dirty="0" smtClean="0"/>
              <a:t>Should </a:t>
            </a:r>
            <a:r>
              <a:rPr lang="en-US" dirty="0"/>
              <a:t>be comprehensive, yet easy to </a:t>
            </a:r>
            <a:r>
              <a:rPr lang="en-US" dirty="0" smtClean="0"/>
              <a:t>understand</a:t>
            </a:r>
          </a:p>
          <a:p>
            <a:pPr lvl="1"/>
            <a:r>
              <a:rPr lang="en-US" dirty="0" smtClean="0"/>
              <a:t>Should describe </a:t>
            </a:r>
            <a:r>
              <a:rPr lang="en-US" dirty="0"/>
              <a:t>the project clearly, provide the justification to proceed, and estimate the </a:t>
            </a:r>
            <a:r>
              <a:rPr lang="en-US" dirty="0" smtClean="0"/>
              <a:t>project’s financial </a:t>
            </a:r>
            <a:r>
              <a:rPr lang="en-US" dirty="0"/>
              <a:t>impact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 business case should answer the following questions:</a:t>
            </a:r>
          </a:p>
          <a:p>
            <a:pPr lvl="1"/>
            <a:r>
              <a:rPr lang="en-US" sz="2400" dirty="0" smtClean="0"/>
              <a:t>Why </a:t>
            </a:r>
            <a:r>
              <a:rPr lang="en-US" sz="2400" dirty="0"/>
              <a:t>are we doing </a:t>
            </a:r>
            <a:r>
              <a:rPr lang="en-US" sz="2400" dirty="0" smtClean="0"/>
              <a:t>this project</a:t>
            </a:r>
            <a:r>
              <a:rPr lang="en-US" sz="2400" dirty="0"/>
              <a:t>?</a:t>
            </a:r>
          </a:p>
          <a:p>
            <a:pPr lvl="1"/>
            <a:r>
              <a:rPr lang="en-US" sz="2400" dirty="0" smtClean="0"/>
              <a:t>What </a:t>
            </a:r>
            <a:r>
              <a:rPr lang="en-US" sz="2400" dirty="0"/>
              <a:t>is the project about?</a:t>
            </a:r>
          </a:p>
          <a:p>
            <a:pPr lvl="1"/>
            <a:r>
              <a:rPr lang="en-US" sz="2400" dirty="0" smtClean="0"/>
              <a:t>How </a:t>
            </a:r>
            <a:r>
              <a:rPr lang="en-US" sz="2400" dirty="0"/>
              <a:t>does this </a:t>
            </a:r>
            <a:r>
              <a:rPr lang="en-US" sz="2400" dirty="0" smtClean="0"/>
              <a:t>solution address </a:t>
            </a:r>
            <a:r>
              <a:rPr lang="en-US" sz="2400" dirty="0"/>
              <a:t>key business issues?</a:t>
            </a:r>
          </a:p>
          <a:p>
            <a:pPr lvl="1"/>
            <a:r>
              <a:rPr lang="en-US" sz="2400" dirty="0" smtClean="0"/>
              <a:t>How </a:t>
            </a:r>
            <a:r>
              <a:rPr lang="en-US" sz="2400" dirty="0"/>
              <a:t>much will it </a:t>
            </a:r>
            <a:r>
              <a:rPr lang="en-US" sz="2400" dirty="0" smtClean="0"/>
              <a:t>cost? </a:t>
            </a:r>
            <a:endParaRPr lang="en-US" sz="2400" dirty="0"/>
          </a:p>
          <a:p>
            <a:pPr lvl="1"/>
            <a:r>
              <a:rPr lang="en-US" sz="2400" dirty="0" smtClean="0"/>
              <a:t>How </a:t>
            </a:r>
            <a:r>
              <a:rPr lang="en-US" sz="2400" dirty="0"/>
              <a:t>long will it take?</a:t>
            </a:r>
          </a:p>
          <a:p>
            <a:pPr lvl="1"/>
            <a:r>
              <a:rPr lang="en-US" sz="2400" dirty="0" smtClean="0"/>
              <a:t>Will </a:t>
            </a:r>
            <a:r>
              <a:rPr lang="en-US" sz="2400" dirty="0"/>
              <a:t>we suffer a productivity loss during the transition?</a:t>
            </a:r>
          </a:p>
          <a:p>
            <a:pPr eaLnBrk="1" hangingPunct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8CE51E-CFE8-4606-ADE8-C69348B3C7DD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dirty="0" smtClean="0"/>
              <a:t>Is </a:t>
            </a:r>
            <a:r>
              <a:rPr lang="en-US" dirty="0"/>
              <a:t>a Business Case?</a:t>
            </a:r>
            <a:r>
              <a:rPr lang="en-US" sz="1300" dirty="0" smtClean="0"/>
              <a:t>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 business case should answer the following questions </a:t>
            </a:r>
            <a:r>
              <a:rPr lang="en-US" sz="1200" dirty="0" smtClean="0"/>
              <a:t>(Cont.):</a:t>
            </a:r>
          </a:p>
          <a:p>
            <a:pPr lvl="1"/>
            <a:r>
              <a:rPr lang="en-US" sz="2400" dirty="0" smtClean="0"/>
              <a:t>What </a:t>
            </a:r>
            <a:r>
              <a:rPr lang="en-US" sz="2400" dirty="0"/>
              <a:t>is the return on investment and </a:t>
            </a:r>
            <a:r>
              <a:rPr lang="en-US" sz="2400" dirty="0" smtClean="0"/>
              <a:t>payback </a:t>
            </a:r>
            <a:r>
              <a:rPr lang="en-US" sz="2400" dirty="0"/>
              <a:t>period?</a:t>
            </a:r>
          </a:p>
          <a:p>
            <a:pPr lvl="1"/>
            <a:r>
              <a:rPr lang="en-US" sz="2400" dirty="0" smtClean="0"/>
              <a:t>What </a:t>
            </a:r>
            <a:r>
              <a:rPr lang="en-US" sz="2400" dirty="0"/>
              <a:t>are the risks of doing the project? </a:t>
            </a:r>
            <a:endParaRPr lang="en-US" sz="2400" dirty="0" smtClean="0"/>
          </a:p>
          <a:p>
            <a:pPr lvl="1"/>
            <a:r>
              <a:rPr lang="en-US" sz="2400" dirty="0"/>
              <a:t>W</a:t>
            </a:r>
            <a:r>
              <a:rPr lang="en-US" sz="2400" dirty="0" smtClean="0"/>
              <a:t>hat </a:t>
            </a:r>
            <a:r>
              <a:rPr lang="en-US" sz="2400" dirty="0"/>
              <a:t>are the risks of </a:t>
            </a:r>
            <a:r>
              <a:rPr lang="en-US" sz="2400" i="1" dirty="0"/>
              <a:t>not </a:t>
            </a:r>
            <a:r>
              <a:rPr lang="en-US" sz="2400" dirty="0"/>
              <a:t>doing </a:t>
            </a:r>
            <a:r>
              <a:rPr lang="en-US" sz="2400" dirty="0" smtClean="0"/>
              <a:t>the project?</a:t>
            </a:r>
          </a:p>
          <a:p>
            <a:pPr lvl="1"/>
            <a:r>
              <a:rPr lang="en-US" sz="2400" dirty="0" smtClean="0"/>
              <a:t>How </a:t>
            </a:r>
            <a:r>
              <a:rPr lang="en-US" sz="2400" dirty="0"/>
              <a:t>will we measure </a:t>
            </a:r>
            <a:r>
              <a:rPr lang="en-US" sz="2400" dirty="0" smtClean="0"/>
              <a:t>success?</a:t>
            </a:r>
          </a:p>
          <a:p>
            <a:pPr lvl="1"/>
            <a:r>
              <a:rPr lang="en-US" sz="2400" dirty="0"/>
              <a:t>W</a:t>
            </a:r>
            <a:r>
              <a:rPr lang="en-US" sz="2400" dirty="0" smtClean="0"/>
              <a:t>hat </a:t>
            </a:r>
            <a:r>
              <a:rPr lang="en-US" sz="2400" dirty="0"/>
              <a:t>alternatives exist?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8CE51E-CFE8-4606-ADE8-C69348B3C7DD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dirty="0" smtClean="0"/>
              <a:t>Is </a:t>
            </a:r>
            <a:r>
              <a:rPr lang="en-US" dirty="0"/>
              <a:t>a Business Case?</a:t>
            </a:r>
            <a:r>
              <a:rPr lang="en-US" sz="13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xmlns="" val="26276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882E2-8A7D-423D-8A20-C8D8064ACAA6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Information Systems Projects</a:t>
            </a:r>
          </a:p>
        </p:txBody>
      </p:sp>
      <p:sp>
        <p:nvSpPr>
          <p:cNvPr id="26626" name="Text Placeholder 2"/>
          <p:cNvSpPr>
            <a:spLocks noGrp="1"/>
          </p:cNvSpPr>
          <p:nvPr>
            <p:ph idx="4294967295"/>
          </p:nvPr>
        </p:nvSpPr>
        <p:spPr>
          <a:xfrm>
            <a:off x="533400" y="1524000"/>
            <a:ext cx="8610600" cy="4483100"/>
          </a:xfrm>
        </p:spPr>
        <p:txBody>
          <a:bodyPr>
            <a:normAutofit/>
          </a:bodyPr>
          <a:lstStyle/>
          <a:p>
            <a:pPr marL="109728" indent="0" eaLnBrk="1" hangingPunct="1">
              <a:buNone/>
            </a:pPr>
            <a:r>
              <a:rPr lang="en-US" b="1" dirty="0" smtClean="0"/>
              <a:t>Main Reasons for Systems Requests:</a:t>
            </a:r>
          </a:p>
          <a:p>
            <a:pPr lvl="1"/>
            <a:r>
              <a:rPr lang="en-US" b="1" dirty="0" smtClean="0"/>
              <a:t>Improved Service</a:t>
            </a:r>
          </a:p>
          <a:p>
            <a:pPr lvl="2"/>
            <a:r>
              <a:rPr lang="en-US" sz="2200" dirty="0"/>
              <a:t>I</a:t>
            </a:r>
            <a:r>
              <a:rPr lang="en-US" sz="2200" dirty="0" smtClean="0"/>
              <a:t>mproving </a:t>
            </a:r>
            <a:r>
              <a:rPr lang="en-US" sz="2200" dirty="0"/>
              <a:t>service to customers </a:t>
            </a:r>
            <a:r>
              <a:rPr lang="en-US" sz="2200" dirty="0" smtClean="0"/>
              <a:t>or users </a:t>
            </a:r>
            <a:r>
              <a:rPr lang="en-US" sz="2200" dirty="0"/>
              <a:t>within the </a:t>
            </a:r>
            <a:r>
              <a:rPr lang="en-US" sz="2200" dirty="0" smtClean="0"/>
              <a:t>company</a:t>
            </a:r>
          </a:p>
          <a:p>
            <a:pPr lvl="1"/>
            <a:r>
              <a:rPr lang="en-US" sz="2400" b="1" dirty="0" smtClean="0"/>
              <a:t>Support for New Products </a:t>
            </a:r>
            <a:r>
              <a:rPr lang="en-US" b="1" dirty="0" smtClean="0"/>
              <a:t>and </a:t>
            </a:r>
            <a:r>
              <a:rPr lang="en-US" b="1" dirty="0"/>
              <a:t>S</a:t>
            </a:r>
            <a:r>
              <a:rPr lang="en-US" b="1" dirty="0" smtClean="0"/>
              <a:t>ervices</a:t>
            </a:r>
          </a:p>
          <a:p>
            <a:pPr lvl="2"/>
            <a:r>
              <a:rPr lang="en-US" dirty="0"/>
              <a:t>New products and services </a:t>
            </a:r>
            <a:r>
              <a:rPr lang="en-US" dirty="0" smtClean="0"/>
              <a:t>often require </a:t>
            </a:r>
            <a:r>
              <a:rPr lang="en-US" dirty="0"/>
              <a:t>new types or levels of IT </a:t>
            </a:r>
            <a:r>
              <a:rPr lang="en-US" dirty="0" smtClean="0"/>
              <a:t>support</a:t>
            </a:r>
          </a:p>
          <a:p>
            <a:pPr lvl="1"/>
            <a:r>
              <a:rPr lang="en-US" b="1" dirty="0" smtClean="0"/>
              <a:t>Better Performance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urrent </a:t>
            </a:r>
            <a:r>
              <a:rPr lang="en-US" dirty="0"/>
              <a:t>system might not meet performance </a:t>
            </a:r>
            <a:r>
              <a:rPr lang="en-US" dirty="0" smtClean="0"/>
              <a:t>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108906-412E-4F3E-B937-E25619F0D712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Systems </a:t>
            </a:r>
            <a:r>
              <a:rPr lang="en-US" dirty="0" smtClean="0"/>
              <a:t>Projects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idx="4294967295"/>
          </p:nvPr>
        </p:nvSpPr>
        <p:spPr>
          <a:xfrm>
            <a:off x="533400" y="1447800"/>
            <a:ext cx="8610600" cy="45593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Factors That Affect Systems Projects</a:t>
            </a:r>
            <a:endParaRPr lang="en-US" dirty="0"/>
          </a:p>
          <a:p>
            <a:pPr lvl="1"/>
            <a:r>
              <a:rPr lang="en-US" b="1" dirty="0" smtClean="0"/>
              <a:t>Internal Factors</a:t>
            </a:r>
            <a:endParaRPr lang="en-US" b="1" dirty="0"/>
          </a:p>
          <a:p>
            <a:pPr lvl="2"/>
            <a:r>
              <a:rPr lang="en-US" dirty="0" smtClean="0"/>
              <a:t>Strategic Plan</a:t>
            </a:r>
          </a:p>
          <a:p>
            <a:pPr lvl="2"/>
            <a:r>
              <a:rPr lang="en-US" dirty="0" smtClean="0"/>
              <a:t>Top Managers</a:t>
            </a:r>
          </a:p>
          <a:p>
            <a:pPr lvl="2"/>
            <a:r>
              <a:rPr lang="en-US" dirty="0" smtClean="0"/>
              <a:t>User Requests</a:t>
            </a:r>
          </a:p>
          <a:p>
            <a:pPr lvl="2"/>
            <a:r>
              <a:rPr lang="en-US" dirty="0" smtClean="0"/>
              <a:t>Information </a:t>
            </a:r>
            <a:r>
              <a:rPr lang="en-US" dirty="0"/>
              <a:t>T</a:t>
            </a:r>
            <a:r>
              <a:rPr lang="en-US" dirty="0" smtClean="0"/>
              <a:t>echnology Department</a:t>
            </a:r>
          </a:p>
          <a:p>
            <a:pPr lvl="2"/>
            <a:r>
              <a:rPr lang="en-US" dirty="0" smtClean="0"/>
              <a:t>Existing Systems and Data</a:t>
            </a:r>
            <a:endParaRPr lang="en-US" dirty="0"/>
          </a:p>
          <a:p>
            <a:pPr lvl="1"/>
            <a:r>
              <a:rPr lang="en-US" b="1" dirty="0" smtClean="0"/>
              <a:t>External factors</a:t>
            </a:r>
            <a:endParaRPr lang="en-US" b="1" dirty="0"/>
          </a:p>
          <a:p>
            <a:pPr lvl="2"/>
            <a:r>
              <a:rPr lang="en-US" sz="2200" dirty="0" smtClean="0"/>
              <a:t>Technology</a:t>
            </a:r>
          </a:p>
          <a:p>
            <a:pPr lvl="2"/>
            <a:r>
              <a:rPr lang="en-US" sz="2200" dirty="0" smtClean="0"/>
              <a:t>Suppliers </a:t>
            </a:r>
          </a:p>
          <a:p>
            <a:pPr lvl="2"/>
            <a:r>
              <a:rPr lang="en-US" sz="2200" dirty="0" smtClean="0"/>
              <a:t>Customers</a:t>
            </a:r>
            <a:endParaRPr lang="en-US" sz="2200" dirty="0"/>
          </a:p>
          <a:p>
            <a:pPr lvl="2"/>
            <a:r>
              <a:rPr lang="en-US" sz="2200" dirty="0" smtClean="0"/>
              <a:t>Competitors</a:t>
            </a:r>
            <a:endParaRPr lang="en-US" sz="2200" dirty="0"/>
          </a:p>
          <a:p>
            <a:pPr lvl="2"/>
            <a:r>
              <a:rPr lang="en-US" sz="2200" dirty="0" smtClean="0"/>
              <a:t>The Economy</a:t>
            </a:r>
          </a:p>
          <a:p>
            <a:pPr lvl="2"/>
            <a:r>
              <a:rPr lang="en-US" sz="2200" dirty="0" smtClean="0"/>
              <a:t>Government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7BBA22-22BC-4A93-9B81-F7A3F68FCBD9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Information Systems Projects</a:t>
            </a:r>
            <a:r>
              <a:rPr lang="en-US" sz="1300" dirty="0"/>
              <a:t>(Cont.)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167844" cy="447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1263134"/>
            <a:ext cx="487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Factors That Affect Systems Projects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04447" y="5919787"/>
            <a:ext cx="43338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2-10 </a:t>
            </a:r>
            <a:r>
              <a:rPr lang="en-US" sz="1600" dirty="0"/>
              <a:t>Internal and external factors that affect IT projects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D122FE-C649-4972-A5B0-0460445CA6B8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Evaluation of Systems Requests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b="1" dirty="0" smtClean="0"/>
              <a:t>Systems Request Forms</a:t>
            </a:r>
          </a:p>
          <a:p>
            <a:pPr lvl="1"/>
            <a:r>
              <a:rPr lang="en-US" sz="2400" dirty="0" smtClean="0"/>
              <a:t>Streamlines the </a:t>
            </a:r>
            <a:r>
              <a:rPr lang="en-US" sz="2400" dirty="0" smtClean="0"/>
              <a:t>request process</a:t>
            </a:r>
            <a:endParaRPr lang="en-US" sz="2400" dirty="0" smtClean="0"/>
          </a:p>
          <a:p>
            <a:pPr lvl="1"/>
            <a:r>
              <a:rPr lang="en-US" sz="2400" dirty="0" smtClean="0"/>
              <a:t>Ensures consistency</a:t>
            </a:r>
          </a:p>
          <a:p>
            <a:pPr lvl="1"/>
            <a:r>
              <a:rPr lang="en-US" sz="2400" dirty="0" smtClean="0"/>
              <a:t>Easy to </a:t>
            </a:r>
            <a:r>
              <a:rPr lang="en-US" sz="2400" dirty="0" smtClean="0"/>
              <a:t>understand</a:t>
            </a:r>
            <a:endParaRPr lang="en-US" sz="2400" dirty="0" smtClean="0"/>
          </a:p>
          <a:p>
            <a:pPr lvl="1"/>
            <a:r>
              <a:rPr lang="en-US" sz="2400" dirty="0" smtClean="0"/>
              <a:t>Includes clear instructions</a:t>
            </a:r>
          </a:p>
          <a:p>
            <a:pPr lvl="1"/>
            <a:r>
              <a:rPr lang="en-US" sz="2400" dirty="0" smtClean="0"/>
              <a:t>Indicates what supporting documents are needed</a:t>
            </a:r>
          </a:p>
          <a:p>
            <a:pPr lvl="1"/>
            <a:r>
              <a:rPr lang="en-US" sz="2400" dirty="0" smtClean="0"/>
              <a:t>Submitted electronically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B7F05-D7B2-4859-A296-B0141AD468D3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/>
              <a:t>Evaluation of Systems </a:t>
            </a:r>
            <a:r>
              <a:rPr lang="en-US" dirty="0" smtClean="0"/>
              <a:t>Requests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6013" y="1238644"/>
            <a:ext cx="4655787" cy="5051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267200" y="6197025"/>
            <a:ext cx="43338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2-13 </a:t>
            </a:r>
            <a:r>
              <a:rPr lang="en-US" sz="1600" dirty="0"/>
              <a:t>Example of an online systems request form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64605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Explain the concept of a business case </a:t>
            </a:r>
            <a:r>
              <a:rPr lang="en-US" sz="2800" dirty="0" smtClean="0"/>
              <a:t>and how </a:t>
            </a:r>
            <a:r>
              <a:rPr lang="en-US" sz="2800" dirty="0"/>
              <a:t>a business case affects an IT project</a:t>
            </a:r>
          </a:p>
          <a:p>
            <a:r>
              <a:rPr lang="en-US" sz="2800" dirty="0" smtClean="0"/>
              <a:t>Describe </a:t>
            </a:r>
            <a:r>
              <a:rPr lang="en-US" sz="2800" dirty="0"/>
              <a:t>the strategic planning process </a:t>
            </a:r>
            <a:r>
              <a:rPr lang="en-US" sz="2800" dirty="0" smtClean="0"/>
              <a:t>and why </a:t>
            </a:r>
            <a:r>
              <a:rPr lang="en-US" sz="2800" dirty="0"/>
              <a:t>it is important to the IT team</a:t>
            </a:r>
          </a:p>
          <a:p>
            <a:r>
              <a:rPr lang="en-US" sz="2800" dirty="0" smtClean="0"/>
              <a:t>Explain </a:t>
            </a:r>
            <a:r>
              <a:rPr lang="en-US" sz="2800" dirty="0"/>
              <a:t>the purpose of a mission statement</a:t>
            </a:r>
          </a:p>
          <a:p>
            <a:r>
              <a:rPr lang="en-US" sz="2800" dirty="0" smtClean="0"/>
              <a:t>Conduct </a:t>
            </a:r>
            <a:r>
              <a:rPr lang="en-US" sz="2800" dirty="0"/>
              <a:t>a SWOT analysis and describe </a:t>
            </a:r>
            <a:r>
              <a:rPr lang="en-US" sz="2800" dirty="0" smtClean="0"/>
              <a:t>the four </a:t>
            </a:r>
            <a:r>
              <a:rPr lang="en-US" sz="2800" dirty="0"/>
              <a:t>factors involved</a:t>
            </a:r>
          </a:p>
          <a:p>
            <a:r>
              <a:rPr lang="en-US" sz="2800" dirty="0" smtClean="0"/>
              <a:t>Explain </a:t>
            </a:r>
            <a:r>
              <a:rPr lang="en-US" sz="2800" dirty="0"/>
              <a:t>how the SDLC serves as a </a:t>
            </a:r>
            <a:r>
              <a:rPr lang="en-US" sz="2800" dirty="0" smtClean="0"/>
              <a:t> framework for </a:t>
            </a:r>
            <a:r>
              <a:rPr lang="en-US" sz="2800" dirty="0"/>
              <a:t>systems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85E2-4C0B-443F-A25D-E625A79689EE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</a:t>
            </a:r>
            <a:r>
              <a:rPr lang="en-US" dirty="0" smtClean="0"/>
              <a:t>Objectives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sz="2800" b="1" dirty="0" smtClean="0"/>
              <a:t>Systems Review Committee</a:t>
            </a:r>
          </a:p>
          <a:p>
            <a:pPr lvl="1"/>
            <a:r>
              <a:rPr lang="en-US" sz="2400" dirty="0"/>
              <a:t>With a broader viewpoint, a committee can establish priorities more effectively than an </a:t>
            </a:r>
            <a:r>
              <a:rPr lang="en-US" sz="2400" dirty="0" smtClean="0"/>
              <a:t>individual</a:t>
            </a:r>
          </a:p>
          <a:p>
            <a:pPr lvl="1"/>
            <a:r>
              <a:rPr lang="en-US" sz="2400" dirty="0" smtClean="0"/>
              <a:t>One </a:t>
            </a:r>
            <a:r>
              <a:rPr lang="en-US" sz="2400" dirty="0"/>
              <a:t>person’s bias is less likely to affect the decisions</a:t>
            </a:r>
          </a:p>
          <a:p>
            <a:pPr lvl="1"/>
            <a:r>
              <a:rPr lang="en-US" sz="2400" dirty="0" smtClean="0"/>
              <a:t>Disadvantages:</a:t>
            </a:r>
            <a:endParaRPr lang="en-US" sz="2400" b="1" dirty="0"/>
          </a:p>
          <a:p>
            <a:pPr lvl="2"/>
            <a:r>
              <a:rPr lang="en-US" sz="2400" dirty="0"/>
              <a:t>A</a:t>
            </a:r>
            <a:r>
              <a:rPr lang="en-US" sz="2400" dirty="0" smtClean="0"/>
              <a:t>ction </a:t>
            </a:r>
            <a:r>
              <a:rPr lang="en-US" sz="2400" dirty="0"/>
              <a:t>on requests must wait until the committee </a:t>
            </a:r>
            <a:r>
              <a:rPr lang="en-US" sz="2400" dirty="0" smtClean="0"/>
              <a:t>meets</a:t>
            </a:r>
          </a:p>
          <a:p>
            <a:pPr lvl="2"/>
            <a:r>
              <a:rPr lang="en-US" sz="2400" dirty="0"/>
              <a:t>M</a:t>
            </a:r>
            <a:r>
              <a:rPr lang="en-US" sz="2400" dirty="0" smtClean="0"/>
              <a:t>embers </a:t>
            </a:r>
            <a:r>
              <a:rPr lang="en-US" sz="2400" dirty="0"/>
              <a:t>might favor projects requested by their own </a:t>
            </a:r>
            <a:r>
              <a:rPr lang="en-US" sz="2400" dirty="0" smtClean="0"/>
              <a:t>departments</a:t>
            </a:r>
          </a:p>
          <a:p>
            <a:pPr lvl="2"/>
            <a:r>
              <a:rPr lang="en-US" sz="2400" dirty="0"/>
              <a:t>I</a:t>
            </a:r>
            <a:r>
              <a:rPr lang="en-US" sz="2400" dirty="0" smtClean="0"/>
              <a:t>nternal </a:t>
            </a:r>
            <a:r>
              <a:rPr lang="en-US" sz="2400" dirty="0"/>
              <a:t>political differences could delay important decisions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B7F05-D7B2-4859-A296-B0141AD468D3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/>
              <a:t>Evaluation of Systems Requests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14979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1534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Is </a:t>
            </a:r>
            <a:r>
              <a:rPr lang="en-US" dirty="0"/>
              <a:t>the proposal desirable in an operational sense? </a:t>
            </a:r>
            <a:endParaRPr lang="en-US" dirty="0" smtClean="0"/>
          </a:p>
          <a:p>
            <a:pPr lvl="1"/>
            <a:r>
              <a:rPr lang="en-US" dirty="0" smtClean="0"/>
              <a:t>Is </a:t>
            </a:r>
            <a:r>
              <a:rPr lang="en-US" dirty="0"/>
              <a:t>it a practical approach </a:t>
            </a:r>
            <a:r>
              <a:rPr lang="en-US" dirty="0" smtClean="0"/>
              <a:t>that will </a:t>
            </a:r>
            <a:r>
              <a:rPr lang="en-US" dirty="0"/>
              <a:t>solve a problem or take advantage of an opportunity to achieve </a:t>
            </a:r>
            <a:r>
              <a:rPr lang="en-US" dirty="0" smtClean="0"/>
              <a:t>company goals</a:t>
            </a:r>
            <a:r>
              <a:rPr lang="en-US" dirty="0"/>
              <a:t>?</a:t>
            </a:r>
          </a:p>
          <a:p>
            <a:r>
              <a:rPr lang="en-US" dirty="0" smtClean="0"/>
              <a:t>Is </a:t>
            </a:r>
            <a:r>
              <a:rPr lang="en-US" dirty="0"/>
              <a:t>the proposal technically feasible? </a:t>
            </a:r>
            <a:endParaRPr lang="en-US" dirty="0" smtClean="0"/>
          </a:p>
          <a:p>
            <a:pPr lvl="1"/>
            <a:r>
              <a:rPr lang="en-US" dirty="0" smtClean="0"/>
              <a:t>Are </a:t>
            </a:r>
            <a:r>
              <a:rPr lang="en-US" dirty="0"/>
              <a:t>the necessary technical resources </a:t>
            </a:r>
            <a:r>
              <a:rPr lang="en-US" dirty="0" smtClean="0"/>
              <a:t>and people </a:t>
            </a:r>
            <a:r>
              <a:rPr lang="en-US" dirty="0"/>
              <a:t>available for the project?</a:t>
            </a:r>
          </a:p>
          <a:p>
            <a:r>
              <a:rPr lang="en-US" dirty="0" smtClean="0"/>
              <a:t>Is </a:t>
            </a:r>
            <a:r>
              <a:rPr lang="en-US" dirty="0"/>
              <a:t>the proposal economically desirable? </a:t>
            </a:r>
            <a:endParaRPr lang="en-US" dirty="0" smtClean="0"/>
          </a:p>
          <a:p>
            <a:pPr lvl="1"/>
            <a:r>
              <a:rPr lang="en-US" dirty="0" smtClean="0"/>
              <a:t>What </a:t>
            </a:r>
            <a:r>
              <a:rPr lang="en-US" dirty="0"/>
              <a:t>are the projected savings and costs?</a:t>
            </a:r>
          </a:p>
          <a:p>
            <a:r>
              <a:rPr lang="en-US" dirty="0"/>
              <a:t>Are other intangible factors involved, such as customer satisfaction or </a:t>
            </a:r>
            <a:r>
              <a:rPr lang="en-US" dirty="0" smtClean="0"/>
              <a:t>company image</a:t>
            </a:r>
            <a:r>
              <a:rPr lang="en-US" dirty="0"/>
              <a:t>? </a:t>
            </a:r>
            <a:endParaRPr lang="en-US" dirty="0" smtClean="0"/>
          </a:p>
          <a:p>
            <a:pPr lvl="1"/>
            <a:r>
              <a:rPr lang="en-US" dirty="0" smtClean="0"/>
              <a:t>Is </a:t>
            </a:r>
            <a:r>
              <a:rPr lang="en-US" dirty="0"/>
              <a:t>the problem worth solving, and will the request result in a sound </a:t>
            </a:r>
            <a:r>
              <a:rPr lang="en-US" dirty="0" smtClean="0"/>
              <a:t>business investment</a:t>
            </a:r>
            <a:r>
              <a:rPr lang="en-US" dirty="0"/>
              <a:t>?</a:t>
            </a:r>
          </a:p>
          <a:p>
            <a:r>
              <a:rPr lang="en-US" dirty="0" smtClean="0"/>
              <a:t>Can </a:t>
            </a:r>
            <a:r>
              <a:rPr lang="en-US" dirty="0"/>
              <a:t>the proposal be accomplished within an acceptable time frame?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904BDD-46E6-4D85-A6BF-BC6C0A7141B2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 of Feasibility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4D351-78DE-4D60-A10B-300A7ECF43D5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</a:t>
            </a:r>
            <a:r>
              <a:rPr lang="en-US" dirty="0" smtClean="0"/>
              <a:t>Feasibility </a:t>
            </a:r>
            <a:r>
              <a:rPr lang="en-US" sz="1300" dirty="0" smtClean="0"/>
              <a:t>(Cont.)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62163" y="1533525"/>
            <a:ext cx="501967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0000" y="5493603"/>
            <a:ext cx="433387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2-14 </a:t>
            </a:r>
            <a:r>
              <a:rPr lang="en-US" sz="1600" dirty="0"/>
              <a:t>A feasibility study examines operational, technical, economic,</a:t>
            </a:r>
          </a:p>
          <a:p>
            <a:r>
              <a:rPr lang="en-US" sz="1600" dirty="0"/>
              <a:t>and schedule factors.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sz="2800" b="1" dirty="0" smtClean="0"/>
              <a:t>Operational Feasibility</a:t>
            </a:r>
          </a:p>
          <a:p>
            <a:pPr lvl="1"/>
            <a:r>
              <a:rPr lang="en-US" sz="2400" dirty="0" smtClean="0"/>
              <a:t>Does </a:t>
            </a:r>
            <a:r>
              <a:rPr lang="en-US" sz="2400" dirty="0"/>
              <a:t>management support the project? </a:t>
            </a:r>
            <a:endParaRPr lang="en-US" sz="2400" dirty="0" smtClean="0"/>
          </a:p>
          <a:p>
            <a:pPr lvl="2"/>
            <a:r>
              <a:rPr lang="en-US" sz="2200" dirty="0" smtClean="0"/>
              <a:t>Do </a:t>
            </a:r>
            <a:r>
              <a:rPr lang="en-US" sz="2200" dirty="0"/>
              <a:t>users support the project? </a:t>
            </a:r>
            <a:endParaRPr lang="en-US" sz="2200" dirty="0" smtClean="0"/>
          </a:p>
          <a:p>
            <a:pPr lvl="2"/>
            <a:r>
              <a:rPr lang="en-US" sz="2200" dirty="0" smtClean="0"/>
              <a:t>Is the current </a:t>
            </a:r>
            <a:r>
              <a:rPr lang="en-US" sz="2200" dirty="0"/>
              <a:t>system well liked and effectively </a:t>
            </a:r>
            <a:r>
              <a:rPr lang="en-US" sz="2200" dirty="0" smtClean="0"/>
              <a:t>used?</a:t>
            </a:r>
          </a:p>
          <a:p>
            <a:pPr lvl="2"/>
            <a:r>
              <a:rPr lang="en-US" dirty="0" smtClean="0"/>
              <a:t>Do </a:t>
            </a:r>
            <a:r>
              <a:rPr lang="en-US" dirty="0"/>
              <a:t>users see the need </a:t>
            </a:r>
            <a:r>
              <a:rPr lang="en-US" dirty="0" smtClean="0"/>
              <a:t>for change</a:t>
            </a:r>
            <a:r>
              <a:rPr lang="en-US" dirty="0"/>
              <a:t>?</a:t>
            </a:r>
          </a:p>
          <a:p>
            <a:pPr lvl="1"/>
            <a:r>
              <a:rPr lang="en-US" sz="2400" dirty="0" smtClean="0"/>
              <a:t>Will </a:t>
            </a:r>
            <a:r>
              <a:rPr lang="en-US" sz="2400" dirty="0"/>
              <a:t>the new system result in a workforce reduction? </a:t>
            </a:r>
            <a:endParaRPr lang="en-US" sz="2400" dirty="0" smtClean="0"/>
          </a:p>
          <a:p>
            <a:pPr lvl="2"/>
            <a:r>
              <a:rPr lang="en-US" sz="2200" dirty="0" smtClean="0"/>
              <a:t>If </a:t>
            </a:r>
            <a:r>
              <a:rPr lang="en-US" sz="2200" dirty="0"/>
              <a:t>so, what will happen </a:t>
            </a:r>
            <a:r>
              <a:rPr lang="en-US" sz="2200" dirty="0" smtClean="0"/>
              <a:t>to affected </a:t>
            </a:r>
            <a:r>
              <a:rPr lang="en-US" sz="2200" dirty="0"/>
              <a:t>employees?</a:t>
            </a:r>
          </a:p>
          <a:p>
            <a:pPr lvl="1"/>
            <a:r>
              <a:rPr lang="en-US" sz="2400" dirty="0" smtClean="0"/>
              <a:t>Will </a:t>
            </a:r>
            <a:r>
              <a:rPr lang="en-US" sz="2400" dirty="0"/>
              <a:t>the new system require training for users? </a:t>
            </a:r>
            <a:endParaRPr lang="en-US" sz="2400" dirty="0" smtClean="0"/>
          </a:p>
          <a:p>
            <a:pPr lvl="2"/>
            <a:r>
              <a:rPr lang="en-US" sz="2200" dirty="0" smtClean="0"/>
              <a:t>If </a:t>
            </a:r>
            <a:r>
              <a:rPr lang="en-US" sz="2200" dirty="0"/>
              <a:t>so, is the company </a:t>
            </a:r>
            <a:r>
              <a:rPr lang="en-US" sz="2200" dirty="0" smtClean="0"/>
              <a:t>prepared to </a:t>
            </a:r>
            <a:r>
              <a:rPr lang="en-US" sz="2200" dirty="0"/>
              <a:t>provide the necessary resources for training current employees?</a:t>
            </a:r>
          </a:p>
          <a:p>
            <a:pPr lvl="1"/>
            <a:r>
              <a:rPr lang="en-US" sz="2400" dirty="0" smtClean="0"/>
              <a:t>Will </a:t>
            </a:r>
            <a:r>
              <a:rPr lang="en-US" sz="2400" dirty="0"/>
              <a:t>users be involved in planning the new system right from the start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00C6F1-1133-4064-B49D-F5A5DDED845D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Feasibility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70325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800" b="1" dirty="0" smtClean="0"/>
              <a:t>Operational Feasibility </a:t>
            </a:r>
            <a:r>
              <a:rPr lang="en-US" sz="1400" b="1" dirty="0" smtClean="0"/>
              <a:t>(Cont.)</a:t>
            </a:r>
          </a:p>
          <a:p>
            <a:pPr lvl="1"/>
            <a:r>
              <a:rPr lang="en-US" sz="2400" dirty="0" smtClean="0"/>
              <a:t>Will </a:t>
            </a:r>
            <a:r>
              <a:rPr lang="en-US" sz="2400" dirty="0"/>
              <a:t>the new system place any new demands on users or require any </a:t>
            </a:r>
            <a:r>
              <a:rPr lang="en-US" sz="2400" dirty="0" smtClean="0"/>
              <a:t>operating changes</a:t>
            </a:r>
            <a:r>
              <a:rPr lang="en-US" sz="2400" dirty="0"/>
              <a:t>? </a:t>
            </a:r>
            <a:endParaRPr lang="en-US" sz="2400" dirty="0" smtClean="0"/>
          </a:p>
          <a:p>
            <a:pPr lvl="2"/>
            <a:r>
              <a:rPr lang="en-US" sz="2200" dirty="0" smtClean="0"/>
              <a:t>For example</a:t>
            </a:r>
            <a:r>
              <a:rPr lang="en-US" sz="2200" dirty="0"/>
              <a:t>:</a:t>
            </a:r>
            <a:endParaRPr lang="en-US" dirty="0"/>
          </a:p>
          <a:p>
            <a:pPr lvl="3"/>
            <a:r>
              <a:rPr lang="en-US" sz="2300" dirty="0" smtClean="0"/>
              <a:t>Will </a:t>
            </a:r>
            <a:r>
              <a:rPr lang="en-US" sz="2300" dirty="0"/>
              <a:t>any information be less accessible or produced less frequently? </a:t>
            </a:r>
          </a:p>
          <a:p>
            <a:pPr lvl="3"/>
            <a:r>
              <a:rPr lang="en-US" sz="2400" dirty="0" smtClean="0"/>
              <a:t>Will </a:t>
            </a:r>
            <a:r>
              <a:rPr lang="en-US" sz="2400" dirty="0"/>
              <a:t>performance decline in any way? If so, will an overall gain </a:t>
            </a:r>
            <a:r>
              <a:rPr lang="en-US" sz="2400" dirty="0" smtClean="0"/>
              <a:t>to </a:t>
            </a:r>
            <a:r>
              <a:rPr lang="en-US" sz="2600" dirty="0" smtClean="0"/>
              <a:t>the </a:t>
            </a:r>
            <a:r>
              <a:rPr lang="en-US" sz="2600" dirty="0"/>
              <a:t>organization outweigh individual losses?</a:t>
            </a:r>
          </a:p>
          <a:p>
            <a:pPr lvl="1"/>
            <a:r>
              <a:rPr lang="en-US" sz="2400" dirty="0" smtClean="0"/>
              <a:t>Will </a:t>
            </a:r>
            <a:r>
              <a:rPr lang="en-US" sz="2400" dirty="0"/>
              <a:t>customers experience adverse effects in any way, either temporarily or permanently?</a:t>
            </a:r>
          </a:p>
          <a:p>
            <a:pPr lvl="1"/>
            <a:r>
              <a:rPr lang="en-US" sz="2400" dirty="0" smtClean="0"/>
              <a:t>Will </a:t>
            </a:r>
            <a:r>
              <a:rPr lang="en-US" sz="2400" dirty="0"/>
              <a:t>any risk to the company’s image or goodwill result?</a:t>
            </a:r>
          </a:p>
          <a:p>
            <a:pPr lvl="1"/>
            <a:r>
              <a:rPr lang="en-US" sz="2400" dirty="0" smtClean="0"/>
              <a:t>Does </a:t>
            </a:r>
            <a:r>
              <a:rPr lang="en-US" sz="2400" dirty="0"/>
              <a:t>the development schedule conflict with other company priorities?</a:t>
            </a:r>
          </a:p>
          <a:p>
            <a:pPr lvl="1"/>
            <a:r>
              <a:rPr lang="en-US" sz="2400" dirty="0" smtClean="0"/>
              <a:t>Do </a:t>
            </a:r>
            <a:r>
              <a:rPr lang="en-US" sz="2400" dirty="0"/>
              <a:t>legal or ethical issues need to be considered?</a:t>
            </a:r>
            <a:endParaRPr lang="en-US" sz="5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00C6F1-1133-4064-B49D-F5A5DDED845D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Feasibility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b="1" dirty="0" smtClean="0"/>
              <a:t>Technical Feasibility</a:t>
            </a:r>
          </a:p>
          <a:p>
            <a:pPr lvl="1"/>
            <a:r>
              <a:rPr lang="en-US" sz="2400" dirty="0" smtClean="0"/>
              <a:t>Does </a:t>
            </a:r>
            <a:r>
              <a:rPr lang="en-US" sz="2400" dirty="0"/>
              <a:t>the company have the necessary hardware, software, and </a:t>
            </a:r>
            <a:r>
              <a:rPr lang="en-US" sz="2400" dirty="0" smtClean="0"/>
              <a:t>network resources</a:t>
            </a:r>
            <a:r>
              <a:rPr lang="en-US" sz="2400" dirty="0"/>
              <a:t>? </a:t>
            </a:r>
            <a:endParaRPr lang="en-US" sz="2400" dirty="0" smtClean="0"/>
          </a:p>
          <a:p>
            <a:pPr lvl="2"/>
            <a:r>
              <a:rPr lang="en-US" sz="2200" dirty="0" smtClean="0"/>
              <a:t>If </a:t>
            </a:r>
            <a:r>
              <a:rPr lang="en-US" sz="2200" dirty="0"/>
              <a:t>not, can those resources be acquired without difficulty?</a:t>
            </a:r>
          </a:p>
          <a:p>
            <a:pPr lvl="1"/>
            <a:r>
              <a:rPr lang="en-US" sz="2400" dirty="0" smtClean="0"/>
              <a:t>Does </a:t>
            </a:r>
            <a:r>
              <a:rPr lang="en-US" sz="2400" dirty="0"/>
              <a:t>the company have the needed technical expertise? </a:t>
            </a:r>
            <a:endParaRPr lang="en-US" sz="2400" dirty="0" smtClean="0"/>
          </a:p>
          <a:p>
            <a:pPr lvl="2"/>
            <a:r>
              <a:rPr lang="en-US" sz="2200" dirty="0" smtClean="0"/>
              <a:t>If </a:t>
            </a:r>
            <a:r>
              <a:rPr lang="en-US" sz="2200" dirty="0"/>
              <a:t>not, can it </a:t>
            </a:r>
            <a:r>
              <a:rPr lang="en-US" sz="2200" dirty="0" smtClean="0"/>
              <a:t>be </a:t>
            </a:r>
            <a:r>
              <a:rPr lang="en-US" sz="2400" dirty="0" smtClean="0"/>
              <a:t>acquired</a:t>
            </a:r>
            <a:r>
              <a:rPr lang="en-US" sz="2400" dirty="0"/>
              <a:t>?</a:t>
            </a:r>
          </a:p>
          <a:p>
            <a:pPr lvl="1"/>
            <a:r>
              <a:rPr lang="en-US" sz="2400" dirty="0" smtClean="0"/>
              <a:t>Does </a:t>
            </a:r>
            <a:r>
              <a:rPr lang="en-US" sz="2400" dirty="0"/>
              <a:t>the proposed platform have sufficient capacity for future needs? </a:t>
            </a:r>
            <a:endParaRPr lang="en-US" sz="2400" dirty="0" smtClean="0"/>
          </a:p>
          <a:p>
            <a:pPr lvl="2"/>
            <a:r>
              <a:rPr lang="en-US" sz="2200" dirty="0" smtClean="0"/>
              <a:t>If not, </a:t>
            </a:r>
            <a:r>
              <a:rPr lang="en-US" sz="2400" dirty="0" smtClean="0"/>
              <a:t>can </a:t>
            </a:r>
            <a:r>
              <a:rPr lang="en-US" sz="2400" dirty="0"/>
              <a:t>it be expanded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00C6F1-1133-4064-B49D-F5A5DDED845D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Feasibility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97921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/>
              <a:t>Technical Feasibility </a:t>
            </a:r>
            <a:r>
              <a:rPr lang="en-US" sz="1300" b="1" dirty="0"/>
              <a:t>(Cont.)</a:t>
            </a:r>
          </a:p>
          <a:p>
            <a:pPr lvl="1"/>
            <a:r>
              <a:rPr lang="en-US" sz="2400" dirty="0" smtClean="0"/>
              <a:t>Will </a:t>
            </a:r>
            <a:r>
              <a:rPr lang="en-US" sz="2400" dirty="0"/>
              <a:t>a prototype be required?</a:t>
            </a:r>
          </a:p>
          <a:p>
            <a:pPr lvl="1"/>
            <a:r>
              <a:rPr lang="en-US" sz="2400" dirty="0" smtClean="0"/>
              <a:t>Will </a:t>
            </a:r>
            <a:r>
              <a:rPr lang="en-US" sz="2400" dirty="0"/>
              <a:t>the hardware and software environment be reliable? </a:t>
            </a:r>
            <a:endParaRPr lang="en-US" sz="2400" dirty="0" smtClean="0"/>
          </a:p>
          <a:p>
            <a:pPr lvl="1"/>
            <a:r>
              <a:rPr lang="en-US" sz="2400" dirty="0" smtClean="0"/>
              <a:t>Will </a:t>
            </a:r>
            <a:r>
              <a:rPr lang="en-US" sz="2400" dirty="0"/>
              <a:t>it integrate </a:t>
            </a:r>
            <a:r>
              <a:rPr lang="en-US" sz="2400" dirty="0" smtClean="0"/>
              <a:t>with other </a:t>
            </a:r>
            <a:r>
              <a:rPr lang="en-US" sz="2400" dirty="0"/>
              <a:t>company information systems, both now and in the future? </a:t>
            </a:r>
            <a:endParaRPr lang="en-US" sz="2400" dirty="0" smtClean="0"/>
          </a:p>
          <a:p>
            <a:pPr lvl="1"/>
            <a:r>
              <a:rPr lang="en-US" sz="2400" dirty="0" smtClean="0"/>
              <a:t>Will </a:t>
            </a:r>
            <a:r>
              <a:rPr lang="en-US" sz="2400" dirty="0"/>
              <a:t>it </a:t>
            </a:r>
            <a:r>
              <a:rPr lang="en-US" sz="2400" dirty="0" smtClean="0"/>
              <a:t>interface properly </a:t>
            </a:r>
            <a:r>
              <a:rPr lang="en-US" sz="2400" dirty="0"/>
              <a:t>with external systems operated by customers and suppliers?</a:t>
            </a:r>
          </a:p>
          <a:p>
            <a:pPr lvl="1"/>
            <a:r>
              <a:rPr lang="en-US" sz="2400" dirty="0" smtClean="0"/>
              <a:t>Will </a:t>
            </a:r>
            <a:r>
              <a:rPr lang="en-US" sz="2400" dirty="0"/>
              <a:t>the combination of hardware and software supply adequate performance?</a:t>
            </a:r>
          </a:p>
          <a:p>
            <a:pPr lvl="1"/>
            <a:r>
              <a:rPr lang="en-US" sz="2400" dirty="0"/>
              <a:t>Do clear expectations and performance specifications exist?</a:t>
            </a:r>
          </a:p>
          <a:p>
            <a:pPr lvl="1"/>
            <a:r>
              <a:rPr lang="en-US" sz="2400" dirty="0" smtClean="0"/>
              <a:t>Will </a:t>
            </a:r>
            <a:r>
              <a:rPr lang="en-US" sz="2400" dirty="0"/>
              <a:t>the system be able to handle future transaction volume and </a:t>
            </a:r>
            <a:r>
              <a:rPr lang="en-US" sz="2400" dirty="0" smtClean="0"/>
              <a:t>company growth</a:t>
            </a:r>
            <a:r>
              <a:rPr lang="en-US" sz="2400" dirty="0"/>
              <a:t>?</a:t>
            </a:r>
            <a:endParaRPr lang="en-US" sz="5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00C6F1-1133-4064-B49D-F5A5DDED845D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Feasibility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3881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b="1" dirty="0" smtClean="0"/>
              <a:t>Economic Feasibility</a:t>
            </a:r>
          </a:p>
          <a:p>
            <a:pPr lvl="1"/>
            <a:r>
              <a:rPr lang="en-US" sz="2400" dirty="0" smtClean="0"/>
              <a:t>Costs for people</a:t>
            </a:r>
            <a:r>
              <a:rPr lang="en-US" sz="2400" dirty="0"/>
              <a:t>, including IT staff and users</a:t>
            </a:r>
          </a:p>
          <a:p>
            <a:pPr lvl="1"/>
            <a:r>
              <a:rPr lang="en-US" sz="2400" dirty="0"/>
              <a:t>C</a:t>
            </a:r>
            <a:r>
              <a:rPr lang="en-US" sz="2400" dirty="0" smtClean="0"/>
              <a:t>osts for hardware </a:t>
            </a:r>
            <a:r>
              <a:rPr lang="en-US" sz="2400" dirty="0"/>
              <a:t>and equipment</a:t>
            </a:r>
          </a:p>
          <a:p>
            <a:pPr lvl="1"/>
            <a:r>
              <a:rPr lang="en-US" sz="2400" dirty="0" smtClean="0"/>
              <a:t>Cost of software</a:t>
            </a:r>
            <a:r>
              <a:rPr lang="en-US" sz="2400" dirty="0"/>
              <a:t>, including in-house development as well as purchases from vendors</a:t>
            </a:r>
          </a:p>
          <a:p>
            <a:pPr lvl="1"/>
            <a:r>
              <a:rPr lang="en-US" sz="2400" dirty="0" smtClean="0"/>
              <a:t>Cost for formal </a:t>
            </a:r>
            <a:r>
              <a:rPr lang="en-US" sz="2400" dirty="0"/>
              <a:t>and informal training, including peer-to-peer support</a:t>
            </a:r>
          </a:p>
          <a:p>
            <a:pPr lvl="1"/>
            <a:r>
              <a:rPr lang="en-US" sz="2400" dirty="0" smtClean="0"/>
              <a:t>Cost of licenses </a:t>
            </a:r>
            <a:r>
              <a:rPr lang="en-US" sz="2400" dirty="0"/>
              <a:t>and fees</a:t>
            </a:r>
          </a:p>
          <a:p>
            <a:pPr lvl="1"/>
            <a:r>
              <a:rPr lang="en-US" sz="2400" dirty="0" smtClean="0"/>
              <a:t>Cost of consulting </a:t>
            </a:r>
            <a:r>
              <a:rPr lang="en-US" sz="2400" dirty="0"/>
              <a:t>expenses</a:t>
            </a:r>
          </a:p>
          <a:p>
            <a:pPr lvl="1"/>
            <a:r>
              <a:rPr lang="en-US" sz="2400" dirty="0" smtClean="0"/>
              <a:t>Facility </a:t>
            </a:r>
            <a:r>
              <a:rPr lang="en-US" sz="2400" dirty="0"/>
              <a:t>costs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estimated cost of not developing the system or postponing the </a:t>
            </a:r>
            <a:r>
              <a:rPr lang="en-US" sz="2400" dirty="0" smtClean="0"/>
              <a:t>project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00C6F1-1133-4064-B49D-F5A5DDED845D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Feasibility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20423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Feasibility </a:t>
            </a:r>
            <a:r>
              <a:rPr lang="en-US" sz="1300" dirty="0"/>
              <a:t>(Cont.)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4956506"/>
          </a:xfrm>
        </p:spPr>
        <p:txBody>
          <a:bodyPr>
            <a:normAutofit/>
          </a:bodyPr>
          <a:lstStyle/>
          <a:p>
            <a:r>
              <a:rPr lang="en-US" b="1" dirty="0" smtClean="0"/>
              <a:t>Tangible Benefits</a:t>
            </a:r>
          </a:p>
          <a:p>
            <a:pPr lvl="1"/>
            <a:r>
              <a:rPr lang="en-US" dirty="0"/>
              <a:t>A new scheduling system that reduces overtime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online package tracking system that improves service and decreases </a:t>
            </a:r>
            <a:r>
              <a:rPr lang="en-US" dirty="0" smtClean="0"/>
              <a:t>the need </a:t>
            </a:r>
            <a:r>
              <a:rPr lang="en-US" dirty="0"/>
              <a:t>for clerical staff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sophisticated inventory control system that cuts excess inventory and </a:t>
            </a:r>
            <a:r>
              <a:rPr lang="en-US" dirty="0" smtClean="0"/>
              <a:t>eliminates production </a:t>
            </a:r>
            <a:r>
              <a:rPr lang="en-US" dirty="0"/>
              <a:t>delays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4727906"/>
          </a:xfrm>
        </p:spPr>
        <p:txBody>
          <a:bodyPr>
            <a:normAutofit/>
          </a:bodyPr>
          <a:lstStyle/>
          <a:p>
            <a:r>
              <a:rPr lang="en-US" b="1" dirty="0" smtClean="0"/>
              <a:t>Intangible Benefits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user-friendly system that improves employee job satisfaction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sales tracking system that supplies better information for marketing decisions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new Web site that enhances the company’s image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00C6F1-1133-4064-B49D-F5A5DDED845D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250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b="1" dirty="0" smtClean="0"/>
              <a:t>Schedule Feasibility</a:t>
            </a:r>
          </a:p>
          <a:p>
            <a:pPr lvl="1"/>
            <a:r>
              <a:rPr lang="en-US" sz="2400" dirty="0" smtClean="0"/>
              <a:t>Can </a:t>
            </a:r>
            <a:r>
              <a:rPr lang="en-US" sz="2400" dirty="0"/>
              <a:t>the company or the IT team control the factors that affect schedule feasibility?</a:t>
            </a:r>
          </a:p>
          <a:p>
            <a:pPr lvl="1"/>
            <a:r>
              <a:rPr lang="en-US" sz="2400" dirty="0" smtClean="0"/>
              <a:t>Has </a:t>
            </a:r>
            <a:r>
              <a:rPr lang="en-US" sz="2400" dirty="0"/>
              <a:t>management established a firm timetable for the project?</a:t>
            </a:r>
          </a:p>
          <a:p>
            <a:pPr lvl="1"/>
            <a:r>
              <a:rPr lang="en-US" sz="2400" dirty="0" smtClean="0"/>
              <a:t>What </a:t>
            </a:r>
            <a:r>
              <a:rPr lang="en-US" sz="2400" dirty="0"/>
              <a:t>conditions must be satisfied during the development of the system?</a:t>
            </a:r>
          </a:p>
          <a:p>
            <a:pPr lvl="1"/>
            <a:r>
              <a:rPr lang="en-US" sz="2400" dirty="0" smtClean="0"/>
              <a:t>Will </a:t>
            </a:r>
            <a:r>
              <a:rPr lang="en-US" sz="2400" dirty="0"/>
              <a:t>an accelerated schedule pose any risks? </a:t>
            </a:r>
            <a:endParaRPr lang="en-US" sz="2400" dirty="0" smtClean="0"/>
          </a:p>
          <a:p>
            <a:pPr lvl="2"/>
            <a:r>
              <a:rPr lang="en-US" sz="2200" dirty="0" smtClean="0"/>
              <a:t>If </a:t>
            </a:r>
            <a:r>
              <a:rPr lang="en-US" sz="2200" dirty="0"/>
              <a:t>so, are the risks acceptable?</a:t>
            </a:r>
          </a:p>
          <a:p>
            <a:pPr lvl="1"/>
            <a:r>
              <a:rPr lang="en-US" sz="2400" dirty="0" smtClean="0"/>
              <a:t>Will </a:t>
            </a:r>
            <a:r>
              <a:rPr lang="en-US" sz="2400" dirty="0"/>
              <a:t>project management techniques be available to coordinate and control </a:t>
            </a:r>
            <a:r>
              <a:rPr lang="en-US" sz="2400" dirty="0" smtClean="0"/>
              <a:t>the project</a:t>
            </a:r>
            <a:r>
              <a:rPr lang="en-US" sz="2400" dirty="0"/>
              <a:t>?</a:t>
            </a:r>
          </a:p>
          <a:p>
            <a:pPr lvl="1"/>
            <a:r>
              <a:rPr lang="en-US" sz="2400" dirty="0" smtClean="0"/>
              <a:t>Will </a:t>
            </a:r>
            <a:r>
              <a:rPr lang="en-US" sz="2400" dirty="0"/>
              <a:t>a project manager be appointed?</a:t>
            </a:r>
            <a:endParaRPr lang="en-US" sz="5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00C6F1-1133-4064-B49D-F5A5DDED845D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Feasibility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79260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List reasons for systems projects and </a:t>
            </a:r>
            <a:r>
              <a:rPr lang="en-US" dirty="0" smtClean="0"/>
              <a:t>factors that </a:t>
            </a:r>
            <a:r>
              <a:rPr lang="en-US" dirty="0"/>
              <a:t>affect such </a:t>
            </a:r>
            <a:r>
              <a:rPr lang="en-US" dirty="0" smtClean="0"/>
              <a:t>projects </a:t>
            </a:r>
          </a:p>
          <a:p>
            <a:r>
              <a:rPr lang="en-US" dirty="0" smtClean="0"/>
              <a:t>Describe </a:t>
            </a:r>
            <a:r>
              <a:rPr lang="en-US" dirty="0"/>
              <a:t>systems requests and the role of </a:t>
            </a:r>
            <a:r>
              <a:rPr lang="en-US" dirty="0" smtClean="0"/>
              <a:t>the systems </a:t>
            </a:r>
            <a:r>
              <a:rPr lang="en-US" dirty="0"/>
              <a:t>review committee</a:t>
            </a:r>
          </a:p>
          <a:p>
            <a:r>
              <a:rPr lang="en-US" dirty="0" smtClean="0"/>
              <a:t>Define </a:t>
            </a:r>
            <a:r>
              <a:rPr lang="en-US" dirty="0"/>
              <a:t>operational, technical, economic, </a:t>
            </a:r>
            <a:r>
              <a:rPr lang="en-US" dirty="0" smtClean="0"/>
              <a:t>and schedule </a:t>
            </a:r>
            <a:r>
              <a:rPr lang="en-US" dirty="0"/>
              <a:t>feasibility</a:t>
            </a:r>
          </a:p>
          <a:p>
            <a:r>
              <a:rPr lang="en-US" dirty="0" smtClean="0"/>
              <a:t>Describe </a:t>
            </a:r>
            <a:r>
              <a:rPr lang="en-US" dirty="0"/>
              <a:t>the steps and the end product of </a:t>
            </a:r>
            <a:r>
              <a:rPr lang="en-US" dirty="0" smtClean="0"/>
              <a:t>a preliminary </a:t>
            </a:r>
            <a:r>
              <a:rPr lang="en-US" dirty="0"/>
              <a:t>investigation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E474D-0DD9-4CC9-898C-22F9D94C02B6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</a:t>
            </a:r>
            <a:r>
              <a:rPr lang="en-US" sz="1200" dirty="0" smtClean="0"/>
              <a:t>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305800" cy="4525963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dentify </a:t>
            </a:r>
            <a:r>
              <a:rPr lang="en-US" dirty="0"/>
              <a:t>and weed out systems requests </a:t>
            </a:r>
            <a:r>
              <a:rPr lang="en-US" dirty="0" smtClean="0"/>
              <a:t>that are </a:t>
            </a:r>
            <a:r>
              <a:rPr lang="en-US" dirty="0"/>
              <a:t>not feasible </a:t>
            </a:r>
            <a:endParaRPr lang="en-US" dirty="0" smtClean="0"/>
          </a:p>
          <a:p>
            <a:r>
              <a:rPr lang="en-US" dirty="0"/>
              <a:t>Even if the request is feasible, it might not </a:t>
            </a:r>
            <a:r>
              <a:rPr lang="en-US" dirty="0" smtClean="0"/>
              <a:t> be necessary</a:t>
            </a:r>
          </a:p>
          <a:p>
            <a:r>
              <a:rPr lang="en-US" dirty="0"/>
              <a:t>R</a:t>
            </a:r>
            <a:r>
              <a:rPr lang="en-US" dirty="0" smtClean="0"/>
              <a:t>equests </a:t>
            </a:r>
            <a:r>
              <a:rPr lang="en-US" dirty="0"/>
              <a:t>that are not currently feasible can be </a:t>
            </a:r>
            <a:r>
              <a:rPr lang="en-US" dirty="0" smtClean="0"/>
              <a:t>resubmitted as </a:t>
            </a:r>
            <a:r>
              <a:rPr lang="en-US" dirty="0"/>
              <a:t>new hardware, software, or expertise becomes available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2CFBA-F963-45CC-AE7A-AFD9B1BFFADB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Evaluating Feasibility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305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Factors That Affect Priority</a:t>
            </a:r>
          </a:p>
          <a:p>
            <a:pPr lvl="1"/>
            <a:r>
              <a:rPr lang="en-US" dirty="0" smtClean="0"/>
              <a:t>Will </a:t>
            </a:r>
            <a:r>
              <a:rPr lang="en-US" dirty="0"/>
              <a:t>the proposed system reduce costs? </a:t>
            </a:r>
            <a:endParaRPr lang="en-US" dirty="0" smtClean="0"/>
          </a:p>
          <a:p>
            <a:pPr lvl="2"/>
            <a:r>
              <a:rPr lang="en-US" dirty="0" smtClean="0"/>
              <a:t>Where</a:t>
            </a:r>
            <a:r>
              <a:rPr lang="en-US" dirty="0"/>
              <a:t>? When? How? How much?</a:t>
            </a:r>
          </a:p>
          <a:p>
            <a:pPr lvl="1"/>
            <a:r>
              <a:rPr lang="en-US" dirty="0" smtClean="0"/>
              <a:t>Will </a:t>
            </a:r>
            <a:r>
              <a:rPr lang="en-US" dirty="0"/>
              <a:t>the system increase revenue for the </a:t>
            </a:r>
            <a:r>
              <a:rPr lang="en-US" dirty="0" smtClean="0"/>
              <a:t>company?</a:t>
            </a:r>
          </a:p>
          <a:p>
            <a:pPr lvl="2"/>
            <a:r>
              <a:rPr lang="en-US" dirty="0" smtClean="0"/>
              <a:t>Where</a:t>
            </a:r>
            <a:r>
              <a:rPr lang="en-US" dirty="0"/>
              <a:t>? When? How? How much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Will </a:t>
            </a:r>
            <a:r>
              <a:rPr lang="en-US" dirty="0"/>
              <a:t>the systems project result in more information or produce better results</a:t>
            </a:r>
            <a:r>
              <a:rPr lang="en-US" dirty="0" smtClean="0"/>
              <a:t>? </a:t>
            </a:r>
          </a:p>
          <a:p>
            <a:pPr lvl="2"/>
            <a:r>
              <a:rPr lang="en-US" dirty="0" smtClean="0"/>
              <a:t>How</a:t>
            </a:r>
            <a:r>
              <a:rPr lang="en-US" dirty="0"/>
              <a:t>? Are the results measurable?</a:t>
            </a:r>
          </a:p>
          <a:p>
            <a:pPr lvl="1"/>
            <a:r>
              <a:rPr lang="en-US" dirty="0" smtClean="0"/>
              <a:t>Will </a:t>
            </a:r>
            <a:r>
              <a:rPr lang="en-US" dirty="0"/>
              <a:t>the system serve customers better?</a:t>
            </a:r>
          </a:p>
          <a:p>
            <a:pPr lvl="1"/>
            <a:r>
              <a:rPr lang="en-US" dirty="0" smtClean="0"/>
              <a:t>Will </a:t>
            </a:r>
            <a:r>
              <a:rPr lang="en-US" dirty="0"/>
              <a:t>the system serve the organization better?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the project be implemented in a reasonable time period? </a:t>
            </a:r>
            <a:endParaRPr lang="en-US" dirty="0" smtClean="0"/>
          </a:p>
          <a:p>
            <a:pPr lvl="2"/>
            <a:r>
              <a:rPr lang="en-US" dirty="0" smtClean="0"/>
              <a:t>How </a:t>
            </a:r>
            <a:r>
              <a:rPr lang="en-US" dirty="0"/>
              <a:t>long </a:t>
            </a:r>
            <a:r>
              <a:rPr lang="en-US" dirty="0" smtClean="0"/>
              <a:t>will the </a:t>
            </a:r>
            <a:r>
              <a:rPr lang="en-US" dirty="0"/>
              <a:t>results last?</a:t>
            </a:r>
          </a:p>
          <a:p>
            <a:pPr lvl="1"/>
            <a:r>
              <a:rPr lang="en-US" dirty="0" smtClean="0"/>
              <a:t>Are </a:t>
            </a:r>
            <a:r>
              <a:rPr lang="en-US" dirty="0"/>
              <a:t>the necessary financial, human, and technical resources available?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2CFBA-F963-45CC-AE7A-AFD9B1BFFADB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Setting Priorities</a:t>
            </a:r>
          </a:p>
        </p:txBody>
      </p:sp>
    </p:spTree>
    <p:extLst>
      <p:ext uri="{BB962C8B-B14F-4D97-AF65-F5344CB8AC3E}">
        <p14:creationId xmlns:p14="http://schemas.microsoft.com/office/powerpoint/2010/main" xmlns="" val="253688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Priorities </a:t>
            </a:r>
            <a:r>
              <a:rPr lang="en-US" sz="1300" dirty="0"/>
              <a:t>(Cont.)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4956506"/>
          </a:xfrm>
        </p:spPr>
        <p:txBody>
          <a:bodyPr>
            <a:normAutofit/>
          </a:bodyPr>
          <a:lstStyle/>
          <a:p>
            <a:r>
              <a:rPr lang="en-US" b="1" dirty="0" smtClean="0"/>
              <a:t>Discretionary Projects</a:t>
            </a:r>
          </a:p>
          <a:p>
            <a:pPr lvl="1"/>
            <a:r>
              <a:rPr lang="en-US" dirty="0"/>
              <a:t>Projects where management has a choice in implementing them</a:t>
            </a:r>
          </a:p>
          <a:p>
            <a:pPr lvl="2"/>
            <a:r>
              <a:rPr lang="en-US" dirty="0"/>
              <a:t>Creating a new report for a user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346575" cy="4727906"/>
          </a:xfrm>
        </p:spPr>
        <p:txBody>
          <a:bodyPr>
            <a:normAutofit/>
          </a:bodyPr>
          <a:lstStyle/>
          <a:p>
            <a:r>
              <a:rPr lang="en-US" b="1" dirty="0" smtClean="0"/>
              <a:t>Nondiscretionary </a:t>
            </a:r>
            <a:r>
              <a:rPr lang="en-US" b="1" dirty="0"/>
              <a:t>Projects</a:t>
            </a:r>
          </a:p>
          <a:p>
            <a:pPr lvl="1"/>
            <a:r>
              <a:rPr lang="en-US" dirty="0"/>
              <a:t>Projects where management has </a:t>
            </a:r>
            <a:r>
              <a:rPr lang="en-US" dirty="0" smtClean="0"/>
              <a:t>must </a:t>
            </a:r>
            <a:r>
              <a:rPr lang="en-US" dirty="0" smtClean="0"/>
              <a:t>implement </a:t>
            </a:r>
            <a:r>
              <a:rPr lang="en-US" dirty="0" smtClean="0"/>
              <a:t>them</a:t>
            </a:r>
          </a:p>
          <a:p>
            <a:pPr lvl="2"/>
            <a:r>
              <a:rPr lang="en-US" dirty="0" smtClean="0"/>
              <a:t>Adding a report required by federal law</a:t>
            </a:r>
          </a:p>
          <a:p>
            <a:pPr lvl="2"/>
            <a:r>
              <a:rPr lang="en-US" dirty="0" smtClean="0"/>
              <a:t>Most of these projects are predictable</a:t>
            </a:r>
          </a:p>
          <a:p>
            <a:pPr lvl="3"/>
            <a:r>
              <a:rPr lang="en-US" dirty="0" smtClean="0"/>
              <a:t>Annual updates to payroll</a:t>
            </a:r>
          </a:p>
          <a:p>
            <a:pPr lvl="3"/>
            <a:r>
              <a:rPr lang="en-US" dirty="0" smtClean="0"/>
              <a:t>Tax percentages</a:t>
            </a:r>
          </a:p>
          <a:p>
            <a:pPr lvl="3"/>
            <a:r>
              <a:rPr lang="en-US" dirty="0" smtClean="0"/>
              <a:t>Quarterly changes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00C6F1-1133-4064-B49D-F5A5DDED845D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702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305800" cy="4525963"/>
          </a:xfrm>
        </p:spPr>
        <p:txBody>
          <a:bodyPr>
            <a:normAutofit/>
          </a:bodyPr>
          <a:lstStyle/>
          <a:p>
            <a:r>
              <a:rPr lang="en-US" b="1" dirty="0"/>
              <a:t>Interaction with Managers and </a:t>
            </a:r>
            <a:r>
              <a:rPr lang="en-US" b="1" dirty="0" smtClean="0"/>
              <a:t>Users</a:t>
            </a:r>
          </a:p>
          <a:p>
            <a:pPr lvl="1"/>
            <a:r>
              <a:rPr lang="en-US" dirty="0" smtClean="0"/>
              <a:t>Meet </a:t>
            </a:r>
            <a:r>
              <a:rPr lang="en-US" dirty="0"/>
              <a:t>with key managers, users, and IT </a:t>
            </a:r>
            <a:r>
              <a:rPr lang="en-US" dirty="0" smtClean="0"/>
              <a:t>staff to </a:t>
            </a:r>
            <a:r>
              <a:rPr lang="en-US" dirty="0"/>
              <a:t>describe the project, explain </a:t>
            </a:r>
            <a:r>
              <a:rPr lang="en-US" dirty="0" smtClean="0"/>
              <a:t>responsibilities</a:t>
            </a:r>
            <a:r>
              <a:rPr lang="en-US" dirty="0"/>
              <a:t>, </a:t>
            </a:r>
            <a:r>
              <a:rPr lang="en-US" dirty="0" smtClean="0"/>
              <a:t>answer questions</a:t>
            </a:r>
            <a:r>
              <a:rPr lang="en-US" dirty="0"/>
              <a:t>, and invite </a:t>
            </a:r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Focus on improvements and enhancements, not problems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2CFBA-F963-45CC-AE7A-AFD9B1BFFADB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smtClean="0"/>
              <a:t>Preliminary Investigation Overview</a:t>
            </a:r>
          </a:p>
        </p:txBody>
      </p:sp>
    </p:spTree>
    <p:extLst>
      <p:ext uri="{BB962C8B-B14F-4D97-AF65-F5344CB8AC3E}">
        <p14:creationId xmlns:p14="http://schemas.microsoft.com/office/powerpoint/2010/main" xmlns="" val="348951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2529EB-2143-40D4-85F0-98C354539AA8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/>
              <a:t>Preliminary Investigation </a:t>
            </a:r>
            <a:r>
              <a:rPr lang="en-US" dirty="0" smtClean="0"/>
              <a:t>Overview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4826934" y="6059794"/>
            <a:ext cx="335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2</a:t>
            </a:r>
            <a:r>
              <a:rPr lang="en-US" sz="1600" b="1" dirty="0" smtClean="0"/>
              <a:t>-16 </a:t>
            </a:r>
            <a:r>
              <a:rPr lang="en-US" sz="1600" dirty="0"/>
              <a:t>Six main steps in a typical </a:t>
            </a:r>
            <a:r>
              <a:rPr lang="en-US" sz="1600" dirty="0" smtClean="0"/>
              <a:t>preliminary investigation.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937" y="1314450"/>
            <a:ext cx="4170842" cy="365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0953" y="1143000"/>
            <a:ext cx="4153843" cy="4916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81000" y="4973301"/>
            <a:ext cx="381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2-15 </a:t>
            </a:r>
            <a:r>
              <a:rPr lang="en-US" sz="1600" dirty="0"/>
              <a:t>Model of a </a:t>
            </a:r>
            <a:r>
              <a:rPr lang="en-US" sz="1600" dirty="0" smtClean="0"/>
              <a:t>preliminary </a:t>
            </a:r>
            <a:r>
              <a:rPr lang="en-US" sz="1600" dirty="0"/>
              <a:t>investigation</a:t>
            </a:r>
            <a:r>
              <a:rPr lang="en-US" sz="1600" dirty="0" smtClean="0"/>
              <a:t>. Notice </a:t>
            </a:r>
            <a:r>
              <a:rPr lang="en-US" sz="1600" dirty="0"/>
              <a:t>the importance of fact-finding </a:t>
            </a:r>
            <a:r>
              <a:rPr lang="en-US" sz="1600" dirty="0" smtClean="0"/>
              <a:t>in each </a:t>
            </a:r>
            <a:r>
              <a:rPr lang="en-US" sz="1600" dirty="0"/>
              <a:t>of the four areas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1: Understand the Problem or Opportunity</a:t>
            </a:r>
          </a:p>
          <a:p>
            <a:pPr lvl="1"/>
            <a:r>
              <a:rPr lang="en-US" sz="2400" dirty="0"/>
              <a:t>D</a:t>
            </a:r>
            <a:r>
              <a:rPr lang="en-US" sz="2400" dirty="0" smtClean="0"/>
              <a:t>evelop </a:t>
            </a:r>
            <a:r>
              <a:rPr lang="en-US" sz="2400" dirty="0"/>
              <a:t>a business profile that </a:t>
            </a:r>
            <a:r>
              <a:rPr lang="en-US" sz="2400" dirty="0" smtClean="0"/>
              <a:t>describes business </a:t>
            </a:r>
            <a:r>
              <a:rPr lang="en-US" sz="2400" dirty="0"/>
              <a:t>processes and </a:t>
            </a:r>
            <a:r>
              <a:rPr lang="en-US" sz="2400" dirty="0" smtClean="0"/>
              <a:t>functions</a:t>
            </a:r>
          </a:p>
          <a:p>
            <a:pPr lvl="1"/>
            <a:r>
              <a:rPr lang="en-US" sz="2400" dirty="0"/>
              <a:t>U</a:t>
            </a:r>
            <a:r>
              <a:rPr lang="en-US" sz="2400" dirty="0" smtClean="0"/>
              <a:t>nderstand </a:t>
            </a:r>
            <a:r>
              <a:rPr lang="en-US" sz="2400" dirty="0"/>
              <a:t>how </a:t>
            </a:r>
            <a:r>
              <a:rPr lang="en-US" sz="2400" dirty="0" smtClean="0"/>
              <a:t>modifications </a:t>
            </a:r>
            <a:r>
              <a:rPr lang="en-US" sz="2400" dirty="0"/>
              <a:t>will affect business operations and other information systems</a:t>
            </a:r>
            <a:endParaRPr lang="en-US" sz="5000" dirty="0"/>
          </a:p>
          <a:p>
            <a:pPr lvl="1"/>
            <a:r>
              <a:rPr lang="en-US" sz="2400" dirty="0" smtClean="0"/>
              <a:t>Determine </a:t>
            </a:r>
            <a:r>
              <a:rPr lang="en-US" sz="2400" dirty="0"/>
              <a:t>which departments, users, and business processes are involved</a:t>
            </a:r>
          </a:p>
          <a:p>
            <a:pPr lvl="1"/>
            <a:r>
              <a:rPr lang="en-US" dirty="0" smtClean="0"/>
              <a:t>Systems request may not reveal an underlying problem</a:t>
            </a:r>
          </a:p>
          <a:p>
            <a:pPr lvl="1"/>
            <a:r>
              <a:rPr lang="en-US" dirty="0" smtClean="0"/>
              <a:t>Consider using a fishbone diagram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DD736-1BC3-4D24-BA74-76546156E7D6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/>
              <a:t>Preliminary Investigation Overview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2529EB-2143-40D4-85F0-98C354539AA8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/>
              <a:t>Preliminary Investigation </a:t>
            </a:r>
            <a:r>
              <a:rPr lang="en-US" dirty="0" smtClean="0"/>
              <a:t>Overview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3733800" y="5943600"/>
            <a:ext cx="4953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2-17 </a:t>
            </a:r>
            <a:r>
              <a:rPr lang="en-US" sz="1600" dirty="0"/>
              <a:t>A fishbone diagram displays the causes of a problem. Typically, you must dig deeper to </a:t>
            </a:r>
            <a:r>
              <a:rPr lang="en-US" sz="1600" dirty="0" smtClean="0"/>
              <a:t>identify actual </a:t>
            </a:r>
            <a:r>
              <a:rPr lang="en-US" sz="1600" i="1" dirty="0"/>
              <a:t>causes </a:t>
            </a:r>
            <a:r>
              <a:rPr lang="en-US" sz="1600" dirty="0"/>
              <a:t>rather than just symptoms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72940"/>
            <a:ext cx="7543800" cy="4846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566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52596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Step 2: </a:t>
            </a:r>
            <a:r>
              <a:rPr lang="en-US" b="1" dirty="0"/>
              <a:t>Define the Project Scope and Constraints</a:t>
            </a:r>
            <a:endParaRPr lang="en-US" b="1" dirty="0" smtClean="0"/>
          </a:p>
          <a:p>
            <a:pPr lvl="1"/>
            <a:r>
              <a:rPr lang="en-US" sz="2400" dirty="0" smtClean="0"/>
              <a:t>Define </a:t>
            </a:r>
            <a:r>
              <a:rPr lang="en-US" sz="2400" dirty="0"/>
              <a:t>the specific boundaries, or extent, </a:t>
            </a:r>
            <a:r>
              <a:rPr lang="en-US" sz="2400" dirty="0" smtClean="0"/>
              <a:t>of the project</a:t>
            </a:r>
          </a:p>
          <a:p>
            <a:pPr lvl="1"/>
            <a:r>
              <a:rPr lang="en-US" sz="2400" dirty="0"/>
              <a:t>Define project scope by creating a list with sections called Must Do, Should Do, Could Do, and Won’t </a:t>
            </a:r>
            <a:r>
              <a:rPr lang="en-US" sz="2400" dirty="0" smtClean="0"/>
              <a:t>Do</a:t>
            </a:r>
          </a:p>
          <a:p>
            <a:pPr lvl="1"/>
            <a:r>
              <a:rPr lang="en-US" sz="2400" dirty="0"/>
              <a:t>D</a:t>
            </a:r>
            <a:r>
              <a:rPr lang="en-US" sz="2400" dirty="0" smtClean="0"/>
              <a:t>efine </a:t>
            </a:r>
            <a:r>
              <a:rPr lang="en-US" sz="2400" dirty="0"/>
              <a:t>project scope as clearly as possible</a:t>
            </a:r>
            <a:r>
              <a:rPr lang="en-US" sz="2400" dirty="0" smtClean="0"/>
              <a:t> to avoid project creep</a:t>
            </a:r>
            <a:endParaRPr lang="en-US" sz="2400" dirty="0"/>
          </a:p>
          <a:p>
            <a:pPr lvl="1"/>
            <a:r>
              <a:rPr lang="en-US" dirty="0" smtClean="0"/>
              <a:t>Identify Constraints</a:t>
            </a:r>
          </a:p>
          <a:p>
            <a:pPr lvl="2"/>
            <a:r>
              <a:rPr lang="en-US" sz="2200" dirty="0"/>
              <a:t>A constraint is a requirement or condition that the system must satisfy or an outcome that the system must achieve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DD736-1BC3-4D24-BA74-76546156E7D6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/>
              <a:t>Preliminary Investigation Overview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4274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2737" y="1066800"/>
            <a:ext cx="7430736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2529EB-2143-40D4-85F0-98C354539AA8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/>
              <a:t>Preliminary Investigation </a:t>
            </a:r>
            <a:r>
              <a:rPr lang="en-US" dirty="0" smtClean="0"/>
              <a:t>Overview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3733800" y="5943600"/>
            <a:ext cx="4953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2-18 </a:t>
            </a:r>
            <a:r>
              <a:rPr lang="en-US" sz="1600" dirty="0"/>
              <a:t>Examples of various types of </a:t>
            </a:r>
            <a:r>
              <a:rPr lang="en-US" sz="1600" dirty="0" smtClean="0"/>
              <a:t>constraints.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52427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71628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3: Perform Fact-Finding</a:t>
            </a:r>
          </a:p>
          <a:p>
            <a:pPr lvl="1"/>
            <a:r>
              <a:rPr lang="en-US" sz="2400" dirty="0" smtClean="0"/>
              <a:t>Gather</a:t>
            </a:r>
            <a:r>
              <a:rPr lang="en-US" sz="2400" dirty="0"/>
              <a:t> data about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project </a:t>
            </a:r>
            <a:r>
              <a:rPr lang="en-US" sz="2400" dirty="0"/>
              <a:t>usability,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costs</a:t>
            </a:r>
            <a:r>
              <a:rPr lang="en-US" sz="2400" dirty="0"/>
              <a:t>, benefits</a:t>
            </a:r>
            <a:r>
              <a:rPr lang="en-US" sz="2400" dirty="0" smtClean="0"/>
              <a:t>, and </a:t>
            </a:r>
            <a:br>
              <a:rPr lang="en-US" sz="2400" dirty="0" smtClean="0"/>
            </a:br>
            <a:r>
              <a:rPr lang="en-US" sz="2400" dirty="0" smtClean="0"/>
              <a:t>schedules</a:t>
            </a:r>
            <a:endParaRPr lang="en-US" sz="2400" dirty="0"/>
          </a:p>
          <a:p>
            <a:pPr lvl="1"/>
            <a:r>
              <a:rPr lang="en-US" sz="2400" dirty="0" smtClean="0"/>
              <a:t>Analyze </a:t>
            </a:r>
            <a:r>
              <a:rPr lang="en-US" sz="2400" dirty="0" smtClean="0"/>
              <a:t>organization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charts</a:t>
            </a:r>
            <a:endParaRPr lang="en-US" sz="2400" dirty="0" smtClean="0"/>
          </a:p>
          <a:p>
            <a:pPr lvl="2"/>
            <a:r>
              <a:rPr lang="en-US" sz="2400" dirty="0"/>
              <a:t>U</a:t>
            </a:r>
            <a:r>
              <a:rPr lang="en-US" sz="2400" dirty="0" smtClean="0"/>
              <a:t>nderstand </a:t>
            </a:r>
            <a:r>
              <a:rPr lang="en-US" sz="2400" dirty="0"/>
              <a:t>the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functions </a:t>
            </a:r>
            <a:r>
              <a:rPr lang="en-US" sz="2400" dirty="0"/>
              <a:t>and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identify </a:t>
            </a:r>
            <a:r>
              <a:rPr lang="en-US" sz="2400" dirty="0"/>
              <a:t>people you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want </a:t>
            </a:r>
            <a:r>
              <a:rPr lang="en-US" sz="2400" dirty="0"/>
              <a:t>to </a:t>
            </a:r>
            <a:r>
              <a:rPr lang="en-US" sz="2400" dirty="0" smtClean="0"/>
              <a:t>interview</a:t>
            </a:r>
            <a:endParaRPr lang="en-US" sz="22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DD736-1BC3-4D24-BA74-76546156E7D6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/>
              <a:t>Preliminary Investigation Overview </a:t>
            </a:r>
            <a:r>
              <a:rPr lang="en-US" sz="1300" dirty="0"/>
              <a:t>(Cont.)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4648200" y="1910239"/>
            <a:ext cx="42672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latin typeface="+mn-lt"/>
              </a:rPr>
              <a:t>Conduct Interviews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+mn-lt"/>
              </a:rPr>
              <a:t>Determine </a:t>
            </a:r>
            <a:r>
              <a:rPr lang="en-US" sz="2200" dirty="0">
                <a:latin typeface="+mn-lt"/>
              </a:rPr>
              <a:t>the people to </a:t>
            </a:r>
            <a:r>
              <a:rPr lang="en-US" sz="2200" dirty="0" smtClean="0">
                <a:latin typeface="+mn-lt"/>
              </a:rPr>
              <a:t>interview</a:t>
            </a:r>
            <a:endParaRPr lang="en-US" sz="2200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+mn-lt"/>
              </a:rPr>
              <a:t>Establish </a:t>
            </a:r>
            <a:r>
              <a:rPr lang="en-US" sz="2200" dirty="0">
                <a:latin typeface="+mn-lt"/>
              </a:rPr>
              <a:t>objectives for the </a:t>
            </a:r>
            <a:r>
              <a:rPr lang="en-US" sz="2200" dirty="0" smtClean="0">
                <a:latin typeface="+mn-lt"/>
              </a:rPr>
              <a:t>interview</a:t>
            </a:r>
            <a:endParaRPr lang="en-US" sz="2200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+mn-lt"/>
              </a:rPr>
              <a:t>Develop </a:t>
            </a:r>
            <a:r>
              <a:rPr lang="en-US" sz="2200" dirty="0">
                <a:latin typeface="+mn-lt"/>
              </a:rPr>
              <a:t>interview </a:t>
            </a:r>
            <a:r>
              <a:rPr lang="en-US" sz="2200" dirty="0" smtClean="0">
                <a:latin typeface="+mn-lt"/>
              </a:rPr>
              <a:t>questions</a:t>
            </a:r>
            <a:endParaRPr lang="en-US" sz="2200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+mn-lt"/>
              </a:rPr>
              <a:t>Prepare </a:t>
            </a:r>
            <a:r>
              <a:rPr lang="en-US" sz="2200" dirty="0">
                <a:latin typeface="+mn-lt"/>
              </a:rPr>
              <a:t>for the </a:t>
            </a:r>
            <a:r>
              <a:rPr lang="en-US" sz="2200" dirty="0" smtClean="0">
                <a:latin typeface="+mn-lt"/>
              </a:rPr>
              <a:t>interview</a:t>
            </a:r>
            <a:endParaRPr lang="en-US" sz="2200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+mn-lt"/>
              </a:rPr>
              <a:t>Conduct </a:t>
            </a:r>
            <a:r>
              <a:rPr lang="en-US" sz="2200" dirty="0">
                <a:latin typeface="+mn-lt"/>
              </a:rPr>
              <a:t>the </a:t>
            </a:r>
            <a:r>
              <a:rPr lang="en-US" sz="2200" dirty="0" smtClean="0">
                <a:latin typeface="+mn-lt"/>
              </a:rPr>
              <a:t>interview</a:t>
            </a:r>
            <a:endParaRPr lang="en-US" sz="2200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+mn-lt"/>
              </a:rPr>
              <a:t>Document </a:t>
            </a:r>
            <a:r>
              <a:rPr lang="en-US" sz="2200" dirty="0">
                <a:latin typeface="+mn-lt"/>
              </a:rPr>
              <a:t>the </a:t>
            </a:r>
            <a:r>
              <a:rPr lang="en-US" sz="2200" dirty="0" smtClean="0">
                <a:latin typeface="+mn-lt"/>
              </a:rPr>
              <a:t>interview</a:t>
            </a:r>
            <a:endParaRPr lang="en-US" sz="2200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+mn-lt"/>
              </a:rPr>
              <a:t>Evaluate </a:t>
            </a:r>
            <a:r>
              <a:rPr lang="en-US" sz="2200" dirty="0">
                <a:latin typeface="+mn-lt"/>
              </a:rPr>
              <a:t>the </a:t>
            </a:r>
            <a:r>
              <a:rPr lang="en-US" sz="2200" dirty="0" smtClean="0">
                <a:latin typeface="+mn-lt"/>
              </a:rPr>
              <a:t>interview</a:t>
            </a:r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282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28675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Analysts must consider company’s mission, </a:t>
            </a:r>
            <a:r>
              <a:rPr lang="en-US" dirty="0" smtClean="0"/>
              <a:t>objectives, </a:t>
            </a:r>
            <a:r>
              <a:rPr lang="en-US" dirty="0" smtClean="0"/>
              <a:t>and IT needs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Process starts with a </a:t>
            </a:r>
            <a:r>
              <a:rPr lang="en-US" dirty="0"/>
              <a:t>s</a:t>
            </a:r>
            <a:r>
              <a:rPr lang="en-US" dirty="0" smtClean="0"/>
              <a:t>ystems request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Preliminary </a:t>
            </a:r>
            <a:r>
              <a:rPr lang="en-US" dirty="0" smtClean="0"/>
              <a:t>investigation </a:t>
            </a:r>
            <a:r>
              <a:rPr lang="en-US" dirty="0" smtClean="0"/>
              <a:t>follows to evaluate: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Feasibility </a:t>
            </a:r>
            <a:r>
              <a:rPr lang="en-US" dirty="0" smtClean="0"/>
              <a:t>study</a:t>
            </a:r>
            <a:endParaRPr lang="en-US" dirty="0"/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Fact </a:t>
            </a:r>
            <a:r>
              <a:rPr lang="en-US" dirty="0"/>
              <a:t>f</a:t>
            </a:r>
            <a:r>
              <a:rPr lang="en-US" dirty="0" smtClean="0"/>
              <a:t>inding techniques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Reporting to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EA92CD-D419-4283-9BBC-2F82B51D8DB9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3820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3: Perform Fact-Finding </a:t>
            </a:r>
            <a:r>
              <a:rPr lang="en-US" sz="1200" b="1" dirty="0" smtClean="0"/>
              <a:t>(Cont.)</a:t>
            </a:r>
            <a:endParaRPr lang="en-US" b="1" dirty="0" smtClean="0"/>
          </a:p>
          <a:p>
            <a:pPr lvl="1"/>
            <a:r>
              <a:rPr lang="en-US" sz="2400" b="1" dirty="0" smtClean="0"/>
              <a:t>Review Documentation</a:t>
            </a:r>
            <a:endParaRPr lang="en-US" sz="2400" b="1" dirty="0"/>
          </a:p>
          <a:p>
            <a:pPr lvl="2"/>
            <a:r>
              <a:rPr lang="en-US" sz="2200" dirty="0"/>
              <a:t>I</a:t>
            </a:r>
            <a:r>
              <a:rPr lang="en-US" sz="2200" dirty="0" smtClean="0"/>
              <a:t>nvestigate </a:t>
            </a:r>
            <a:r>
              <a:rPr lang="en-US" sz="2200" dirty="0"/>
              <a:t>the current </a:t>
            </a:r>
            <a:r>
              <a:rPr lang="en-US" sz="2200" dirty="0" smtClean="0"/>
              <a:t>system documentation</a:t>
            </a:r>
            <a:endParaRPr lang="en-US" sz="2200" dirty="0"/>
          </a:p>
          <a:p>
            <a:pPr lvl="2"/>
            <a:r>
              <a:rPr lang="en-US" sz="2200" dirty="0" smtClean="0"/>
              <a:t>Check with </a:t>
            </a:r>
            <a:r>
              <a:rPr lang="en-US" sz="2200" dirty="0"/>
              <a:t>users to confirm that you are </a:t>
            </a:r>
            <a:r>
              <a:rPr lang="en-US" sz="2200" dirty="0" smtClean="0"/>
              <a:t>receiving accurate </a:t>
            </a:r>
            <a:r>
              <a:rPr lang="en-US" sz="2200" dirty="0"/>
              <a:t>and complete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information</a:t>
            </a:r>
          </a:p>
          <a:p>
            <a:pPr lvl="1"/>
            <a:r>
              <a:rPr lang="en-US" sz="2400" b="1" dirty="0" smtClean="0"/>
              <a:t>Observe Operations</a:t>
            </a:r>
            <a:endParaRPr lang="en-US" sz="2400" b="1" dirty="0"/>
          </a:p>
          <a:p>
            <a:pPr lvl="2"/>
            <a:r>
              <a:rPr lang="en-US" sz="2200" dirty="0" smtClean="0"/>
              <a:t>See how workers carry out </a:t>
            </a:r>
            <a:br>
              <a:rPr lang="en-US" sz="2200" dirty="0" smtClean="0"/>
            </a:br>
            <a:r>
              <a:rPr lang="en-US" sz="2200" dirty="0" smtClean="0"/>
              <a:t>typical tasks</a:t>
            </a:r>
            <a:endParaRPr lang="en-US" sz="2200" dirty="0"/>
          </a:p>
          <a:p>
            <a:pPr lvl="2"/>
            <a:r>
              <a:rPr lang="en-US" sz="2200" dirty="0" smtClean="0"/>
              <a:t>Sample inputs and outputs </a:t>
            </a:r>
            <a:br>
              <a:rPr lang="en-US" sz="2200" dirty="0" smtClean="0"/>
            </a:br>
            <a:r>
              <a:rPr lang="en-US" sz="2200" dirty="0" smtClean="0"/>
              <a:t>of the system</a:t>
            </a: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DD736-1BC3-4D24-BA74-76546156E7D6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/>
              <a:t>Preliminary Investigation Overview </a:t>
            </a:r>
            <a:r>
              <a:rPr lang="en-US" sz="1300" dirty="0"/>
              <a:t>(Cont.)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276600"/>
            <a:ext cx="277177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444004" y="5950803"/>
            <a:ext cx="4395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2-20 </a:t>
            </a:r>
            <a:r>
              <a:rPr lang="en-US" sz="1600" dirty="0"/>
              <a:t>Sometimes, an analyst can get </a:t>
            </a:r>
            <a:r>
              <a:rPr lang="en-US" sz="1600" dirty="0" smtClean="0"/>
              <a:t>a better </a:t>
            </a:r>
            <a:r>
              <a:rPr lang="en-US" sz="1600" dirty="0"/>
              <a:t>understanding of a system by </a:t>
            </a:r>
            <a:r>
              <a:rPr lang="en-US" sz="1600" dirty="0" smtClean="0"/>
              <a:t>watching actual </a:t>
            </a:r>
            <a:r>
              <a:rPr lang="en-US" sz="1600" dirty="0"/>
              <a:t>operations.</a:t>
            </a:r>
          </a:p>
        </p:txBody>
      </p:sp>
    </p:spTree>
    <p:extLst>
      <p:ext uri="{BB962C8B-B14F-4D97-AF65-F5344CB8AC3E}">
        <p14:creationId xmlns:p14="http://schemas.microsoft.com/office/powerpoint/2010/main" xmlns="" val="225271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3820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3: Perform Fact-Finding </a:t>
            </a:r>
            <a:r>
              <a:rPr lang="en-US" sz="1200" b="1" dirty="0" smtClean="0"/>
              <a:t>(Cont.)</a:t>
            </a:r>
            <a:endParaRPr lang="en-US" b="1" dirty="0" smtClean="0"/>
          </a:p>
          <a:p>
            <a:pPr lvl="1"/>
            <a:r>
              <a:rPr lang="en-US" sz="2400" b="1" dirty="0" smtClean="0"/>
              <a:t>Conduct a User Survey</a:t>
            </a:r>
            <a:endParaRPr lang="en-US" sz="2400" b="1" dirty="0"/>
          </a:p>
          <a:p>
            <a:pPr lvl="2"/>
            <a:r>
              <a:rPr lang="en-US" sz="2200" dirty="0"/>
              <a:t>A survey </a:t>
            </a:r>
            <a:r>
              <a:rPr lang="en-US" sz="2200" dirty="0" smtClean="0"/>
              <a:t>is not </a:t>
            </a:r>
            <a:r>
              <a:rPr lang="en-US" sz="2200" dirty="0"/>
              <a:t>as flexible as a series of interviews, but it is less expensive, generally takes </a:t>
            </a:r>
            <a:r>
              <a:rPr lang="en-US" sz="2200" dirty="0" smtClean="0"/>
              <a:t>less time</a:t>
            </a:r>
            <a:r>
              <a:rPr lang="en-US" sz="2200" dirty="0"/>
              <a:t>, and can involve a broad cross-section of </a:t>
            </a:r>
            <a:r>
              <a:rPr lang="en-US" sz="2200" dirty="0" smtClean="0"/>
              <a:t>people</a:t>
            </a:r>
          </a:p>
          <a:p>
            <a:pPr lvl="1"/>
            <a:r>
              <a:rPr lang="en-US" sz="2400" b="1" dirty="0"/>
              <a:t>Analyze </a:t>
            </a:r>
            <a:r>
              <a:rPr lang="en-US" sz="2400" b="1" dirty="0" smtClean="0"/>
              <a:t>the </a:t>
            </a:r>
            <a:r>
              <a:rPr lang="en-US" sz="2400" b="1" dirty="0"/>
              <a:t>Data</a:t>
            </a:r>
          </a:p>
          <a:p>
            <a:pPr lvl="2"/>
            <a:r>
              <a:rPr lang="en-US" sz="2200" dirty="0"/>
              <a:t>Systems analyst might use a Pareto </a:t>
            </a:r>
            <a:r>
              <a:rPr lang="en-US" sz="2200" dirty="0" smtClean="0"/>
              <a:t>chart</a:t>
            </a:r>
          </a:p>
          <a:p>
            <a:pPr lvl="2"/>
            <a:r>
              <a:rPr lang="en-US" sz="2200" dirty="0" smtClean="0"/>
              <a:t>Analysts may use an XY chart to identify if there is a correlation of variables</a:t>
            </a: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DD736-1BC3-4D24-BA74-76546156E7D6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/>
              <a:t>Preliminary Investigation Overview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92260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DD736-1BC3-4D24-BA74-76546156E7D6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/>
              <a:t>Preliminary Investigation Overview </a:t>
            </a:r>
            <a:r>
              <a:rPr lang="en-US" sz="1300" dirty="0"/>
              <a:t>(Cont.)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56099" y="4343400"/>
            <a:ext cx="4395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FIGURE </a:t>
            </a:r>
            <a:r>
              <a:rPr lang="en-US" sz="1200" b="1" dirty="0" smtClean="0"/>
              <a:t>2-21 </a:t>
            </a:r>
            <a:r>
              <a:rPr lang="en-US" sz="1200" dirty="0"/>
              <a:t>A Pareto chart displays the causes of a problem, in priority order</a:t>
            </a:r>
            <a:r>
              <a:rPr lang="en-US" sz="1200" dirty="0" smtClean="0"/>
              <a:t>, so </a:t>
            </a:r>
            <a:r>
              <a:rPr lang="en-US" sz="1200" dirty="0"/>
              <a:t>an analyst can tackle the most important causes first. In this example, the </a:t>
            </a:r>
            <a:r>
              <a:rPr lang="en-US" sz="1200" dirty="0" smtClean="0"/>
              <a:t>part number </a:t>
            </a:r>
            <a:r>
              <a:rPr lang="en-US" sz="1200" dirty="0"/>
              <a:t>issue would be the obvious starting point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6522" y="1371600"/>
            <a:ext cx="4157563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4401" y="1371600"/>
            <a:ext cx="3667019" cy="459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085559" y="5965448"/>
            <a:ext cx="505844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FIGURE </a:t>
            </a:r>
            <a:r>
              <a:rPr lang="en-US" sz="1200" b="1" dirty="0" smtClean="0"/>
              <a:t>2-22 </a:t>
            </a:r>
            <a:r>
              <a:rPr lang="en-US" sz="1200" dirty="0"/>
              <a:t>An XY chart shows correlation between variables, which is very important in </a:t>
            </a:r>
            <a:r>
              <a:rPr lang="en-US" sz="1200" dirty="0" smtClean="0"/>
              <a:t>problem solving. Conversely</a:t>
            </a:r>
            <a:r>
              <a:rPr lang="en-US" sz="1200" dirty="0"/>
              <a:t>, a </a:t>
            </a:r>
            <a:r>
              <a:rPr lang="en-US" sz="1200" i="1" dirty="0"/>
              <a:t>lack </a:t>
            </a:r>
            <a:r>
              <a:rPr lang="en-US" sz="1200" dirty="0"/>
              <a:t>of correlation suggests that the variables are independent, and that you should look</a:t>
            </a:r>
          </a:p>
          <a:p>
            <a:r>
              <a:rPr lang="en-US" sz="1200" dirty="0"/>
              <a:t>elsewhere for the cause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48791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382000" cy="4525963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Step 4: </a:t>
            </a:r>
            <a:r>
              <a:rPr lang="en-US" b="1" dirty="0"/>
              <a:t>Analyze Project Usability, Cost, Benefit, and Schedule </a:t>
            </a:r>
            <a:r>
              <a:rPr lang="en-US" b="1" dirty="0" smtClean="0"/>
              <a:t>Data</a:t>
            </a:r>
          </a:p>
          <a:p>
            <a:pPr lvl="1"/>
            <a:r>
              <a:rPr lang="en-US" sz="2400" dirty="0" smtClean="0"/>
              <a:t>What </a:t>
            </a:r>
            <a:r>
              <a:rPr lang="en-US" sz="2400" dirty="0"/>
              <a:t>information must you obtain, and how will you gather and analyze </a:t>
            </a:r>
            <a:r>
              <a:rPr lang="en-US" sz="2400" dirty="0" smtClean="0"/>
              <a:t>the information</a:t>
            </a:r>
            <a:r>
              <a:rPr lang="en-US" sz="2400" dirty="0"/>
              <a:t>?</a:t>
            </a:r>
          </a:p>
          <a:p>
            <a:pPr lvl="1"/>
            <a:r>
              <a:rPr lang="en-US" sz="2400" dirty="0" smtClean="0"/>
              <a:t>Will </a:t>
            </a:r>
            <a:r>
              <a:rPr lang="en-US" sz="2400" dirty="0"/>
              <a:t>you conduct interviews? How many people will you interview, and </a:t>
            </a:r>
            <a:r>
              <a:rPr lang="en-US" sz="2400" dirty="0" smtClean="0"/>
              <a:t>how much </a:t>
            </a:r>
            <a:r>
              <a:rPr lang="en-US" sz="2400" dirty="0"/>
              <a:t>time will you need to meet with the people and summarize their responses?</a:t>
            </a:r>
          </a:p>
          <a:p>
            <a:pPr lvl="1"/>
            <a:r>
              <a:rPr lang="en-US" sz="2400" dirty="0" smtClean="0"/>
              <a:t>Will </a:t>
            </a:r>
            <a:r>
              <a:rPr lang="en-US" sz="2400" dirty="0"/>
              <a:t>you conduct a survey? Who will be involved? How much time will it </a:t>
            </a:r>
            <a:r>
              <a:rPr lang="en-US" sz="2400" dirty="0" smtClean="0"/>
              <a:t>take people </a:t>
            </a:r>
            <a:r>
              <a:rPr lang="en-US" sz="2400" dirty="0"/>
              <a:t>to complete it? How much time will it take to tabulate the results?</a:t>
            </a:r>
          </a:p>
          <a:p>
            <a:pPr lvl="1"/>
            <a:r>
              <a:rPr lang="en-US" sz="2400" dirty="0" smtClean="0"/>
              <a:t>How </a:t>
            </a:r>
            <a:r>
              <a:rPr lang="en-US" sz="2400" dirty="0"/>
              <a:t>much will it cost to analyze the information and prepare a report </a:t>
            </a:r>
            <a:r>
              <a:rPr lang="en-US" sz="2400" dirty="0" smtClean="0"/>
              <a:t>with findings </a:t>
            </a:r>
            <a:r>
              <a:rPr lang="en-US" sz="2400" dirty="0"/>
              <a:t>and </a:t>
            </a:r>
            <a:r>
              <a:rPr lang="en-US" sz="2400" dirty="0" smtClean="0"/>
              <a:t>recommendations</a:t>
            </a:r>
            <a:r>
              <a:rPr lang="en-US" sz="2400" dirty="0"/>
              <a:t>?</a:t>
            </a:r>
            <a:endParaRPr lang="en-US" sz="5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DD736-1BC3-4D24-BA74-76546156E7D6}" type="slidenum">
              <a:rPr lang="en-US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/>
              <a:t>Preliminary Investigation Overview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5707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3820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Step 5: Evaluate Feasibility</a:t>
            </a:r>
          </a:p>
          <a:p>
            <a:pPr lvl="1"/>
            <a:r>
              <a:rPr lang="en-US" sz="1600" b="1" dirty="0"/>
              <a:t>OPERATIONAL FEASIBILITY </a:t>
            </a:r>
            <a:endParaRPr lang="en-US" sz="1600" b="1" dirty="0" smtClean="0"/>
          </a:p>
          <a:p>
            <a:pPr lvl="2"/>
            <a:r>
              <a:rPr lang="en-US" sz="2200" dirty="0" smtClean="0"/>
              <a:t>Review of </a:t>
            </a:r>
            <a:r>
              <a:rPr lang="en-US" sz="2400" dirty="0" smtClean="0"/>
              <a:t>user needs, requirements, and expectations</a:t>
            </a:r>
          </a:p>
          <a:p>
            <a:pPr lvl="2"/>
            <a:r>
              <a:rPr lang="en-US" sz="2400" dirty="0" smtClean="0"/>
              <a:t>Look </a:t>
            </a:r>
            <a:r>
              <a:rPr lang="en-US" sz="2400" dirty="0"/>
              <a:t>for areas that might present problems for system users and how they might </a:t>
            </a:r>
            <a:r>
              <a:rPr lang="en-US" sz="2400" dirty="0" smtClean="0"/>
              <a:t>be resolved</a:t>
            </a:r>
            <a:endParaRPr lang="en-US" sz="2400" dirty="0"/>
          </a:p>
          <a:p>
            <a:pPr lvl="1"/>
            <a:r>
              <a:rPr lang="en-US" sz="1600" b="1" dirty="0"/>
              <a:t>TECHNICAL FEASIBILITY </a:t>
            </a:r>
            <a:endParaRPr lang="en-US" sz="1600" b="1" dirty="0" smtClean="0"/>
          </a:p>
          <a:p>
            <a:pPr lvl="2"/>
            <a:r>
              <a:rPr lang="en-US" sz="2200" dirty="0" smtClean="0"/>
              <a:t>Identify </a:t>
            </a:r>
            <a:r>
              <a:rPr lang="en-US" sz="2200" dirty="0"/>
              <a:t>the hardware</a:t>
            </a:r>
            <a:r>
              <a:rPr lang="en-US" sz="2200" dirty="0" smtClean="0"/>
              <a:t>, </a:t>
            </a:r>
            <a:r>
              <a:rPr lang="en-US" sz="2400" dirty="0" smtClean="0"/>
              <a:t>software</a:t>
            </a:r>
            <a:r>
              <a:rPr lang="en-US" sz="2400" dirty="0"/>
              <a:t>, and network resources needed to develop, install, and operate the </a:t>
            </a:r>
            <a:r>
              <a:rPr lang="en-US" sz="2400" dirty="0" smtClean="0"/>
              <a:t>system</a:t>
            </a:r>
            <a:endParaRPr lang="en-US" sz="2400" dirty="0"/>
          </a:p>
          <a:p>
            <a:pPr lvl="2"/>
            <a:r>
              <a:rPr lang="en-US" sz="2200" dirty="0" smtClean="0"/>
              <a:t>Develop </a:t>
            </a:r>
            <a:r>
              <a:rPr lang="en-US" sz="2200" dirty="0"/>
              <a:t>a checklist that will highlight technical costs </a:t>
            </a:r>
            <a:r>
              <a:rPr lang="en-US" sz="2200" dirty="0" smtClean="0"/>
              <a:t>and </a:t>
            </a:r>
            <a:r>
              <a:rPr lang="en-US" sz="2400" dirty="0" smtClean="0"/>
              <a:t>concerns</a:t>
            </a:r>
            <a:endParaRPr lang="en-US" sz="2400" dirty="0"/>
          </a:p>
          <a:p>
            <a:pPr lvl="1"/>
            <a:r>
              <a:rPr lang="en-US" sz="1600" b="1" dirty="0"/>
              <a:t>ECONOMIC FEASIBILITY </a:t>
            </a:r>
            <a:endParaRPr lang="en-US" sz="1600" b="1" dirty="0" smtClean="0"/>
          </a:p>
          <a:p>
            <a:pPr lvl="2"/>
            <a:r>
              <a:rPr lang="en-US" sz="2200" dirty="0" smtClean="0"/>
              <a:t>Apply </a:t>
            </a:r>
            <a:r>
              <a:rPr lang="en-US" sz="2200" dirty="0"/>
              <a:t>the </a:t>
            </a:r>
            <a:r>
              <a:rPr lang="en-US" sz="2200" dirty="0" smtClean="0"/>
              <a:t>financial </a:t>
            </a:r>
            <a:r>
              <a:rPr lang="en-US" sz="2400" dirty="0" smtClean="0"/>
              <a:t>analysis tools</a:t>
            </a:r>
          </a:p>
          <a:p>
            <a:pPr lvl="2"/>
            <a:r>
              <a:rPr lang="en-US" sz="2400" dirty="0" smtClean="0"/>
              <a:t>The </a:t>
            </a:r>
            <a:r>
              <a:rPr lang="en-US" sz="2400" dirty="0"/>
              <a:t>cost-benefit data will be </a:t>
            </a:r>
            <a:r>
              <a:rPr lang="en-US" sz="2400" dirty="0" smtClean="0"/>
              <a:t>important</a:t>
            </a:r>
            <a:endParaRPr lang="en-US" sz="2400" dirty="0"/>
          </a:p>
          <a:p>
            <a:pPr lvl="1"/>
            <a:r>
              <a:rPr lang="en-US" sz="1600" b="1" dirty="0" smtClean="0"/>
              <a:t>SCHEDULE </a:t>
            </a:r>
            <a:r>
              <a:rPr lang="en-US" sz="1600" b="1" dirty="0"/>
              <a:t>FEASIBILITY </a:t>
            </a:r>
            <a:endParaRPr lang="en-US" sz="1600" b="1" dirty="0" smtClean="0"/>
          </a:p>
          <a:p>
            <a:pPr lvl="2"/>
            <a:r>
              <a:rPr lang="en-US" sz="2200" dirty="0" smtClean="0"/>
              <a:t>Include </a:t>
            </a:r>
            <a:r>
              <a:rPr lang="en-US" sz="2200" dirty="0"/>
              <a:t>stakeholder </a:t>
            </a:r>
            <a:r>
              <a:rPr lang="en-US" sz="2200" dirty="0" smtClean="0"/>
              <a:t>expectations </a:t>
            </a:r>
            <a:r>
              <a:rPr lang="en-US" sz="2400" dirty="0" smtClean="0"/>
              <a:t>regarding </a:t>
            </a:r>
            <a:r>
              <a:rPr lang="en-US" sz="2400" dirty="0"/>
              <a:t>acceptable timing and completion </a:t>
            </a:r>
            <a:r>
              <a:rPr lang="en-US" sz="2400" dirty="0" smtClean="0"/>
              <a:t>dates</a:t>
            </a:r>
            <a:endParaRPr lang="en-US" sz="9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DD736-1BC3-4D24-BA74-76546156E7D6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/>
              <a:t>Preliminary Investigation Overview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64315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382000" cy="452596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Step 6: Present Results and Recommendations to Management</a:t>
            </a:r>
          </a:p>
          <a:p>
            <a:pPr lvl="1"/>
            <a:r>
              <a:rPr lang="en-US" sz="2400" dirty="0"/>
              <a:t>Typical Report Includes:</a:t>
            </a:r>
          </a:p>
          <a:p>
            <a:pPr lvl="2"/>
            <a:r>
              <a:rPr lang="en-US" sz="2400" dirty="0"/>
              <a:t>Introduction</a:t>
            </a:r>
          </a:p>
          <a:p>
            <a:pPr lvl="2"/>
            <a:r>
              <a:rPr lang="en-US" sz="2400" dirty="0"/>
              <a:t>Systems Request Summary</a:t>
            </a:r>
          </a:p>
          <a:p>
            <a:pPr lvl="2"/>
            <a:r>
              <a:rPr lang="en-US" sz="2400" dirty="0"/>
              <a:t>Findings</a:t>
            </a:r>
          </a:p>
          <a:p>
            <a:pPr lvl="2"/>
            <a:r>
              <a:rPr lang="en-US" sz="2400" dirty="0"/>
              <a:t>Case for Action</a:t>
            </a:r>
          </a:p>
          <a:p>
            <a:pPr lvl="2"/>
            <a:r>
              <a:rPr lang="en-US" sz="2400" dirty="0"/>
              <a:t>Project </a:t>
            </a:r>
            <a:r>
              <a:rPr lang="en-US" sz="2400" dirty="0" smtClean="0"/>
              <a:t>Roles</a:t>
            </a:r>
            <a:endParaRPr lang="en-US" sz="2400" dirty="0"/>
          </a:p>
          <a:p>
            <a:pPr lvl="2"/>
            <a:r>
              <a:rPr lang="en-US" sz="2400" dirty="0"/>
              <a:t>Time and Costs Estimates</a:t>
            </a:r>
          </a:p>
          <a:p>
            <a:pPr lvl="2"/>
            <a:r>
              <a:rPr lang="en-US" sz="2400" dirty="0"/>
              <a:t>Expected </a:t>
            </a:r>
            <a:r>
              <a:rPr lang="en-US" sz="2400" dirty="0" smtClean="0"/>
              <a:t>Benefits</a:t>
            </a:r>
            <a:endParaRPr lang="en-US" sz="2400" dirty="0"/>
          </a:p>
          <a:p>
            <a:pPr lvl="2"/>
            <a:r>
              <a:rPr lang="en-US" sz="2400" dirty="0"/>
              <a:t>Appendix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DD736-1BC3-4D24-BA74-76546156E7D6}" type="slidenum">
              <a:rPr lang="en-US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/>
              <a:t>Preliminary Investigation Overview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58216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F6CA3-9192-46C9-AAD1-2E4D59A9260C}" type="slidenum">
              <a:rPr lang="en-US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4294967295"/>
          </p:nvPr>
        </p:nvSpPr>
        <p:spPr>
          <a:xfrm>
            <a:off x="0" y="1481138"/>
            <a:ext cx="8839200" cy="4525962"/>
          </a:xfrm>
        </p:spPr>
        <p:txBody>
          <a:bodyPr rtlCol="0">
            <a:normAutofit lnSpcReduction="1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/>
              <a:t>Systems planning is the first phase of the systems development life </a:t>
            </a:r>
            <a:r>
              <a:rPr lang="en-US" dirty="0" smtClean="0"/>
              <a:t>cycle</a:t>
            </a:r>
          </a:p>
          <a:p>
            <a:r>
              <a:rPr lang="en-US" dirty="0"/>
              <a:t>A business case should describe </a:t>
            </a:r>
            <a:r>
              <a:rPr lang="en-US" dirty="0" smtClean="0"/>
              <a:t>the project </a:t>
            </a:r>
            <a:r>
              <a:rPr lang="en-US" dirty="0"/>
              <a:t>clearly, provide the justification to proceed, and estimate the project’s </a:t>
            </a:r>
            <a:r>
              <a:rPr lang="en-US" dirty="0" smtClean="0"/>
              <a:t>financial impact</a:t>
            </a:r>
          </a:p>
          <a:p>
            <a:r>
              <a:rPr lang="en-US" dirty="0"/>
              <a:t>Various internal and </a:t>
            </a:r>
            <a:r>
              <a:rPr lang="en-US" dirty="0" smtClean="0"/>
              <a:t>external factors </a:t>
            </a:r>
            <a:r>
              <a:rPr lang="en-US" dirty="0"/>
              <a:t>affect systems projects, such as user requests, top management directives</a:t>
            </a:r>
            <a:r>
              <a:rPr lang="en-US" dirty="0" smtClean="0"/>
              <a:t>, existing </a:t>
            </a:r>
            <a:r>
              <a:rPr lang="en-US" dirty="0"/>
              <a:t>systems, the IT department, software and hardware vendors, technology, customers</a:t>
            </a:r>
            <a:r>
              <a:rPr lang="en-US" dirty="0" smtClean="0"/>
              <a:t>, competitors</a:t>
            </a:r>
            <a:r>
              <a:rPr lang="en-US" dirty="0"/>
              <a:t>, the economy, and </a:t>
            </a:r>
            <a:r>
              <a:rPr lang="en-US" dirty="0" smtClean="0"/>
              <a:t>government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r>
              <a:rPr lang="en-US" dirty="0" smtClean="0"/>
              <a:t>Analysts evaluate </a:t>
            </a:r>
            <a:r>
              <a:rPr lang="en-US" dirty="0"/>
              <a:t>the systems request </a:t>
            </a:r>
            <a:r>
              <a:rPr lang="en-US" dirty="0" smtClean="0"/>
              <a:t>and </a:t>
            </a:r>
            <a:r>
              <a:rPr lang="en-US" dirty="0" smtClean="0"/>
              <a:t>determine </a:t>
            </a:r>
            <a:r>
              <a:rPr lang="en-US" dirty="0"/>
              <a:t>whether the project is feasible from an operational, technical, economic</a:t>
            </a:r>
            <a:r>
              <a:rPr lang="en-US" dirty="0" smtClean="0"/>
              <a:t>, and </a:t>
            </a:r>
            <a:r>
              <a:rPr lang="en-US" dirty="0"/>
              <a:t>schedule </a:t>
            </a:r>
            <a:r>
              <a:rPr lang="en-US" dirty="0" smtClean="0"/>
              <a:t>standpoint</a:t>
            </a:r>
          </a:p>
          <a:p>
            <a:r>
              <a:rPr lang="en-US" dirty="0" smtClean="0"/>
              <a:t>Steps </a:t>
            </a:r>
            <a:r>
              <a:rPr lang="en-US" dirty="0"/>
              <a:t>in the preliminary investigation </a:t>
            </a:r>
            <a:r>
              <a:rPr lang="en-US" dirty="0" smtClean="0"/>
              <a:t>are: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nderstand </a:t>
            </a:r>
            <a:r>
              <a:rPr lang="en-US" dirty="0"/>
              <a:t>the problem </a:t>
            </a:r>
            <a:r>
              <a:rPr lang="en-US" dirty="0" smtClean="0"/>
              <a:t>or opportunity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efine </a:t>
            </a:r>
            <a:r>
              <a:rPr lang="en-US" dirty="0"/>
              <a:t>the project scope and </a:t>
            </a:r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Perform fact-finding</a:t>
            </a:r>
          </a:p>
          <a:p>
            <a:pPr lvl="1"/>
            <a:r>
              <a:rPr lang="en-US" dirty="0" smtClean="0"/>
              <a:t>Analyze project </a:t>
            </a:r>
            <a:r>
              <a:rPr lang="en-US" dirty="0"/>
              <a:t>usability, cost, benefit, and schedule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valuate feasibility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resent </a:t>
            </a:r>
            <a:r>
              <a:rPr lang="en-US" dirty="0"/>
              <a:t>results and recommendations to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D7164-DFD5-47FD-8CCF-BCF749ED2AE7}" type="slidenum">
              <a:rPr lang="en-US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</a:t>
            </a:r>
            <a:r>
              <a:rPr lang="en-US" sz="1200" dirty="0" smtClean="0"/>
              <a:t>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A Framework for IT Systems Development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0" y="1481138"/>
            <a:ext cx="9144000" cy="476726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b="1" dirty="0" smtClean="0"/>
              <a:t>Strategic Planning Overview</a:t>
            </a:r>
          </a:p>
          <a:p>
            <a:pPr lvl="1" eaLnBrk="1" hangingPunct="1"/>
            <a:r>
              <a:rPr lang="en-US" dirty="0" smtClean="0"/>
              <a:t>Starts with a mission statement</a:t>
            </a:r>
          </a:p>
          <a:p>
            <a:pPr lvl="1" eaLnBrk="1" hangingPunct="1"/>
            <a:r>
              <a:rPr lang="en-US" dirty="0" smtClean="0"/>
              <a:t>Continues with </a:t>
            </a:r>
            <a:r>
              <a:rPr lang="en-US" dirty="0" smtClean="0"/>
              <a:t>goals </a:t>
            </a:r>
            <a:r>
              <a:rPr lang="en-US" dirty="0" smtClean="0"/>
              <a:t>and </a:t>
            </a:r>
            <a:r>
              <a:rPr lang="en-US" dirty="0" smtClean="0"/>
              <a:t>objectives</a:t>
            </a:r>
            <a:endParaRPr lang="en-US" dirty="0" smtClean="0"/>
          </a:p>
          <a:p>
            <a:pPr lvl="1" eaLnBrk="1" hangingPunct="1"/>
            <a:r>
              <a:rPr lang="en-US" dirty="0" smtClean="0"/>
              <a:t>Long and short-term </a:t>
            </a:r>
            <a:r>
              <a:rPr lang="en-US" dirty="0"/>
              <a:t>g</a:t>
            </a:r>
            <a:r>
              <a:rPr lang="en-US" dirty="0" smtClean="0"/>
              <a:t>oals identified</a:t>
            </a:r>
          </a:p>
          <a:p>
            <a:r>
              <a:rPr lang="en-US" b="1" dirty="0" smtClean="0"/>
              <a:t>What </a:t>
            </a:r>
            <a:r>
              <a:rPr lang="en-US" b="1" dirty="0" smtClean="0"/>
              <a:t>Is </a:t>
            </a:r>
            <a:r>
              <a:rPr lang="en-US" b="1" dirty="0" smtClean="0"/>
              <a:t>SWOT Analysis</a:t>
            </a:r>
          </a:p>
          <a:p>
            <a:pPr lvl="1"/>
            <a:r>
              <a:rPr lang="en-US" dirty="0"/>
              <a:t>An enterprise SWOT analysis </a:t>
            </a:r>
            <a:r>
              <a:rPr lang="en-US" dirty="0" smtClean="0"/>
              <a:t>usually begins </a:t>
            </a:r>
            <a:r>
              <a:rPr lang="en-US" dirty="0"/>
              <a:t>with these questions:</a:t>
            </a:r>
          </a:p>
          <a:p>
            <a:pPr lvl="2"/>
            <a:r>
              <a:rPr lang="en-US" dirty="0" smtClean="0"/>
              <a:t>What </a:t>
            </a:r>
            <a:r>
              <a:rPr lang="en-US" dirty="0"/>
              <a:t>are our strengths, and </a:t>
            </a:r>
            <a:r>
              <a:rPr lang="en-US" dirty="0" smtClean="0"/>
              <a:t>how can </a:t>
            </a:r>
            <a:r>
              <a:rPr lang="en-US" dirty="0"/>
              <a:t>we use them to achieve </a:t>
            </a:r>
            <a:r>
              <a:rPr lang="en-US" dirty="0" smtClean="0"/>
              <a:t>our business </a:t>
            </a:r>
            <a:r>
              <a:rPr lang="en-US" dirty="0"/>
              <a:t>goals?</a:t>
            </a:r>
          </a:p>
          <a:p>
            <a:pPr lvl="2"/>
            <a:r>
              <a:rPr lang="en-US" dirty="0" smtClean="0"/>
              <a:t>What </a:t>
            </a:r>
            <a:r>
              <a:rPr lang="en-US" dirty="0"/>
              <a:t>are our weaknesses, </a:t>
            </a:r>
            <a:r>
              <a:rPr lang="en-US" dirty="0" smtClean="0"/>
              <a:t>and how </a:t>
            </a:r>
            <a:r>
              <a:rPr lang="en-US" dirty="0"/>
              <a:t>can we reduce or </a:t>
            </a:r>
            <a:r>
              <a:rPr lang="en-US" dirty="0" smtClean="0"/>
              <a:t>eliminate them</a:t>
            </a:r>
            <a:r>
              <a:rPr lang="en-US" dirty="0"/>
              <a:t>?</a:t>
            </a:r>
          </a:p>
          <a:p>
            <a:pPr lvl="2"/>
            <a:r>
              <a:rPr lang="en-US" dirty="0" smtClean="0"/>
              <a:t>What </a:t>
            </a:r>
            <a:r>
              <a:rPr lang="en-US" dirty="0"/>
              <a:t>are our opportunities, </a:t>
            </a:r>
            <a:r>
              <a:rPr lang="en-US" dirty="0" smtClean="0"/>
              <a:t>and how </a:t>
            </a:r>
            <a:r>
              <a:rPr lang="en-US" dirty="0"/>
              <a:t>do we plan to take </a:t>
            </a:r>
            <a:r>
              <a:rPr lang="en-US" dirty="0" smtClean="0"/>
              <a:t>advantage of </a:t>
            </a:r>
            <a:r>
              <a:rPr lang="en-US" dirty="0"/>
              <a:t>them?</a:t>
            </a:r>
          </a:p>
          <a:p>
            <a:pPr lvl="2"/>
            <a:r>
              <a:rPr lang="en-US" dirty="0" smtClean="0"/>
              <a:t>What </a:t>
            </a:r>
            <a:r>
              <a:rPr lang="en-US" dirty="0"/>
              <a:t>are our threats, and </a:t>
            </a:r>
            <a:r>
              <a:rPr lang="en-US" dirty="0" smtClean="0"/>
              <a:t>how can </a:t>
            </a:r>
            <a:r>
              <a:rPr lang="en-US" dirty="0"/>
              <a:t>we assess, manage, </a:t>
            </a:r>
            <a:r>
              <a:rPr lang="en-US" dirty="0" smtClean="0"/>
              <a:t>and respond </a:t>
            </a:r>
            <a:r>
              <a:rPr lang="en-US" dirty="0"/>
              <a:t>to the possible risks?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82" y="762000"/>
            <a:ext cx="4487727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A Framework for IT Systems </a:t>
            </a:r>
            <a:r>
              <a:rPr lang="en-US" dirty="0" smtClean="0"/>
              <a:t>Development </a:t>
            </a:r>
            <a:r>
              <a:rPr lang="en-US" sz="1300" dirty="0" smtClean="0"/>
              <a:t>(Cont.)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24000"/>
            <a:ext cx="4191000" cy="3385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482" y="5029200"/>
            <a:ext cx="57105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2-3 </a:t>
            </a:r>
            <a:r>
              <a:rPr lang="en-US" sz="1400" dirty="0"/>
              <a:t>Strategic planning is a dynamic process that </a:t>
            </a:r>
            <a:r>
              <a:rPr lang="en-US" sz="1400" dirty="0" smtClean="0"/>
              <a:t>starts with </a:t>
            </a:r>
            <a:r>
              <a:rPr lang="en-US" sz="1400" dirty="0"/>
              <a:t>a mission statement, which is shaped by the firm’s purpose</a:t>
            </a:r>
            <a:r>
              <a:rPr lang="en-US" sz="1400" dirty="0" smtClean="0"/>
              <a:t>, vision</a:t>
            </a:r>
            <a:r>
              <a:rPr lang="en-US" sz="1400" dirty="0"/>
              <a:t>, and values. The mission generates goals and objectives </a:t>
            </a:r>
            <a:r>
              <a:rPr lang="en-US" sz="1400" dirty="0" smtClean="0"/>
              <a:t>that produce </a:t>
            </a:r>
            <a:r>
              <a:rPr lang="en-US" sz="1400" dirty="0"/>
              <a:t>business results.</a:t>
            </a:r>
          </a:p>
        </p:txBody>
      </p:sp>
      <p:sp>
        <p:nvSpPr>
          <p:cNvPr id="9" name="Rectangle 8"/>
          <p:cNvSpPr/>
          <p:nvPr/>
        </p:nvSpPr>
        <p:spPr>
          <a:xfrm>
            <a:off x="5715000" y="5029200"/>
            <a:ext cx="30770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2-4 </a:t>
            </a:r>
            <a:r>
              <a:rPr lang="en-US" sz="1400" dirty="0" smtClean="0"/>
              <a:t>A SWOT analysis might produce similar results to those shown here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63474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A Framework for IT Systems </a:t>
            </a:r>
            <a:r>
              <a:rPr lang="en-US" dirty="0" smtClean="0"/>
              <a:t>Development </a:t>
            </a:r>
            <a:r>
              <a:rPr lang="en-US" sz="1300" dirty="0" smtClean="0"/>
              <a:t>(Cont.)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5000" y="5361735"/>
            <a:ext cx="59391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2-5 </a:t>
            </a:r>
            <a:r>
              <a:rPr lang="en-US" sz="1400" dirty="0"/>
              <a:t>This SWOT analysis example focuses on a specific asset, such as a company patent.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509713"/>
            <a:ext cx="5962650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42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A Framework for IT Systems </a:t>
            </a:r>
            <a:r>
              <a:rPr lang="en-US" dirty="0" smtClean="0"/>
              <a:t>Development </a:t>
            </a:r>
            <a:r>
              <a:rPr lang="en-US" sz="1300" dirty="0" smtClean="0"/>
              <a:t>(Cont.)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286750" cy="4525963"/>
          </a:xfrm>
        </p:spPr>
        <p:txBody>
          <a:bodyPr rtlCol="0">
            <a:normAutofit/>
          </a:bodyPr>
          <a:lstStyle/>
          <a:p>
            <a:pPr marL="109728" indent="0">
              <a:buNone/>
              <a:defRPr/>
            </a:pPr>
            <a:r>
              <a:rPr lang="en-US" b="1" dirty="0" smtClean="0"/>
              <a:t>Strategic Planning for IT Projects</a:t>
            </a:r>
          </a:p>
          <a:p>
            <a:r>
              <a:rPr lang="en-US" dirty="0"/>
              <a:t>Careful planning can help assure </a:t>
            </a:r>
            <a:r>
              <a:rPr lang="en-US" dirty="0" smtClean="0"/>
              <a:t>that: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project supports overall business strategy and operational </a:t>
            </a:r>
            <a:r>
              <a:rPr lang="en-US" dirty="0" smtClean="0"/>
              <a:t>needs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project scope is well-defined and clearly </a:t>
            </a:r>
            <a:r>
              <a:rPr lang="en-US" dirty="0" smtClean="0"/>
              <a:t>stated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project goals are realistic, achievable, and tied to specific statements</a:t>
            </a:r>
            <a:r>
              <a:rPr lang="en-US" dirty="0" smtClean="0"/>
              <a:t>, assumptions</a:t>
            </a:r>
            <a:r>
              <a:rPr lang="en-US" dirty="0"/>
              <a:t>, constraints, factors, and other </a:t>
            </a:r>
            <a:r>
              <a:rPr lang="en-US" dirty="0" smtClean="0"/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xmlns="" val="182218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A Framework for IT Systems </a:t>
            </a:r>
            <a:r>
              <a:rPr lang="en-US" dirty="0" smtClean="0"/>
              <a:t>Development </a:t>
            </a:r>
            <a:r>
              <a:rPr lang="en-US" sz="1300" dirty="0" smtClean="0"/>
              <a:t>(Cont.)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286750" cy="4525963"/>
          </a:xfrm>
        </p:spPr>
        <p:txBody>
          <a:bodyPr rtlCol="0">
            <a:normAutofit/>
          </a:bodyPr>
          <a:lstStyle/>
          <a:p>
            <a:r>
              <a:rPr lang="en-US" dirty="0" smtClean="0"/>
              <a:t>Planning Tools</a:t>
            </a:r>
            <a:endParaRPr lang="en-US" dirty="0"/>
          </a:p>
          <a:p>
            <a:pPr lvl="1"/>
            <a:r>
              <a:rPr lang="en-US" dirty="0" smtClean="0"/>
              <a:t>Some analysts use traditional text-based methods like Microsoft Word</a:t>
            </a:r>
          </a:p>
          <a:p>
            <a:pPr lvl="1"/>
            <a:r>
              <a:rPr lang="en-US" dirty="0"/>
              <a:t>Some analysts </a:t>
            </a:r>
            <a:r>
              <a:rPr lang="en-US" dirty="0" smtClean="0"/>
              <a:t>prefer a spreadsheet method </a:t>
            </a:r>
            <a:r>
              <a:rPr lang="en-US" dirty="0"/>
              <a:t>like Microsoft </a:t>
            </a:r>
            <a:r>
              <a:rPr lang="en-US" dirty="0" smtClean="0"/>
              <a:t>Excel</a:t>
            </a:r>
            <a:endParaRPr lang="en-US" dirty="0"/>
          </a:p>
          <a:p>
            <a:pPr lvl="1"/>
            <a:r>
              <a:rPr lang="en-US" dirty="0" smtClean="0"/>
              <a:t>The most effective approach is to use a CASE tool such as Visible Analyst</a:t>
            </a:r>
          </a:p>
        </p:txBody>
      </p:sp>
    </p:spTree>
    <p:extLst>
      <p:ext uri="{BB962C8B-B14F-4D97-AF65-F5344CB8AC3E}">
        <p14:creationId xmlns:p14="http://schemas.microsoft.com/office/powerpoint/2010/main" xmlns="" val="426120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810</TotalTime>
  <Words>2851</Words>
  <Application>Microsoft Office PowerPoint</Application>
  <PresentationFormat>On-screen Show (4:3)</PresentationFormat>
  <Paragraphs>420</Paragraphs>
  <Slides>47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Concourse</vt:lpstr>
      <vt:lpstr>Systems Analysis and Design  10th Edition</vt:lpstr>
      <vt:lpstr>Chapter Objectives</vt:lpstr>
      <vt:lpstr>Chapter Objectives (Cont.)</vt:lpstr>
      <vt:lpstr>Introduction</vt:lpstr>
      <vt:lpstr>A Framework for IT Systems Development</vt:lpstr>
      <vt:lpstr>A Framework for IT Systems Development (Cont.)</vt:lpstr>
      <vt:lpstr>A Framework for IT Systems Development (Cont.)</vt:lpstr>
      <vt:lpstr>A Framework for IT Systems Development (Cont.)</vt:lpstr>
      <vt:lpstr>A Framework for IT Systems Development (Cont.)</vt:lpstr>
      <vt:lpstr>A Framework for IT Systems Development (Cont.)</vt:lpstr>
      <vt:lpstr>A Framework for IT Systems Development (Cont.)</vt:lpstr>
      <vt:lpstr>What Is a Business Case?</vt:lpstr>
      <vt:lpstr>What Is a Business Case?(Cont.)</vt:lpstr>
      <vt:lpstr>What Is a Business Case?(Cont.)</vt:lpstr>
      <vt:lpstr>Information Systems Projects</vt:lpstr>
      <vt:lpstr>Information Systems Projects(Cont.)</vt:lpstr>
      <vt:lpstr>Information Systems Projects(Cont.)</vt:lpstr>
      <vt:lpstr>Evaluation of Systems Requests</vt:lpstr>
      <vt:lpstr>Evaluation of Systems Requests(Cont.)</vt:lpstr>
      <vt:lpstr>Evaluation of Systems Requests(Cont.)</vt:lpstr>
      <vt:lpstr>Overview of Feasibility</vt:lpstr>
      <vt:lpstr>Overview of Feasibility (Cont.)</vt:lpstr>
      <vt:lpstr>Overview of Feasibility (Cont.)</vt:lpstr>
      <vt:lpstr>Overview of Feasibility (Cont.)</vt:lpstr>
      <vt:lpstr>Overview of Feasibility (Cont.)</vt:lpstr>
      <vt:lpstr>Overview of Feasibility (Cont.)</vt:lpstr>
      <vt:lpstr>Overview of Feasibility (Cont.)</vt:lpstr>
      <vt:lpstr>Overview of Feasibility (Cont.)</vt:lpstr>
      <vt:lpstr>Overview of Feasibility (Cont.)</vt:lpstr>
      <vt:lpstr>Evaluating Feasibility</vt:lpstr>
      <vt:lpstr>Setting Priorities</vt:lpstr>
      <vt:lpstr>Setting Priorities (Cont.)</vt:lpstr>
      <vt:lpstr>Preliminary Investigation Overview</vt:lpstr>
      <vt:lpstr>Preliminary Investigation Overview (Cont.)</vt:lpstr>
      <vt:lpstr>Preliminary Investigation Overview (Cont.)</vt:lpstr>
      <vt:lpstr>Preliminary Investigation Overview (Cont.)</vt:lpstr>
      <vt:lpstr>Preliminary Investigation Overview (Cont.)</vt:lpstr>
      <vt:lpstr>Preliminary Investigation Overview (Cont.)</vt:lpstr>
      <vt:lpstr>Preliminary Investigation Overview (Cont.)</vt:lpstr>
      <vt:lpstr>Preliminary Investigation Overview (Cont.)</vt:lpstr>
      <vt:lpstr>Preliminary Investigation Overview (Cont.)</vt:lpstr>
      <vt:lpstr>Preliminary Investigation Overview (Cont.)</vt:lpstr>
      <vt:lpstr>Preliminary Investigation Overview (Cont.)</vt:lpstr>
      <vt:lpstr>Preliminary Investigation Overview (Cont.)</vt:lpstr>
      <vt:lpstr>Preliminary Investigation Overview (Cont.)</vt:lpstr>
      <vt:lpstr>Chapter Summary</vt:lpstr>
      <vt:lpstr>Chapter Summary (Cont.)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renger</dc:creator>
  <cp:lastModifiedBy>Aimee Poirier</cp:lastModifiedBy>
  <cp:revision>74</cp:revision>
  <dcterms:created xsi:type="dcterms:W3CDTF">2009-02-03T18:32:10Z</dcterms:created>
  <dcterms:modified xsi:type="dcterms:W3CDTF">2012-12-11T16:51:51Z</dcterms:modified>
</cp:coreProperties>
</file>