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318" r:id="rId6"/>
    <p:sldId id="568" r:id="rId7"/>
    <p:sldId id="569" r:id="rId8"/>
    <p:sldId id="570" r:id="rId9"/>
    <p:sldId id="571" r:id="rId10"/>
    <p:sldId id="444" r:id="rId11"/>
    <p:sldId id="572" r:id="rId12"/>
    <p:sldId id="573" r:id="rId13"/>
    <p:sldId id="535" r:id="rId14"/>
    <p:sldId id="473" r:id="rId15"/>
    <p:sldId id="449" r:id="rId16"/>
    <p:sldId id="575" r:id="rId17"/>
    <p:sldId id="574" r:id="rId18"/>
    <p:sldId id="576" r:id="rId19"/>
    <p:sldId id="524" r:id="rId20"/>
    <p:sldId id="577" r:id="rId21"/>
    <p:sldId id="578" r:id="rId22"/>
    <p:sldId id="536" r:id="rId23"/>
    <p:sldId id="525" r:id="rId24"/>
    <p:sldId id="579" r:id="rId25"/>
    <p:sldId id="537" r:id="rId26"/>
    <p:sldId id="495" r:id="rId27"/>
    <p:sldId id="527" r:id="rId28"/>
    <p:sldId id="529" r:id="rId29"/>
    <p:sldId id="530" r:id="rId30"/>
    <p:sldId id="580" r:id="rId31"/>
    <p:sldId id="538" r:id="rId32"/>
    <p:sldId id="496" r:id="rId33"/>
    <p:sldId id="584" r:id="rId34"/>
    <p:sldId id="533" r:id="rId35"/>
    <p:sldId id="581" r:id="rId36"/>
    <p:sldId id="582" r:id="rId37"/>
    <p:sldId id="583" r:id="rId38"/>
    <p:sldId id="585" r:id="rId39"/>
    <p:sldId id="539" r:id="rId40"/>
    <p:sldId id="501" r:id="rId41"/>
    <p:sldId id="497" r:id="rId42"/>
    <p:sldId id="586" r:id="rId43"/>
    <p:sldId id="361" r:id="rId44"/>
    <p:sldId id="456" r:id="rId45"/>
    <p:sldId id="554" r:id="rId46"/>
    <p:sldId id="587" r:id="rId47"/>
    <p:sldId id="588" r:id="rId48"/>
    <p:sldId id="589" r:id="rId49"/>
    <p:sldId id="311" r:id="rId50"/>
    <p:sldId id="442" r:id="rId51"/>
    <p:sldId id="566" r:id="rId52"/>
    <p:sldId id="56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1/19/2013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 – System Architecture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Architecture: Then and </a:t>
            </a:r>
            <a:r>
              <a:rPr lang="en-US" dirty="0" smtClean="0"/>
              <a:t>Now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Mainframe Architecture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 server is a computer that supplies data, processing services, or other support to </a:t>
            </a:r>
            <a:r>
              <a:rPr lang="en-US" sz="2000" dirty="0" smtClean="0">
                <a:latin typeface="+mn-lt"/>
              </a:rPr>
              <a:t>one or </a:t>
            </a:r>
            <a:r>
              <a:rPr lang="en-US" sz="2000" dirty="0">
                <a:latin typeface="+mn-lt"/>
              </a:rPr>
              <a:t>more computers, called </a:t>
            </a:r>
            <a:r>
              <a:rPr lang="en-US" sz="2000" dirty="0" smtClean="0">
                <a:latin typeface="+mn-lt"/>
              </a:rPr>
              <a:t>clients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earliest servers were mainframe computers, and </a:t>
            </a:r>
            <a:r>
              <a:rPr lang="en-US" sz="2000" dirty="0" smtClean="0">
                <a:latin typeface="+mn-lt"/>
              </a:rPr>
              <a:t>a system </a:t>
            </a:r>
            <a:r>
              <a:rPr lang="en-US" sz="2000" dirty="0">
                <a:latin typeface="+mn-lt"/>
              </a:rPr>
              <a:t>design where the server performs all the processing </a:t>
            </a:r>
            <a:r>
              <a:rPr lang="en-US" sz="2000" dirty="0" smtClean="0">
                <a:latin typeface="+mn-lt"/>
              </a:rPr>
              <a:t>sometimes </a:t>
            </a:r>
            <a:r>
              <a:rPr lang="en-US" sz="2000" dirty="0">
                <a:latin typeface="+mn-lt"/>
              </a:rPr>
              <a:t>is described </a:t>
            </a:r>
            <a:r>
              <a:rPr lang="en-US" sz="2000" dirty="0" smtClean="0">
                <a:latin typeface="+mn-lt"/>
              </a:rPr>
              <a:t>as mainframe </a:t>
            </a:r>
            <a:r>
              <a:rPr lang="en-US" sz="2000" dirty="0">
                <a:latin typeface="+mn-lt"/>
              </a:rPr>
              <a:t>architecture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856384"/>
            <a:ext cx="3603111" cy="220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02923" y="4117336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10-6 </a:t>
            </a:r>
            <a:r>
              <a:rPr lang="en-US" sz="1400" dirty="0"/>
              <a:t>In a centralized design, </a:t>
            </a:r>
            <a:r>
              <a:rPr lang="en-US" sz="1400" dirty="0" smtClean="0"/>
              <a:t>the remote </a:t>
            </a:r>
            <a:r>
              <a:rPr lang="en-US" sz="1400" dirty="0"/>
              <a:t>user’s keystrokes are transmitted to</a:t>
            </a:r>
          </a:p>
          <a:p>
            <a:r>
              <a:rPr lang="en-US" sz="1400" dirty="0"/>
              <a:t>the mainframe, which responds by </a:t>
            </a:r>
            <a:r>
              <a:rPr lang="en-US" sz="1400" dirty="0" smtClean="0"/>
              <a:t>sending screen </a:t>
            </a:r>
            <a:r>
              <a:rPr lang="en-US" sz="1400" dirty="0"/>
              <a:t>output back to the user’s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Architecture: Then and </a:t>
            </a:r>
            <a:r>
              <a:rPr lang="en-US" dirty="0" smtClean="0"/>
              <a:t>Now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Impact of the Personal Computer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Stand-alone computing: Users can run their own word processing, spreadsheet, and database applications without assistance from the IT group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ompanies then linked the stand-alone </a:t>
            </a:r>
            <a:r>
              <a:rPr lang="en-US" sz="2000" dirty="0">
                <a:latin typeface="+mn-lt"/>
              </a:rPr>
              <a:t>computers into </a:t>
            </a:r>
            <a:r>
              <a:rPr lang="en-US" sz="2000" dirty="0" smtClean="0">
                <a:latin typeface="+mn-lt"/>
              </a:rPr>
              <a:t>networks that </a:t>
            </a:r>
            <a:r>
              <a:rPr lang="en-US" sz="2000" dirty="0">
                <a:latin typeface="+mn-lt"/>
              </a:rPr>
              <a:t>enabled the user clients </a:t>
            </a:r>
            <a:r>
              <a:rPr lang="en-US" sz="2000" dirty="0" smtClean="0">
                <a:latin typeface="+mn-lt"/>
              </a:rPr>
              <a:t>to exchange </a:t>
            </a:r>
            <a:r>
              <a:rPr lang="en-US" sz="2000" dirty="0">
                <a:latin typeface="+mn-lt"/>
              </a:rPr>
              <a:t>data and perform </a:t>
            </a:r>
            <a:r>
              <a:rPr lang="en-US" sz="2000" dirty="0" smtClean="0">
                <a:latin typeface="+mn-lt"/>
              </a:rPr>
              <a:t>local processing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2923" y="4117336"/>
            <a:ext cx="2667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10-7 </a:t>
            </a:r>
            <a:r>
              <a:rPr lang="en-US" sz="1400" dirty="0"/>
              <a:t>Internet-based retail operations such as Amazon.com </a:t>
            </a:r>
            <a:r>
              <a:rPr lang="en-US" sz="1400" dirty="0" smtClean="0"/>
              <a:t>use customer </a:t>
            </a:r>
            <a:r>
              <a:rPr lang="en-US" sz="1400" dirty="0"/>
              <a:t>service centers to fulfill online sales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063" y="3856383"/>
            <a:ext cx="3767137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22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46450"/>
            <a:ext cx="3078163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236" y="3429000"/>
            <a:ext cx="3177564" cy="273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Architecture: Then and </a:t>
            </a:r>
            <a:r>
              <a:rPr lang="en-US" dirty="0" smtClean="0"/>
              <a:t>Now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300" dirty="0" smtClean="0">
                <a:latin typeface="+mn-lt"/>
              </a:rPr>
              <a:t>Network Evolution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local area network (LAN) allows sharing of data and </a:t>
            </a:r>
            <a:r>
              <a:rPr lang="en-US" sz="2000" dirty="0">
                <a:latin typeface="+mn-lt"/>
              </a:rPr>
              <a:t>hardware </a:t>
            </a:r>
            <a:r>
              <a:rPr lang="en-US" sz="2000" dirty="0" smtClean="0">
                <a:latin typeface="+mn-lt"/>
              </a:rPr>
              <a:t>resources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wide </a:t>
            </a:r>
            <a:r>
              <a:rPr lang="en-US" sz="2000" dirty="0">
                <a:latin typeface="+mn-lt"/>
              </a:rPr>
              <a:t>area network (WAN) spans long </a:t>
            </a:r>
            <a:r>
              <a:rPr lang="en-US" sz="2000" dirty="0" smtClean="0">
                <a:latin typeface="+mn-lt"/>
              </a:rPr>
              <a:t>distances and </a:t>
            </a:r>
            <a:r>
              <a:rPr lang="en-US" sz="2000" dirty="0">
                <a:latin typeface="+mn-lt"/>
              </a:rPr>
              <a:t>can connect LANs that are </a:t>
            </a:r>
            <a:r>
              <a:rPr lang="en-US" sz="2000" dirty="0" smtClean="0">
                <a:latin typeface="+mn-lt"/>
              </a:rPr>
              <a:t>continents apart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5105400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10-8 </a:t>
            </a:r>
            <a:r>
              <a:rPr lang="en-US" sz="1400" dirty="0"/>
              <a:t>A LAN allows sharing of data and hardware,</a:t>
            </a:r>
          </a:p>
          <a:p>
            <a:r>
              <a:rPr lang="en-US" sz="1400" dirty="0"/>
              <a:t>such as printers and scanners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5662136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10-9 </a:t>
            </a:r>
            <a:r>
              <a:rPr lang="en-US" sz="1400" dirty="0"/>
              <a:t>A WAN can connect many LANs and link </a:t>
            </a:r>
            <a:r>
              <a:rPr lang="en-US" sz="1400" dirty="0" smtClean="0"/>
              <a:t>users who </a:t>
            </a:r>
            <a:r>
              <a:rPr lang="en-US" sz="1400" dirty="0"/>
              <a:t>are continents apart</a:t>
            </a:r>
          </a:p>
        </p:txBody>
      </p:sp>
    </p:spTree>
    <p:extLst>
      <p:ext uri="{BB962C8B-B14F-4D97-AF65-F5344CB8AC3E}">
        <p14:creationId xmlns:p14="http://schemas.microsoft.com/office/powerpoint/2010/main" xmlns="" val="25227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Client/Server Designs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315283"/>
            <a:ext cx="89153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lient/server </a:t>
            </a:r>
            <a:r>
              <a:rPr lang="en-US" sz="2400" dirty="0">
                <a:latin typeface="+mn-lt"/>
              </a:rPr>
              <a:t>architecture generally refers to </a:t>
            </a:r>
            <a:r>
              <a:rPr lang="en-US" sz="2400" dirty="0" smtClean="0">
                <a:latin typeface="+mn-lt"/>
              </a:rPr>
              <a:t>systems that </a:t>
            </a:r>
            <a:r>
              <a:rPr lang="en-US" sz="2400" dirty="0">
                <a:latin typeface="+mn-lt"/>
              </a:rPr>
              <a:t>divide processing between one or </a:t>
            </a:r>
            <a:r>
              <a:rPr lang="en-US" sz="2400" dirty="0" smtClean="0">
                <a:latin typeface="+mn-lt"/>
              </a:rPr>
              <a:t>more networked </a:t>
            </a:r>
            <a:r>
              <a:rPr lang="en-US" sz="2400" dirty="0">
                <a:latin typeface="+mn-lt"/>
              </a:rPr>
              <a:t>clients and a central </a:t>
            </a:r>
            <a:r>
              <a:rPr lang="en-US" sz="2400" dirty="0" smtClean="0">
                <a:latin typeface="+mn-lt"/>
              </a:rPr>
              <a:t>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client handles the </a:t>
            </a:r>
            <a:r>
              <a:rPr lang="en-US" sz="2400" dirty="0" smtClean="0">
                <a:latin typeface="+mn-lt"/>
              </a:rPr>
              <a:t>entire user </a:t>
            </a:r>
            <a:r>
              <a:rPr lang="en-US" sz="2400" dirty="0">
                <a:latin typeface="+mn-lt"/>
              </a:rPr>
              <a:t>interface, including data entry, data query, </a:t>
            </a:r>
            <a:r>
              <a:rPr lang="en-US" sz="2400" dirty="0" smtClean="0">
                <a:latin typeface="+mn-lt"/>
              </a:rPr>
              <a:t>and screen </a:t>
            </a:r>
            <a:r>
              <a:rPr lang="en-US" sz="2400" dirty="0">
                <a:latin typeface="+mn-lt"/>
              </a:rPr>
              <a:t>presentation </a:t>
            </a:r>
            <a:r>
              <a:rPr lang="en-US" sz="2400" dirty="0" smtClean="0">
                <a:latin typeface="+mn-lt"/>
              </a:rPr>
              <a:t>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server stores </a:t>
            </a:r>
            <a:r>
              <a:rPr lang="en-US" sz="2400" dirty="0" smtClean="0">
                <a:latin typeface="+mn-lt"/>
              </a:rPr>
              <a:t>the data </a:t>
            </a:r>
            <a:r>
              <a:rPr lang="en-US" sz="2400" dirty="0">
                <a:latin typeface="+mn-lt"/>
              </a:rPr>
              <a:t>and provides data access and database </a:t>
            </a:r>
            <a:r>
              <a:rPr lang="en-US" sz="2400" dirty="0" smtClean="0">
                <a:latin typeface="+mn-lt"/>
              </a:rPr>
              <a:t>management functions</a:t>
            </a:r>
            <a:endParaRPr lang="en-US" sz="2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3387" y="6203492"/>
            <a:ext cx="4461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10-10 </a:t>
            </a:r>
            <a:r>
              <a:rPr lang="en-US" sz="1400" dirty="0"/>
              <a:t>In a client/server design, data is stored and usually processed on the server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3387" y="4138613"/>
            <a:ext cx="4595813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</a:t>
            </a:r>
            <a:r>
              <a:rPr lang="en-US" dirty="0" smtClean="0"/>
              <a:t>Designs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0400" y="6096000"/>
            <a:ext cx="447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10-11 </a:t>
            </a:r>
            <a:r>
              <a:rPr lang="en-US" sz="1400" dirty="0"/>
              <a:t>Comparison of the characteristics of client/server </a:t>
            </a:r>
            <a:r>
              <a:rPr lang="en-US" sz="1400" dirty="0" smtClean="0"/>
              <a:t>and mainframe </a:t>
            </a:r>
            <a:r>
              <a:rPr lang="en-US" sz="1400" dirty="0"/>
              <a:t>systems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5386"/>
            <a:ext cx="6223585" cy="488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4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Designs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The Client’s Role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lient/server </a:t>
            </a:r>
            <a:r>
              <a:rPr lang="en-US" sz="2000" dirty="0">
                <a:latin typeface="+mn-lt"/>
              </a:rPr>
              <a:t>relationship must specify how the processing will be divided </a:t>
            </a:r>
            <a:r>
              <a:rPr lang="en-US" sz="2000" dirty="0" smtClean="0">
                <a:latin typeface="+mn-lt"/>
              </a:rPr>
              <a:t>between the </a:t>
            </a:r>
            <a:r>
              <a:rPr lang="en-US" sz="2000" dirty="0">
                <a:latin typeface="+mn-lt"/>
              </a:rPr>
              <a:t>client and the </a:t>
            </a:r>
            <a:r>
              <a:rPr lang="en-US" sz="2000" dirty="0" smtClean="0">
                <a:latin typeface="+mn-lt"/>
              </a:rPr>
              <a:t>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fat client, also called a thick client, design locates all </a:t>
            </a:r>
            <a:r>
              <a:rPr lang="en-US" sz="2000" dirty="0" smtClean="0">
                <a:latin typeface="+mn-lt"/>
              </a:rPr>
              <a:t>or most </a:t>
            </a:r>
            <a:r>
              <a:rPr lang="en-US" sz="2000" dirty="0">
                <a:latin typeface="+mn-lt"/>
              </a:rPr>
              <a:t>of the application processing logic at the </a:t>
            </a:r>
            <a:r>
              <a:rPr lang="en-US" sz="2000" dirty="0" smtClean="0">
                <a:latin typeface="+mn-lt"/>
              </a:rPr>
              <a:t>client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 thin client design locates all or most of the processing logic at the </a:t>
            </a:r>
            <a:r>
              <a:rPr lang="en-US" sz="2000" dirty="0" smtClean="0">
                <a:latin typeface="+mn-lt"/>
              </a:rPr>
              <a:t>server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Thin </a:t>
            </a:r>
            <a:r>
              <a:rPr lang="en-US" sz="2000" dirty="0">
                <a:latin typeface="+mn-lt"/>
              </a:rPr>
              <a:t>client designs provide better </a:t>
            </a:r>
            <a:r>
              <a:rPr lang="en-US" sz="2000" dirty="0" smtClean="0">
                <a:latin typeface="+mn-lt"/>
              </a:rPr>
              <a:t>performance because </a:t>
            </a:r>
            <a:r>
              <a:rPr lang="en-US" sz="2000" dirty="0">
                <a:latin typeface="+mn-lt"/>
              </a:rPr>
              <a:t>program code resides on the server, near the </a:t>
            </a:r>
            <a:r>
              <a:rPr lang="en-US" sz="2000" dirty="0" smtClean="0">
                <a:latin typeface="+mn-lt"/>
              </a:rPr>
              <a:t>data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fat client </a:t>
            </a:r>
            <a:r>
              <a:rPr lang="en-US" sz="2000" dirty="0">
                <a:latin typeface="+mn-lt"/>
              </a:rPr>
              <a:t>handles more of the processing and must access and update the data </a:t>
            </a:r>
            <a:r>
              <a:rPr lang="en-US" sz="2000" dirty="0" smtClean="0">
                <a:latin typeface="+mn-lt"/>
              </a:rPr>
              <a:t>more often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6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</a:t>
            </a:r>
            <a:r>
              <a:rPr lang="en-US" dirty="0" smtClean="0"/>
              <a:t>Designs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0400" y="6096000"/>
            <a:ext cx="447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10-12 </a:t>
            </a:r>
            <a:r>
              <a:rPr lang="en-US" sz="1400" dirty="0"/>
              <a:t>Characteristics of fat and thin clients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84942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93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Designs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Client/Server Tiers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 a two-tier design, </a:t>
            </a:r>
            <a:r>
              <a:rPr lang="en-US" sz="2400" dirty="0" smtClean="0">
                <a:latin typeface="+mn-lt"/>
              </a:rPr>
              <a:t>the user </a:t>
            </a:r>
            <a:r>
              <a:rPr lang="en-US" sz="2400" dirty="0">
                <a:latin typeface="+mn-lt"/>
              </a:rPr>
              <a:t>interface resides on the client, all data resides on the server, and the </a:t>
            </a:r>
            <a:r>
              <a:rPr lang="en-US" sz="2400" dirty="0" smtClean="0">
                <a:latin typeface="+mn-lt"/>
              </a:rPr>
              <a:t>application logic </a:t>
            </a:r>
            <a:r>
              <a:rPr lang="en-US" sz="2400" dirty="0">
                <a:latin typeface="+mn-lt"/>
              </a:rPr>
              <a:t>can run either on the server or on the client, or be divided between the </a:t>
            </a:r>
            <a:r>
              <a:rPr lang="en-US" sz="2400" dirty="0" smtClean="0">
                <a:latin typeface="+mn-lt"/>
              </a:rPr>
              <a:t>client and </a:t>
            </a:r>
            <a:r>
              <a:rPr lang="en-US" sz="2400" dirty="0">
                <a:latin typeface="+mn-lt"/>
              </a:rPr>
              <a:t>the </a:t>
            </a:r>
            <a:r>
              <a:rPr lang="en-US" sz="2400" dirty="0" smtClean="0">
                <a:latin typeface="+mn-lt"/>
              </a:rPr>
              <a:t>server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 a three-tier design, the user interface runs on the client and the data is stored on the server but a middle layer between the client and server </a:t>
            </a:r>
            <a:r>
              <a:rPr lang="en-US" sz="2400" dirty="0" smtClean="0">
                <a:latin typeface="+mn-lt"/>
              </a:rPr>
              <a:t>processes </a:t>
            </a:r>
            <a:r>
              <a:rPr lang="en-US" sz="2400" dirty="0">
                <a:latin typeface="+mn-lt"/>
              </a:rPr>
              <a:t>the client requests </a:t>
            </a:r>
            <a:r>
              <a:rPr lang="en-US" sz="2400" dirty="0" smtClean="0">
                <a:latin typeface="+mn-lt"/>
              </a:rPr>
              <a:t>and translates </a:t>
            </a:r>
            <a:r>
              <a:rPr lang="en-US" sz="2400" dirty="0">
                <a:latin typeface="+mn-lt"/>
              </a:rPr>
              <a:t>them into data access commands that can be understood and carried out </a:t>
            </a:r>
            <a:r>
              <a:rPr lang="en-US" sz="2400" dirty="0" smtClean="0">
                <a:latin typeface="+mn-lt"/>
              </a:rPr>
              <a:t>by the </a:t>
            </a:r>
            <a:r>
              <a:rPr lang="en-US" sz="2400" dirty="0">
                <a:latin typeface="+mn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6929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</a:t>
            </a:r>
            <a:r>
              <a:rPr lang="en-US" dirty="0" smtClean="0"/>
              <a:t>Designs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0400" y="6096000"/>
            <a:ext cx="447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10-13 </a:t>
            </a:r>
            <a:r>
              <a:rPr lang="en-US" sz="1400" dirty="0"/>
              <a:t>Characteristics of two-tier versus three-tier client/server design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24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08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Designs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Middleware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Middleware </a:t>
            </a:r>
            <a:r>
              <a:rPr lang="en-US" sz="2400" dirty="0">
                <a:latin typeface="+mn-lt"/>
              </a:rPr>
              <a:t>offers an </a:t>
            </a:r>
            <a:r>
              <a:rPr lang="en-US" sz="2400" dirty="0" smtClean="0">
                <a:latin typeface="+mn-lt"/>
              </a:rPr>
              <a:t>interface to </a:t>
            </a:r>
            <a:r>
              <a:rPr lang="en-US" sz="2400" dirty="0">
                <a:latin typeface="+mn-lt"/>
              </a:rPr>
              <a:t>connect software and </a:t>
            </a:r>
            <a:r>
              <a:rPr lang="en-US" sz="2400" dirty="0" smtClean="0">
                <a:latin typeface="+mn-lt"/>
              </a:rPr>
              <a:t>hardware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Middleware </a:t>
            </a:r>
            <a:r>
              <a:rPr lang="en-US" sz="2400" dirty="0">
                <a:latin typeface="+mn-lt"/>
              </a:rPr>
              <a:t>can integrate legacy systems and Web-based </a:t>
            </a:r>
            <a:r>
              <a:rPr lang="en-US" sz="2400" dirty="0" smtClean="0">
                <a:latin typeface="+mn-lt"/>
              </a:rPr>
              <a:t>applications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Middleware </a:t>
            </a:r>
            <a:r>
              <a:rPr lang="en-US" sz="2400" dirty="0">
                <a:latin typeface="+mn-lt"/>
              </a:rPr>
              <a:t>is like glue that holds different applications </a:t>
            </a:r>
            <a:r>
              <a:rPr lang="en-US" sz="2400" dirty="0" smtClean="0">
                <a:latin typeface="+mn-lt"/>
              </a:rPr>
              <a:t>together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Middleware </a:t>
            </a:r>
            <a:r>
              <a:rPr lang="en-US" sz="2400" dirty="0">
                <a:latin typeface="+mn-lt"/>
              </a:rPr>
              <a:t>represents the slash in the term client/server.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Middleware </a:t>
            </a:r>
            <a:r>
              <a:rPr lang="en-US" sz="2400" dirty="0">
                <a:latin typeface="+mn-lt"/>
              </a:rPr>
              <a:t>resembles the plumbing system in your home: it connects </a:t>
            </a:r>
            <a:r>
              <a:rPr lang="en-US" sz="2400" dirty="0" smtClean="0">
                <a:latin typeface="+mn-lt"/>
              </a:rPr>
              <a:t>important objects </a:t>
            </a:r>
            <a:r>
              <a:rPr lang="en-US" sz="2400" dirty="0">
                <a:latin typeface="+mn-lt"/>
              </a:rPr>
              <a:t>in a way that requires little or </a:t>
            </a:r>
            <a:r>
              <a:rPr lang="en-US" sz="2400" dirty="0" smtClean="0">
                <a:latin typeface="+mn-lt"/>
              </a:rPr>
              <a:t>attention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</a:t>
            </a:r>
            <a:r>
              <a:rPr lang="en-US" sz="2800" dirty="0"/>
              <a:t>a checklist of issues to </a:t>
            </a:r>
            <a:r>
              <a:rPr lang="en-US" sz="2800" dirty="0" smtClean="0"/>
              <a:t>consider when </a:t>
            </a:r>
            <a:r>
              <a:rPr lang="en-US" sz="2800" dirty="0"/>
              <a:t>selecting a system architecture</a:t>
            </a:r>
          </a:p>
          <a:p>
            <a:r>
              <a:rPr lang="en-US" sz="2800" dirty="0" smtClean="0"/>
              <a:t>Trace </a:t>
            </a:r>
            <a:r>
              <a:rPr lang="en-US" sz="2800" dirty="0"/>
              <a:t>the evolution of system </a:t>
            </a:r>
            <a:r>
              <a:rPr lang="en-US" sz="2800" dirty="0" smtClean="0"/>
              <a:t>architecture from </a:t>
            </a:r>
            <a:r>
              <a:rPr lang="en-US" sz="2800" dirty="0"/>
              <a:t>mainframes to current designs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client/server architecture, </a:t>
            </a:r>
            <a:r>
              <a:rPr lang="en-US" sz="2800" dirty="0" smtClean="0"/>
              <a:t>including tiers</a:t>
            </a:r>
            <a:r>
              <a:rPr lang="en-US" sz="2800" dirty="0"/>
              <a:t>, cost-benefit issues, and performance</a:t>
            </a:r>
          </a:p>
          <a:p>
            <a:r>
              <a:rPr lang="en-US" sz="2800" dirty="0" smtClean="0"/>
              <a:t>Compare </a:t>
            </a:r>
            <a:r>
              <a:rPr lang="en-US" sz="2800" dirty="0"/>
              <a:t>in-house e-commerce </a:t>
            </a:r>
            <a:r>
              <a:rPr lang="en-US" sz="2800" dirty="0" smtClean="0"/>
              <a:t> development with </a:t>
            </a:r>
            <a:r>
              <a:rPr lang="en-US" sz="2800" dirty="0"/>
              <a:t>packaged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</a:t>
            </a:r>
            <a:r>
              <a:rPr lang="en-US" dirty="0" smtClean="0"/>
              <a:t>Designs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0400" y="6096000"/>
            <a:ext cx="563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10-14 </a:t>
            </a:r>
            <a:r>
              <a:rPr lang="en-US" sz="1400" dirty="0"/>
              <a:t>The location of the data, the application logic, and the user </a:t>
            </a:r>
            <a:r>
              <a:rPr lang="en-US" sz="1400" dirty="0" smtClean="0"/>
              <a:t>interface depend </a:t>
            </a:r>
            <a:r>
              <a:rPr lang="en-US" sz="1400" dirty="0"/>
              <a:t>on the type of architecture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9035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3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Client/Server Designs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563448"/>
            <a:ext cx="866775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+mn-lt"/>
              </a:rPr>
              <a:t>Cost-Benefit Issues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To support business requirements, information systems need to be scalable, powerful</a:t>
            </a:r>
            <a:r>
              <a:rPr lang="en-US" sz="2000" dirty="0" smtClean="0">
                <a:latin typeface="+mn-lt"/>
              </a:rPr>
              <a:t>, and flexible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For </a:t>
            </a:r>
            <a:r>
              <a:rPr lang="en-US" sz="2000" dirty="0">
                <a:latin typeface="+mn-lt"/>
              </a:rPr>
              <a:t>most companies, client/server systems offer the best combination of </a:t>
            </a:r>
            <a:r>
              <a:rPr lang="en-US" sz="2000" dirty="0" smtClean="0">
                <a:latin typeface="+mn-lt"/>
              </a:rPr>
              <a:t>features to </a:t>
            </a:r>
            <a:r>
              <a:rPr lang="en-US" sz="2000" dirty="0">
                <a:latin typeface="+mn-lt"/>
              </a:rPr>
              <a:t>meet those </a:t>
            </a:r>
            <a:r>
              <a:rPr lang="en-US" sz="2000" dirty="0" smtClean="0">
                <a:latin typeface="+mn-lt"/>
              </a:rPr>
              <a:t>needs</a:t>
            </a:r>
          </a:p>
          <a:p>
            <a:pPr eaLnBrk="1" hangingPunct="1"/>
            <a:r>
              <a:rPr lang="en-US" sz="2800" dirty="0" smtClean="0">
                <a:latin typeface="+mn-lt"/>
              </a:rPr>
              <a:t>Performance </a:t>
            </a:r>
            <a:r>
              <a:rPr lang="en-US" sz="2800" dirty="0">
                <a:latin typeface="+mn-lt"/>
              </a:rPr>
              <a:t>Issues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IBM </a:t>
            </a:r>
            <a:r>
              <a:rPr lang="en-US" sz="2000" dirty="0">
                <a:latin typeface="+mn-lt"/>
              </a:rPr>
              <a:t>states </a:t>
            </a:r>
            <a:r>
              <a:rPr lang="en-US" sz="2000" dirty="0" smtClean="0">
                <a:latin typeface="+mn-lt"/>
              </a:rPr>
              <a:t>that the </a:t>
            </a:r>
            <a:r>
              <a:rPr lang="en-US" sz="2000" dirty="0">
                <a:latin typeface="+mn-lt"/>
              </a:rPr>
              <a:t>performance characteristics of a client/server </a:t>
            </a:r>
            <a:r>
              <a:rPr lang="en-US" sz="2000" dirty="0" smtClean="0">
                <a:latin typeface="+mn-lt"/>
              </a:rPr>
              <a:t>system are </a:t>
            </a:r>
            <a:r>
              <a:rPr lang="en-US" sz="2000" dirty="0">
                <a:latin typeface="+mn-lt"/>
              </a:rPr>
              <a:t>not the same as a centralized processing </a:t>
            </a:r>
            <a:r>
              <a:rPr lang="en-US" sz="2000" dirty="0" smtClean="0">
                <a:latin typeface="+mn-lt"/>
              </a:rPr>
              <a:t>environment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Client/server response times increase gradually as </a:t>
            </a:r>
            <a:r>
              <a:rPr lang="en-US" sz="2000" dirty="0" smtClean="0">
                <a:latin typeface="+mn-lt"/>
              </a:rPr>
              <a:t>more requests </a:t>
            </a:r>
            <a:r>
              <a:rPr lang="en-US" sz="2000" dirty="0">
                <a:latin typeface="+mn-lt"/>
              </a:rPr>
              <a:t>are made, but then rise dramatically when </a:t>
            </a:r>
            <a:r>
              <a:rPr lang="en-US" sz="2000" dirty="0" smtClean="0">
                <a:latin typeface="+mn-lt"/>
              </a:rPr>
              <a:t>the system </a:t>
            </a:r>
            <a:r>
              <a:rPr lang="en-US" sz="2000" dirty="0">
                <a:latin typeface="+mn-lt"/>
              </a:rPr>
              <a:t>nears its </a:t>
            </a:r>
            <a:r>
              <a:rPr lang="en-US" sz="2000" dirty="0" smtClean="0">
                <a:latin typeface="+mn-lt"/>
              </a:rPr>
              <a:t>capacity - called </a:t>
            </a:r>
            <a:r>
              <a:rPr lang="en-US" sz="2000" dirty="0">
                <a:latin typeface="+mn-lt"/>
              </a:rPr>
              <a:t>the knee </a:t>
            </a:r>
            <a:r>
              <a:rPr lang="en-US" sz="2000" dirty="0" smtClean="0">
                <a:latin typeface="+mn-lt"/>
              </a:rPr>
              <a:t>of the </a:t>
            </a:r>
            <a:r>
              <a:rPr lang="en-US" sz="2000" dirty="0">
                <a:latin typeface="+mn-lt"/>
              </a:rPr>
              <a:t>curve, because it marks a sharp decline in the </a:t>
            </a:r>
            <a:r>
              <a:rPr lang="en-US" sz="2000" dirty="0" smtClean="0">
                <a:latin typeface="+mn-lt"/>
              </a:rPr>
              <a:t>system’s speed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efficiency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3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The Impact of the Internet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In </a:t>
            </a:r>
            <a:r>
              <a:rPr lang="en-US" sz="2800" dirty="0">
                <a:latin typeface="+mn-lt"/>
              </a:rPr>
              <a:t>an Internet-based architecture</a:t>
            </a:r>
            <a:r>
              <a:rPr lang="en-US" sz="2800" dirty="0" smtClean="0">
                <a:latin typeface="+mn-lt"/>
              </a:rPr>
              <a:t>, in </a:t>
            </a:r>
            <a:r>
              <a:rPr lang="en-US" sz="2800" dirty="0">
                <a:latin typeface="+mn-lt"/>
              </a:rPr>
              <a:t>addition to data and application logic, the entire user interface is provided by the Web server in the form of HTML documents that are displayed by the </a:t>
            </a:r>
            <a:r>
              <a:rPr lang="en-US" sz="2800" dirty="0" smtClean="0">
                <a:latin typeface="+mn-lt"/>
              </a:rPr>
              <a:t>client’s browser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Shifting </a:t>
            </a:r>
            <a:r>
              <a:rPr lang="en-US" sz="2800" dirty="0">
                <a:latin typeface="+mn-lt"/>
              </a:rPr>
              <a:t>the responsibility for the interface from the client to the server </a:t>
            </a:r>
            <a:r>
              <a:rPr lang="en-US" sz="2800" dirty="0" smtClean="0">
                <a:latin typeface="+mn-lt"/>
              </a:rPr>
              <a:t>simplifies data </a:t>
            </a:r>
            <a:r>
              <a:rPr lang="en-US" sz="2800" dirty="0">
                <a:latin typeface="+mn-lt"/>
              </a:rPr>
              <a:t>transmission and results in lower hardware cost and complexity</a:t>
            </a:r>
          </a:p>
        </p:txBody>
      </p:sp>
    </p:spTree>
    <p:extLst>
      <p:ext uri="{BB962C8B-B14F-4D97-AF65-F5344CB8AC3E}">
        <p14:creationId xmlns:p14="http://schemas.microsoft.com/office/powerpoint/2010/main" xmlns="" val="21049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The Impact of the </a:t>
            </a:r>
            <a:r>
              <a:rPr lang="en-US" dirty="0" smtClean="0"/>
              <a:t>Internet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39321" y="6352365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10-16 </a:t>
            </a:r>
            <a:r>
              <a:rPr lang="en-US" sz="1400" dirty="0"/>
              <a:t>The explosive growth of cloud computing has attracted </a:t>
            </a:r>
            <a:r>
              <a:rPr lang="en-US" sz="1400" dirty="0" smtClean="0"/>
              <a:t>many firms </a:t>
            </a:r>
            <a:r>
              <a:rPr lang="en-US" sz="1400" dirty="0"/>
              <a:t>that fight hard for market share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726" y="1159172"/>
            <a:ext cx="3536687" cy="508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7650" y="1295400"/>
            <a:ext cx="51625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Cloud Computing</a:t>
            </a:r>
            <a:endParaRPr lang="en-US" sz="28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Cloud computing refers to the cloud symbol that often is used to represent </a:t>
            </a:r>
            <a:r>
              <a:rPr lang="en-US" sz="2000" dirty="0" smtClean="0">
                <a:latin typeface="+mn-lt"/>
              </a:rPr>
              <a:t>the Internet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cloud computing concept envisions a </a:t>
            </a:r>
            <a:r>
              <a:rPr lang="en-US" sz="2000" i="1" dirty="0">
                <a:latin typeface="+mn-lt"/>
              </a:rPr>
              <a:t>cloud </a:t>
            </a:r>
            <a:r>
              <a:rPr lang="en-US" sz="2000" dirty="0">
                <a:latin typeface="+mn-lt"/>
              </a:rPr>
              <a:t>of remote computers </a:t>
            </a:r>
            <a:r>
              <a:rPr lang="en-US" sz="2000" dirty="0" smtClean="0">
                <a:latin typeface="+mn-lt"/>
              </a:rPr>
              <a:t>that provide </a:t>
            </a:r>
            <a:r>
              <a:rPr lang="en-US" sz="2000" dirty="0">
                <a:latin typeface="+mn-lt"/>
              </a:rPr>
              <a:t>a total online software and data environment that is hosted by third </a:t>
            </a:r>
            <a:r>
              <a:rPr lang="en-US" sz="2000" dirty="0" smtClean="0">
                <a:latin typeface="+mn-lt"/>
              </a:rPr>
              <a:t>parties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Cloud </a:t>
            </a:r>
            <a:r>
              <a:rPr lang="en-US" sz="2000" dirty="0">
                <a:latin typeface="+mn-lt"/>
              </a:rPr>
              <a:t>computing requires significantly more bandwidth (the amount of </a:t>
            </a:r>
            <a:r>
              <a:rPr lang="en-US" sz="2000" dirty="0" smtClean="0">
                <a:latin typeface="+mn-lt"/>
              </a:rPr>
              <a:t>data that </a:t>
            </a:r>
            <a:r>
              <a:rPr lang="en-US" sz="2000" dirty="0">
                <a:latin typeface="+mn-lt"/>
              </a:rPr>
              <a:t>can be transferred in a fixed time period) than traditional client/server networks</a:t>
            </a:r>
          </a:p>
        </p:txBody>
      </p:sp>
    </p:spTree>
    <p:extLst>
      <p:ext uri="{BB962C8B-B14F-4D97-AF65-F5344CB8AC3E}">
        <p14:creationId xmlns:p14="http://schemas.microsoft.com/office/powerpoint/2010/main" xmlns="" val="1499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The Impact of the </a:t>
            </a:r>
            <a:r>
              <a:rPr lang="en-US" dirty="0" smtClean="0"/>
              <a:t>Internet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295400"/>
            <a:ext cx="82105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+mn-lt"/>
              </a:rPr>
              <a:t>Web 2.0</a:t>
            </a:r>
            <a:endParaRPr lang="en-US" sz="28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Not </a:t>
            </a:r>
            <a:r>
              <a:rPr lang="en-US" sz="2400" dirty="0">
                <a:latin typeface="+mn-lt"/>
              </a:rPr>
              <a:t>a reference to a more </a:t>
            </a:r>
            <a:r>
              <a:rPr lang="en-US" sz="2400" dirty="0" smtClean="0">
                <a:latin typeface="+mn-lt"/>
              </a:rPr>
              <a:t>technically advanced </a:t>
            </a:r>
            <a:r>
              <a:rPr lang="en-US" sz="2400" dirty="0">
                <a:latin typeface="+mn-lt"/>
              </a:rPr>
              <a:t>version of the current </a:t>
            </a:r>
            <a:r>
              <a:rPr lang="en-US" sz="2400" dirty="0" smtClean="0">
                <a:latin typeface="+mn-lt"/>
              </a:rPr>
              <a:t>Web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Envisions </a:t>
            </a:r>
            <a:r>
              <a:rPr lang="en-US" sz="2400" dirty="0">
                <a:latin typeface="+mn-lt"/>
              </a:rPr>
              <a:t>a second generation of the Web that will enable people to collaborate, interact, and share information more </a:t>
            </a:r>
            <a:r>
              <a:rPr lang="en-US" sz="2400" dirty="0" smtClean="0">
                <a:latin typeface="+mn-lt"/>
              </a:rPr>
              <a:t>dynamically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Applications will deliver </a:t>
            </a:r>
            <a:r>
              <a:rPr lang="en-US" sz="2400" dirty="0">
                <a:latin typeface="+mn-lt"/>
              </a:rPr>
              <a:t>software as a continuous service with no </a:t>
            </a:r>
            <a:r>
              <a:rPr lang="en-US" sz="2400" dirty="0" smtClean="0">
                <a:latin typeface="+mn-lt"/>
              </a:rPr>
              <a:t>limitations on </a:t>
            </a:r>
            <a:r>
              <a:rPr lang="en-US" sz="2400" dirty="0">
                <a:latin typeface="+mn-lt"/>
              </a:rPr>
              <a:t>the number of users that can connect or how users can consume, modify, </a:t>
            </a:r>
            <a:r>
              <a:rPr lang="en-US" sz="2400" dirty="0" smtClean="0">
                <a:latin typeface="+mn-lt"/>
              </a:rPr>
              <a:t>and exchange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Goal is </a:t>
            </a:r>
            <a:r>
              <a:rPr lang="en-US" sz="2400" dirty="0">
                <a:latin typeface="+mn-lt"/>
              </a:rPr>
              <a:t>to enhance creativity, interaction, and shared ideas</a:t>
            </a:r>
          </a:p>
        </p:txBody>
      </p:sp>
    </p:spTree>
    <p:extLst>
      <p:ext uri="{BB962C8B-B14F-4D97-AF65-F5344CB8AC3E}">
        <p14:creationId xmlns:p14="http://schemas.microsoft.com/office/powerpoint/2010/main" xmlns="" val="230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E-Commerce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50" y="1295400"/>
            <a:ext cx="866775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In-House Solutions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 unique Web site, with a look and feel consistent with the company’s </a:t>
            </a:r>
            <a:r>
              <a:rPr lang="en-US" sz="2400" dirty="0" smtClean="0">
                <a:latin typeface="+mn-lt"/>
              </a:rPr>
              <a:t>other marketing </a:t>
            </a:r>
            <a:r>
              <a:rPr lang="en-US" sz="2400" dirty="0">
                <a:latin typeface="+mn-lt"/>
              </a:rPr>
              <a:t>efforts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Complete </a:t>
            </a:r>
            <a:r>
              <a:rPr lang="en-US" sz="2400" dirty="0">
                <a:latin typeface="+mn-lt"/>
              </a:rPr>
              <a:t>control over the organization of the site, the number of pages, </a:t>
            </a:r>
            <a:r>
              <a:rPr lang="en-US" sz="2400" dirty="0" smtClean="0">
                <a:latin typeface="+mn-lt"/>
              </a:rPr>
              <a:t>and the </a:t>
            </a:r>
            <a:r>
              <a:rPr lang="en-US" sz="2400" dirty="0">
                <a:latin typeface="+mn-lt"/>
              </a:rPr>
              <a:t>size of the files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latin typeface="+mn-lt"/>
              </a:rPr>
              <a:t>scalable structure to handle increases in sales and product offerings in the </a:t>
            </a:r>
            <a:r>
              <a:rPr lang="en-US" sz="2400" dirty="0" smtClean="0">
                <a:latin typeface="+mn-lt"/>
              </a:rPr>
              <a:t>future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More </a:t>
            </a:r>
            <a:r>
              <a:rPr lang="en-US" sz="2400" dirty="0">
                <a:latin typeface="+mn-lt"/>
              </a:rPr>
              <a:t>flexibility to modify and manage the site as the company changes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opportunity to integrate the firm’s Web-based business systems with its other </a:t>
            </a:r>
            <a:r>
              <a:rPr lang="en-US" sz="2400" dirty="0" smtClean="0">
                <a:latin typeface="+mn-lt"/>
              </a:rPr>
              <a:t>information systems</a:t>
            </a:r>
            <a:r>
              <a:rPr lang="en-US" sz="2400" dirty="0">
                <a:latin typeface="+mn-lt"/>
              </a:rPr>
              <a:t>, creating the potential for more savings and better customer service</a:t>
            </a:r>
            <a:endParaRPr lang="en-US" sz="2400" dirty="0" smtClean="0">
              <a:latin typeface="+mn-lt"/>
            </a:endParaRPr>
          </a:p>
          <a:p>
            <a:pPr marL="1714500" lvl="3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3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E-Commerce </a:t>
            </a:r>
            <a:r>
              <a:rPr lang="en-US" dirty="0" smtClean="0"/>
              <a:t>Architecture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39939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39321" y="60960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10-17 </a:t>
            </a:r>
            <a:r>
              <a:rPr lang="en-US" sz="1400" dirty="0"/>
              <a:t>Guidelines for companies developing e-commerce strategies</a:t>
            </a:r>
          </a:p>
        </p:txBody>
      </p:sp>
    </p:spTree>
    <p:extLst>
      <p:ext uri="{BB962C8B-B14F-4D97-AF65-F5344CB8AC3E}">
        <p14:creationId xmlns:p14="http://schemas.microsoft.com/office/powerpoint/2010/main" xmlns="" val="1058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E-Commerce Architecture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47650" y="1563448"/>
            <a:ext cx="828675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Packaged Solutions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Many vendors, including Microsoft and Intershop</a:t>
            </a:r>
            <a:r>
              <a:rPr lang="en-US" sz="2400" dirty="0" smtClean="0">
                <a:latin typeface="+mn-lt"/>
              </a:rPr>
              <a:t>, offer </a:t>
            </a:r>
            <a:r>
              <a:rPr lang="en-US" sz="2400" dirty="0">
                <a:latin typeface="+mn-lt"/>
              </a:rPr>
              <a:t>turnkey systems for companies that want to get an </a:t>
            </a:r>
            <a:r>
              <a:rPr lang="en-US" sz="2400" dirty="0" smtClean="0">
                <a:latin typeface="+mn-lt"/>
              </a:rPr>
              <a:t>e-business </a:t>
            </a:r>
            <a:r>
              <a:rPr lang="en-US" sz="2400" dirty="0">
                <a:latin typeface="+mn-lt"/>
              </a:rPr>
              <a:t>up and </a:t>
            </a:r>
            <a:r>
              <a:rPr lang="en-US" sz="2400" dirty="0" smtClean="0">
                <a:latin typeface="+mn-lt"/>
              </a:rPr>
              <a:t>running quickly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Service Providers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Many </a:t>
            </a:r>
            <a:r>
              <a:rPr lang="en-US" sz="2400" dirty="0" smtClean="0">
                <a:latin typeface="+mn-lt"/>
              </a:rPr>
              <a:t>ASPs </a:t>
            </a:r>
            <a:r>
              <a:rPr lang="en-US" sz="2400" dirty="0">
                <a:latin typeface="+mn-lt"/>
              </a:rPr>
              <a:t>offer full-scale Internet business </a:t>
            </a:r>
            <a:r>
              <a:rPr lang="en-US" sz="2400" dirty="0" smtClean="0">
                <a:latin typeface="+mn-lt"/>
              </a:rPr>
              <a:t>services for </a:t>
            </a:r>
            <a:r>
              <a:rPr lang="en-US" sz="2400" dirty="0">
                <a:latin typeface="+mn-lt"/>
              </a:rPr>
              <a:t>companies that decide to outsource those functions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4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1976"/>
            <a:ext cx="5029200" cy="497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Processing </a:t>
            </a:r>
            <a:r>
              <a:rPr lang="en-US" dirty="0" smtClean="0"/>
              <a:t>Methods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5277892"/>
            <a:ext cx="3341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10-20 </a:t>
            </a:r>
            <a:r>
              <a:rPr lang="en-US" sz="1400" dirty="0"/>
              <a:t>When a customer requests a balance, the ATM</a:t>
            </a:r>
          </a:p>
          <a:p>
            <a:r>
              <a:rPr lang="en-US" sz="1400" dirty="0"/>
              <a:t>system verifies the account number, submits the query, retrieves the</a:t>
            </a:r>
          </a:p>
          <a:p>
            <a:r>
              <a:rPr lang="en-US" sz="1400" dirty="0"/>
              <a:t>current balance, and displays the balance on the ATM screen</a:t>
            </a:r>
          </a:p>
        </p:txBody>
      </p:sp>
    </p:spTree>
    <p:extLst>
      <p:ext uri="{BB962C8B-B14F-4D97-AF65-F5344CB8AC3E}">
        <p14:creationId xmlns:p14="http://schemas.microsoft.com/office/powerpoint/2010/main" xmlns="" val="14108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Processing Methods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563448"/>
            <a:ext cx="844647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Batch Processing: Still With Us After All These Years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Batch processing means that data is managed </a:t>
            </a:r>
            <a:r>
              <a:rPr lang="en-US" sz="2000" dirty="0" smtClean="0">
                <a:latin typeface="+mn-lt"/>
              </a:rPr>
              <a:t>in groups</a:t>
            </a:r>
            <a:r>
              <a:rPr lang="en-US" sz="2000" dirty="0">
                <a:latin typeface="+mn-lt"/>
              </a:rPr>
              <a:t>, or </a:t>
            </a:r>
            <a:r>
              <a:rPr lang="en-US" sz="2000" dirty="0" smtClean="0">
                <a:latin typeface="+mn-lt"/>
              </a:rPr>
              <a:t>batches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An acceptable choice </a:t>
            </a:r>
            <a:r>
              <a:rPr lang="en-US" sz="2000" dirty="0">
                <a:latin typeface="+mn-lt"/>
              </a:rPr>
              <a:t>in the 1960s, and for most firms, it </a:t>
            </a:r>
            <a:r>
              <a:rPr lang="en-US" sz="2000" dirty="0" smtClean="0">
                <a:latin typeface="+mn-lt"/>
              </a:rPr>
              <a:t>was the </a:t>
            </a:r>
            <a:r>
              <a:rPr lang="en-US" sz="2000" i="1" dirty="0">
                <a:latin typeface="+mn-lt"/>
              </a:rPr>
              <a:t>only </a:t>
            </a:r>
            <a:r>
              <a:rPr lang="en-US" sz="2000" dirty="0" smtClean="0">
                <a:latin typeface="+mn-lt"/>
              </a:rPr>
              <a:t>choice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Tasks can be planned and run on a </a:t>
            </a:r>
            <a:r>
              <a:rPr lang="en-US" sz="2000" dirty="0" smtClean="0">
                <a:latin typeface="+mn-lt"/>
              </a:rPr>
              <a:t>predetermined schedule</a:t>
            </a:r>
            <a:r>
              <a:rPr lang="en-US" sz="2000" dirty="0">
                <a:latin typeface="+mn-lt"/>
              </a:rPr>
              <a:t>, without user </a:t>
            </a:r>
            <a:r>
              <a:rPr lang="en-US" sz="2000" dirty="0" smtClean="0">
                <a:latin typeface="+mn-lt"/>
              </a:rPr>
              <a:t>involvement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Batch </a:t>
            </a:r>
            <a:r>
              <a:rPr lang="en-US" sz="2000" dirty="0">
                <a:latin typeface="+mn-lt"/>
              </a:rPr>
              <a:t>programs that require major network resources can run at times </a:t>
            </a:r>
            <a:r>
              <a:rPr lang="en-US" sz="2000" dirty="0" smtClean="0">
                <a:latin typeface="+mn-lt"/>
              </a:rPr>
              <a:t>when costs</a:t>
            </a:r>
            <a:r>
              <a:rPr lang="en-US" sz="2000" dirty="0">
                <a:latin typeface="+mn-lt"/>
              </a:rPr>
              <a:t>, and impact on other traffic, will be </a:t>
            </a:r>
            <a:r>
              <a:rPr lang="en-US" sz="2000" dirty="0" smtClean="0">
                <a:latin typeface="+mn-lt"/>
              </a:rPr>
              <a:t>lowest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batch method is well-suited to address security, audit, and privacy </a:t>
            </a:r>
            <a:r>
              <a:rPr lang="en-US" sz="2000" dirty="0" smtClean="0">
                <a:latin typeface="+mn-lt"/>
              </a:rPr>
              <a:t>concerns, because </a:t>
            </a:r>
            <a:r>
              <a:rPr lang="en-US" sz="2000" dirty="0">
                <a:latin typeface="+mn-lt"/>
              </a:rPr>
              <a:t>it runs in a relatively controlled </a:t>
            </a:r>
            <a:r>
              <a:rPr lang="en-US" sz="2000" dirty="0" smtClean="0">
                <a:latin typeface="+mn-lt"/>
              </a:rPr>
              <a:t>environment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0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2800" dirty="0" smtClean="0"/>
              <a:t>Discuss </a:t>
            </a:r>
            <a:r>
              <a:rPr lang="en-US" sz="2800" dirty="0"/>
              <a:t>the impact of cloud computing </a:t>
            </a:r>
            <a:r>
              <a:rPr lang="en-US" sz="2800" dirty="0" smtClean="0"/>
              <a:t>and Web </a:t>
            </a:r>
            <a:r>
              <a:rPr lang="en-US" sz="2800" dirty="0"/>
              <a:t>2.0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network topology, </a:t>
            </a:r>
            <a:r>
              <a:rPr lang="en-US" sz="2800" dirty="0" smtClean="0"/>
              <a:t>including hierarchical</a:t>
            </a:r>
            <a:r>
              <a:rPr lang="en-US" sz="2800" dirty="0"/>
              <a:t>, bus, ring, star, and </a:t>
            </a:r>
            <a:r>
              <a:rPr lang="en-US" sz="2800" dirty="0" smtClean="0"/>
              <a:t>mesh models</a:t>
            </a:r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wireless networking, </a:t>
            </a:r>
            <a:r>
              <a:rPr lang="en-US" sz="2800" dirty="0" smtClean="0"/>
              <a:t>including wireless </a:t>
            </a:r>
            <a:r>
              <a:rPr lang="en-US" sz="2800" dirty="0"/>
              <a:t>standards, topologies, and trends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system design specification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Processing Methods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563448"/>
            <a:ext cx="8446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Real-World Examples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Point of Sale (POS) Terminals</a:t>
            </a:r>
            <a:endParaRPr lang="en-US" sz="2000" dirty="0">
              <a:latin typeface="+mn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16175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5029200"/>
            <a:ext cx="76844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10-22 </a:t>
            </a:r>
            <a:r>
              <a:rPr lang="en-US" sz="1400" dirty="0"/>
              <a:t>Many retailers use a combination of online and batch processing. When a salesperson enters the sale </a:t>
            </a:r>
            <a:r>
              <a:rPr lang="en-US" sz="1400" dirty="0" smtClean="0"/>
              <a:t>on the </a:t>
            </a:r>
            <a:r>
              <a:rPr lang="en-US" sz="1400" dirty="0"/>
              <a:t>POS terminal, the online system retrieves data from the item file, updates the quantity in stock, and produces a </a:t>
            </a:r>
            <a:r>
              <a:rPr lang="en-US" sz="1400" dirty="0" smtClean="0"/>
              <a:t>sales transaction </a:t>
            </a:r>
            <a:r>
              <a:rPr lang="en-US" sz="1400" dirty="0"/>
              <a:t>record. At the end of the day, a batch processing program produces a daily sales report and updates the</a:t>
            </a:r>
          </a:p>
          <a:p>
            <a:r>
              <a:rPr lang="en-US" sz="1400" dirty="0"/>
              <a:t>accounting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657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Network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he OSI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Open Systems Interconnection (OSI) model  </a:t>
            </a:r>
            <a:r>
              <a:rPr lang="en-US" sz="2400" dirty="0">
                <a:latin typeface="+mn-lt"/>
              </a:rPr>
              <a:t>describes how data moves from </a:t>
            </a:r>
            <a:r>
              <a:rPr lang="en-US" sz="2400" dirty="0" smtClean="0">
                <a:latin typeface="+mn-lt"/>
              </a:rPr>
              <a:t>an application </a:t>
            </a:r>
            <a:r>
              <a:rPr lang="en-US" sz="2400" dirty="0">
                <a:latin typeface="+mn-lt"/>
              </a:rPr>
              <a:t>on one computer to an application on another networked </a:t>
            </a:r>
            <a:r>
              <a:rPr lang="en-US" sz="2400" dirty="0" smtClean="0">
                <a:latin typeface="+mn-lt"/>
              </a:rPr>
              <a:t>computer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rovides </a:t>
            </a:r>
            <a:r>
              <a:rPr lang="en-US" sz="2400" dirty="0">
                <a:latin typeface="+mn-lt"/>
              </a:rPr>
              <a:t>physical design standards that assure seamless </a:t>
            </a:r>
            <a:r>
              <a:rPr lang="en-US" sz="2400" dirty="0" smtClean="0">
                <a:latin typeface="+mn-lt"/>
              </a:rPr>
              <a:t>network connectivity</a:t>
            </a:r>
            <a:r>
              <a:rPr lang="en-US" sz="2400" dirty="0">
                <a:latin typeface="+mn-lt"/>
              </a:rPr>
              <a:t>, regardless of the specific hardware environment</a:t>
            </a:r>
          </a:p>
        </p:txBody>
      </p:sp>
    </p:spTree>
    <p:extLst>
      <p:ext uri="{BB962C8B-B14F-4D97-AF65-F5344CB8AC3E}">
        <p14:creationId xmlns:p14="http://schemas.microsoft.com/office/powerpoint/2010/main" xmlns="" val="7642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</a:t>
            </a:r>
            <a:r>
              <a:rPr lang="en-US" dirty="0" smtClean="0"/>
              <a:t>Models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00050" y="1066800"/>
            <a:ext cx="83629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Network Topology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Topology can refer </a:t>
            </a:r>
            <a:r>
              <a:rPr lang="en-US" sz="2000" dirty="0" smtClean="0">
                <a:latin typeface="+mn-lt"/>
              </a:rPr>
              <a:t>to a </a:t>
            </a:r>
            <a:r>
              <a:rPr lang="en-US" sz="2000" dirty="0">
                <a:latin typeface="+mn-lt"/>
              </a:rPr>
              <a:t>physical or a logical view of the </a:t>
            </a:r>
            <a:r>
              <a:rPr lang="en-US" sz="2000" dirty="0" smtClean="0">
                <a:latin typeface="+mn-lt"/>
              </a:rPr>
              <a:t>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hysical </a:t>
            </a:r>
            <a:r>
              <a:rPr lang="en-US" sz="2000" dirty="0">
                <a:latin typeface="+mn-lt"/>
              </a:rPr>
              <a:t>topology </a:t>
            </a:r>
            <a:r>
              <a:rPr lang="en-US" sz="2000" dirty="0" smtClean="0">
                <a:latin typeface="+mn-lt"/>
              </a:rPr>
              <a:t>describes the </a:t>
            </a:r>
            <a:r>
              <a:rPr lang="en-US" sz="2000" dirty="0">
                <a:latin typeface="+mn-lt"/>
              </a:rPr>
              <a:t>actual network cabling and </a:t>
            </a:r>
            <a:r>
              <a:rPr lang="en-US" sz="2000" dirty="0" smtClean="0">
                <a:latin typeface="+mn-lt"/>
              </a:rPr>
              <a:t>connections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Logical </a:t>
            </a:r>
            <a:r>
              <a:rPr lang="en-US" sz="2000" dirty="0">
                <a:latin typeface="+mn-lt"/>
              </a:rPr>
              <a:t>topology describes the </a:t>
            </a:r>
            <a:r>
              <a:rPr lang="en-US" sz="2000" dirty="0" smtClean="0">
                <a:latin typeface="+mn-lt"/>
              </a:rPr>
              <a:t>way the </a:t>
            </a:r>
            <a:r>
              <a:rPr lang="en-US" sz="2000" dirty="0">
                <a:latin typeface="+mn-lt"/>
              </a:rPr>
              <a:t>components </a:t>
            </a:r>
            <a:r>
              <a:rPr lang="en-US" sz="2000" dirty="0" smtClean="0">
                <a:latin typeface="+mn-lt"/>
              </a:rPr>
              <a:t>interact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Hierarchical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Departmental servers control lower </a:t>
            </a:r>
            <a:r>
              <a:rPr lang="en-US" sz="2000" dirty="0" smtClean="0">
                <a:latin typeface="+mn-lt"/>
              </a:rPr>
              <a:t>levels of </a:t>
            </a:r>
            <a:r>
              <a:rPr lang="en-US" sz="2000" dirty="0">
                <a:latin typeface="+mn-lt"/>
              </a:rPr>
              <a:t>processing and network </a:t>
            </a:r>
            <a:r>
              <a:rPr lang="en-US" sz="2000" dirty="0" smtClean="0">
                <a:latin typeface="+mn-lt"/>
              </a:rPr>
              <a:t>devices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/>
              <a:t>Bus Network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single </a:t>
            </a:r>
            <a:r>
              <a:rPr lang="en-US" sz="2000" dirty="0" smtClean="0">
                <a:latin typeface="+mn-lt"/>
              </a:rPr>
              <a:t>communication path </a:t>
            </a:r>
            <a:r>
              <a:rPr lang="en-US" sz="2000" dirty="0">
                <a:latin typeface="+mn-lt"/>
              </a:rPr>
              <a:t>connects the central server, departmental servers, workstations, and </a:t>
            </a:r>
            <a:r>
              <a:rPr lang="en-US" sz="2000" dirty="0" smtClean="0">
                <a:latin typeface="+mn-lt"/>
              </a:rPr>
              <a:t>peripheral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Information </a:t>
            </a:r>
            <a:r>
              <a:rPr lang="en-US" sz="2000" dirty="0">
                <a:latin typeface="+mn-lt"/>
              </a:rPr>
              <a:t>is transmitted in either direction between </a:t>
            </a:r>
            <a:r>
              <a:rPr lang="en-US" sz="2000" dirty="0" smtClean="0">
                <a:latin typeface="+mn-lt"/>
              </a:rPr>
              <a:t>networked devices</a:t>
            </a:r>
            <a:r>
              <a:rPr lang="en-US" sz="2000" dirty="0">
                <a:latin typeface="+mn-lt"/>
              </a:rPr>
              <a:t>, and all messages travel over the same central bus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4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</a:t>
            </a:r>
            <a:r>
              <a:rPr lang="en-US" dirty="0" smtClean="0"/>
              <a:t>Models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7650" y="1563448"/>
            <a:ext cx="79057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Ring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Still exist but somewhat outdated </a:t>
            </a:r>
            <a:endParaRPr lang="en-US" sz="20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Resembles </a:t>
            </a:r>
            <a:r>
              <a:rPr lang="en-US" sz="2000" dirty="0">
                <a:latin typeface="+mn-lt"/>
              </a:rPr>
              <a:t>a </a:t>
            </a:r>
            <a:r>
              <a:rPr lang="en-US" sz="2000" dirty="0" smtClean="0">
                <a:latin typeface="+mn-lt"/>
              </a:rPr>
              <a:t>circle where </a:t>
            </a:r>
            <a:r>
              <a:rPr lang="en-US" sz="2000" dirty="0">
                <a:latin typeface="+mn-lt"/>
              </a:rPr>
              <a:t>the data flows in only one direction </a:t>
            </a:r>
            <a:r>
              <a:rPr lang="en-US" sz="2000" dirty="0" smtClean="0">
                <a:latin typeface="+mn-lt"/>
              </a:rPr>
              <a:t>from one </a:t>
            </a:r>
            <a:r>
              <a:rPr lang="en-US" sz="2000" dirty="0">
                <a:latin typeface="+mn-lt"/>
              </a:rPr>
              <a:t>device to the next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Star Network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By far the most popular LAN topology today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H</a:t>
            </a:r>
            <a:r>
              <a:rPr lang="en-US" sz="2000" dirty="0" smtClean="0">
                <a:latin typeface="+mn-lt"/>
              </a:rPr>
              <a:t>as </a:t>
            </a:r>
            <a:r>
              <a:rPr lang="en-US" sz="2000" dirty="0">
                <a:latin typeface="+mn-lt"/>
              </a:rPr>
              <a:t>a </a:t>
            </a:r>
            <a:r>
              <a:rPr lang="en-US" sz="2000" dirty="0" smtClean="0">
                <a:latin typeface="+mn-lt"/>
              </a:rPr>
              <a:t>central networking </a:t>
            </a:r>
            <a:r>
              <a:rPr lang="en-US" sz="2000" dirty="0">
                <a:latin typeface="+mn-lt"/>
              </a:rPr>
              <a:t>device called a switch, which </a:t>
            </a:r>
            <a:r>
              <a:rPr lang="en-US" sz="2000" dirty="0" smtClean="0">
                <a:latin typeface="+mn-lt"/>
              </a:rPr>
              <a:t>manages the </a:t>
            </a:r>
            <a:r>
              <a:rPr lang="en-US" sz="2000" dirty="0">
                <a:latin typeface="+mn-lt"/>
              </a:rPr>
              <a:t>network and acts as a communications </a:t>
            </a:r>
            <a:r>
              <a:rPr lang="en-US" sz="2000" dirty="0" smtClean="0">
                <a:latin typeface="+mn-lt"/>
              </a:rPr>
              <a:t>conduit for </a:t>
            </a:r>
            <a:r>
              <a:rPr lang="en-US" sz="2000" dirty="0">
                <a:latin typeface="+mn-lt"/>
              </a:rPr>
              <a:t>all network </a:t>
            </a:r>
            <a:r>
              <a:rPr lang="en-US" sz="2000" dirty="0" smtClean="0">
                <a:latin typeface="+mn-lt"/>
              </a:rPr>
              <a:t>traffic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Mesh Network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ach </a:t>
            </a:r>
            <a:r>
              <a:rPr lang="en-US" sz="2000" dirty="0">
                <a:latin typeface="+mn-lt"/>
              </a:rPr>
              <a:t>node </a:t>
            </a:r>
            <a:r>
              <a:rPr lang="en-US" sz="2000" dirty="0" smtClean="0">
                <a:latin typeface="+mn-lt"/>
              </a:rPr>
              <a:t>connects to </a:t>
            </a:r>
            <a:r>
              <a:rPr lang="en-US" sz="2000" dirty="0">
                <a:latin typeface="+mn-lt"/>
              </a:rPr>
              <a:t>every other </a:t>
            </a:r>
            <a:r>
              <a:rPr lang="en-US" sz="2000" dirty="0" smtClean="0">
                <a:latin typeface="+mn-lt"/>
              </a:rPr>
              <a:t>node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Extremely reliable but very </a:t>
            </a:r>
            <a:r>
              <a:rPr lang="en-US" sz="2000" dirty="0">
                <a:latin typeface="+mn-lt"/>
              </a:rPr>
              <a:t>expensive to install </a:t>
            </a:r>
            <a:r>
              <a:rPr lang="en-US" sz="2000" dirty="0" smtClean="0">
                <a:latin typeface="+mn-lt"/>
              </a:rPr>
              <a:t>and maintain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2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Models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67554" y="6228453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10-24 </a:t>
            </a:r>
            <a:r>
              <a:rPr lang="en-US" sz="1400" dirty="0"/>
              <a:t>A hierarchical network with a single server that controls the network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119"/>
            <a:ext cx="7041848" cy="480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87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954" y="618428"/>
            <a:ext cx="3604846" cy="524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Models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90800" y="4876800"/>
            <a:ext cx="1676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10-25 </a:t>
            </a:r>
            <a:r>
              <a:rPr lang="en-US" sz="1400" dirty="0"/>
              <a:t>A bus network with all devices connected </a:t>
            </a:r>
            <a:r>
              <a:rPr lang="en-US" sz="1400" dirty="0" smtClean="0"/>
              <a:t>to a </a:t>
            </a:r>
            <a:r>
              <a:rPr lang="en-US" sz="1400" dirty="0"/>
              <a:t>single communication path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8846"/>
            <a:ext cx="4396154" cy="439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6800" y="5867400"/>
            <a:ext cx="373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10-26 </a:t>
            </a:r>
            <a:r>
              <a:rPr lang="en-US" sz="1400" dirty="0"/>
              <a:t>A ring network with a set of computers </a:t>
            </a:r>
            <a:r>
              <a:rPr lang="en-US" sz="1400" dirty="0" smtClean="0"/>
              <a:t>that send </a:t>
            </a:r>
            <a:r>
              <a:rPr lang="en-US" sz="1400" dirty="0"/>
              <a:t>and receive data flowing in one direction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164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Models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5204936"/>
            <a:ext cx="381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10-27 </a:t>
            </a:r>
            <a:r>
              <a:rPr lang="en-US" sz="1400" dirty="0"/>
              <a:t>A typical star network with a switch</a:t>
            </a:r>
            <a:r>
              <a:rPr lang="en-US" sz="1400" dirty="0" smtClean="0"/>
              <a:t>, departmental </a:t>
            </a:r>
            <a:r>
              <a:rPr lang="en-US" sz="1400" dirty="0"/>
              <a:t>server, and connected workstations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5181600"/>
            <a:ext cx="403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10-28 </a:t>
            </a:r>
            <a:r>
              <a:rPr lang="en-US" sz="1400" dirty="0"/>
              <a:t>Mesh networks are used in </a:t>
            </a:r>
            <a:r>
              <a:rPr lang="en-US" sz="1400" dirty="0" smtClean="0"/>
              <a:t>situations where </a:t>
            </a:r>
            <a:r>
              <a:rPr lang="en-US" sz="1400" dirty="0"/>
              <a:t>a high degree of redundancy is needed, such </a:t>
            </a:r>
            <a:r>
              <a:rPr lang="en-US" sz="1400" dirty="0" smtClean="0"/>
              <a:t>as military </a:t>
            </a:r>
            <a:r>
              <a:rPr lang="en-US" sz="1400" dirty="0"/>
              <a:t>applications. The redundant design </a:t>
            </a:r>
            <a:r>
              <a:rPr lang="en-US" sz="1400" dirty="0" smtClean="0"/>
              <a:t>provides alternate </a:t>
            </a:r>
            <a:r>
              <a:rPr lang="en-US" sz="1400" dirty="0"/>
              <a:t>data paths, but is expensive to install and maintain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31" y="1383383"/>
            <a:ext cx="4208369" cy="349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681623" cy="344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61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Models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81400" y="5715000"/>
            <a:ext cx="464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10-29 </a:t>
            </a:r>
            <a:r>
              <a:rPr lang="en-US" sz="1400" dirty="0"/>
              <a:t>Routers can be used to connect LANs and WANs to other networks, such as the Internet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947" y="1371600"/>
            <a:ext cx="8537229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98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Network </a:t>
            </a:r>
            <a:r>
              <a:rPr lang="en-US" dirty="0" smtClean="0"/>
              <a:t>Models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7650" y="1563448"/>
            <a:ext cx="790575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Network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Networks such as LANs or WANs can be interconnected using devices called </a:t>
            </a:r>
            <a:r>
              <a:rPr lang="en-US" sz="2000" dirty="0" smtClean="0">
                <a:latin typeface="+mn-lt"/>
              </a:rPr>
              <a:t>routers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 router is a device that connects network segments, determines the most </a:t>
            </a:r>
            <a:r>
              <a:rPr lang="en-US" sz="2000" dirty="0" smtClean="0">
                <a:latin typeface="+mn-lt"/>
              </a:rPr>
              <a:t>efficient data </a:t>
            </a:r>
            <a:r>
              <a:rPr lang="en-US" sz="2000" dirty="0">
                <a:latin typeface="+mn-lt"/>
              </a:rPr>
              <a:t>path, and guides the flow of </a:t>
            </a:r>
            <a:r>
              <a:rPr lang="en-US" sz="2000" dirty="0" smtClean="0">
                <a:latin typeface="+mn-lt"/>
              </a:rPr>
              <a:t>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Modeling Tools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Microsoft Visio, which is a multipurpose drawing tool, </a:t>
            </a:r>
            <a:r>
              <a:rPr lang="en-US" sz="2000" dirty="0" smtClean="0">
                <a:latin typeface="+mn-lt"/>
              </a:rPr>
              <a:t>is used to represent the </a:t>
            </a:r>
            <a:r>
              <a:rPr lang="en-US" sz="2000" dirty="0">
                <a:latin typeface="+mn-lt"/>
              </a:rPr>
              <a:t>physical structure and network </a:t>
            </a:r>
            <a:r>
              <a:rPr lang="en-US" sz="2000" dirty="0" smtClean="0">
                <a:latin typeface="+mn-lt"/>
              </a:rPr>
              <a:t>components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Visio </a:t>
            </a:r>
            <a:r>
              <a:rPr lang="en-US" sz="2000" dirty="0">
                <a:latin typeface="+mn-lt"/>
              </a:rPr>
              <a:t>offers a wide variety </a:t>
            </a:r>
            <a:r>
              <a:rPr lang="en-US" sz="2000" dirty="0" smtClean="0">
                <a:latin typeface="+mn-lt"/>
              </a:rPr>
              <a:t>of drawing </a:t>
            </a:r>
            <a:r>
              <a:rPr lang="en-US" sz="2000" dirty="0">
                <a:latin typeface="+mn-lt"/>
              </a:rPr>
              <a:t>types, styles, and downloadable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1527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Wireless Networks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650" y="1369397"/>
            <a:ext cx="85153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Wireless Network Standards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Most popular is IEEE 802.11 - </a:t>
            </a:r>
            <a:r>
              <a:rPr lang="en-US" sz="2400" dirty="0">
                <a:latin typeface="+mn-lt"/>
              </a:rPr>
              <a:t>a family of standards </a:t>
            </a:r>
            <a:r>
              <a:rPr lang="en-US" sz="2400" dirty="0" smtClean="0">
                <a:latin typeface="+mn-lt"/>
              </a:rPr>
              <a:t>developed by </a:t>
            </a:r>
            <a:r>
              <a:rPr lang="en-US" sz="2400" dirty="0">
                <a:latin typeface="+mn-lt"/>
              </a:rPr>
              <a:t>the Institute of Electrical and Electronics Engineers (IEEE) for wireless </a:t>
            </a:r>
            <a:r>
              <a:rPr lang="en-US" sz="2400" dirty="0" smtClean="0">
                <a:latin typeface="+mn-lt"/>
              </a:rPr>
              <a:t>LANs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802.11g offered </a:t>
            </a:r>
            <a:r>
              <a:rPr lang="en-US" sz="2400" dirty="0">
                <a:latin typeface="+mn-lt"/>
              </a:rPr>
              <a:t>increased bandwidth and </a:t>
            </a:r>
            <a:r>
              <a:rPr lang="en-US" sz="2400" dirty="0" smtClean="0">
                <a:latin typeface="+mn-lt"/>
              </a:rPr>
              <a:t>was widely accepted </a:t>
            </a:r>
            <a:r>
              <a:rPr lang="en-US" sz="2400" dirty="0">
                <a:latin typeface="+mn-lt"/>
              </a:rPr>
              <a:t>by the IT </a:t>
            </a:r>
            <a:r>
              <a:rPr lang="en-US" sz="2400" dirty="0" smtClean="0">
                <a:latin typeface="+mn-lt"/>
              </a:rPr>
              <a:t>industry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802.11n </a:t>
            </a:r>
            <a:r>
              <a:rPr lang="en-US" sz="2400" dirty="0">
                <a:latin typeface="+mn-lt"/>
              </a:rPr>
              <a:t>uses multiple </a:t>
            </a:r>
            <a:r>
              <a:rPr lang="en-US" sz="2400" dirty="0" smtClean="0">
                <a:latin typeface="+mn-lt"/>
              </a:rPr>
              <a:t>input/multiple output </a:t>
            </a:r>
            <a:r>
              <a:rPr lang="en-US" sz="2400" dirty="0">
                <a:latin typeface="+mn-lt"/>
              </a:rPr>
              <a:t>(MIMO) technology to boost </a:t>
            </a:r>
            <a:r>
              <a:rPr lang="en-US" sz="2400" dirty="0" smtClean="0">
                <a:latin typeface="+mn-lt"/>
              </a:rPr>
              <a:t>performance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MIMO </a:t>
            </a:r>
            <a:r>
              <a:rPr lang="en-US" sz="2400" dirty="0">
                <a:latin typeface="+mn-lt"/>
              </a:rPr>
              <a:t>relies on multiple </a:t>
            </a:r>
            <a:r>
              <a:rPr lang="en-US" sz="2400" dirty="0" smtClean="0">
                <a:latin typeface="+mn-lt"/>
              </a:rPr>
              <a:t>data paths</a:t>
            </a:r>
            <a:r>
              <a:rPr lang="en-US" sz="2400" dirty="0">
                <a:latin typeface="+mn-lt"/>
              </a:rPr>
              <a:t>, also called multipath design, to increase </a:t>
            </a:r>
            <a:r>
              <a:rPr lang="en-US" sz="2400" dirty="0" smtClean="0">
                <a:latin typeface="+mn-lt"/>
              </a:rPr>
              <a:t> and width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range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Latest proposed standards</a:t>
            </a:r>
            <a:r>
              <a:rPr lang="en-US" sz="2400" dirty="0">
                <a:latin typeface="+mn-lt"/>
              </a:rPr>
              <a:t>, 802.11ac and 802.11ad, are currently being </a:t>
            </a:r>
            <a:r>
              <a:rPr lang="en-US" sz="2400" dirty="0" smtClean="0">
                <a:latin typeface="+mn-lt"/>
              </a:rPr>
              <a:t>tested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8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Architecture Checklist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Corporate </a:t>
            </a:r>
            <a:r>
              <a:rPr lang="en-US" sz="2800" dirty="0"/>
              <a:t>organization and culture</a:t>
            </a:r>
          </a:p>
          <a:p>
            <a:r>
              <a:rPr lang="en-US" sz="2800" dirty="0" smtClean="0"/>
              <a:t>Enterprise </a:t>
            </a:r>
            <a:r>
              <a:rPr lang="en-US" sz="2800" dirty="0"/>
              <a:t>resource planning (ERP)</a:t>
            </a:r>
          </a:p>
          <a:p>
            <a:r>
              <a:rPr lang="en-US" sz="2800" dirty="0" smtClean="0"/>
              <a:t>Initial </a:t>
            </a:r>
            <a:r>
              <a:rPr lang="en-US" sz="2800" dirty="0"/>
              <a:t>and total cost of ownership (TCO)</a:t>
            </a:r>
          </a:p>
          <a:p>
            <a:r>
              <a:rPr lang="en-US" sz="2800" dirty="0" smtClean="0"/>
              <a:t>Scalability</a:t>
            </a:r>
            <a:endParaRPr lang="en-US" sz="2800" dirty="0"/>
          </a:p>
          <a:p>
            <a:r>
              <a:rPr lang="en-US" sz="2800" dirty="0" smtClean="0"/>
              <a:t>Web </a:t>
            </a:r>
            <a:r>
              <a:rPr lang="en-US" sz="2800" dirty="0"/>
              <a:t>integration</a:t>
            </a:r>
          </a:p>
          <a:p>
            <a:r>
              <a:rPr lang="en-US" sz="2800" dirty="0" smtClean="0"/>
              <a:t>Legacy system </a:t>
            </a:r>
            <a:r>
              <a:rPr lang="en-US" sz="2800" dirty="0"/>
              <a:t>interface requirements</a:t>
            </a:r>
          </a:p>
          <a:p>
            <a:r>
              <a:rPr lang="en-US" sz="2800" dirty="0" smtClean="0"/>
              <a:t>Processing options</a:t>
            </a:r>
            <a:endParaRPr lang="en-US" sz="2800" dirty="0"/>
          </a:p>
          <a:p>
            <a:r>
              <a:rPr lang="en-US" sz="2800" dirty="0" smtClean="0"/>
              <a:t>Security </a:t>
            </a:r>
            <a:r>
              <a:rPr lang="en-US" sz="2800" dirty="0"/>
              <a:t>issues</a:t>
            </a:r>
          </a:p>
          <a:p>
            <a:r>
              <a:rPr lang="en-US" sz="2800" dirty="0" smtClean="0"/>
              <a:t>Corporate </a:t>
            </a:r>
            <a:br>
              <a:rPr lang="en-US" sz="2800" dirty="0" smtClean="0"/>
            </a:br>
            <a:r>
              <a:rPr lang="en-US" sz="2800" dirty="0" smtClean="0"/>
              <a:t>portals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3886200" y="6474023"/>
            <a:ext cx="449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10-1 </a:t>
            </a:r>
            <a:r>
              <a:rPr lang="en-US" sz="1400" dirty="0"/>
              <a:t>Typical </a:t>
            </a:r>
            <a:r>
              <a:rPr lang="en-US" sz="1400" dirty="0" smtClean="0"/>
              <a:t>system architecture tasks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2137" y="4790601"/>
            <a:ext cx="5256371" cy="16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Wireless Networks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5644" y="5410200"/>
            <a:ext cx="6562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10-31 </a:t>
            </a:r>
            <a:r>
              <a:rPr lang="en-US" sz="1400" dirty="0"/>
              <a:t>IEEE Wi-Fi standards and characteristics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9539"/>
            <a:ext cx="80753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07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Wireless </a:t>
            </a:r>
            <a:r>
              <a:rPr lang="en-US" dirty="0" smtClean="0"/>
              <a:t>Networks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47650" y="1369397"/>
            <a:ext cx="85153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Wireless Network Topologies</a:t>
            </a:r>
            <a:endParaRPr lang="en-US" sz="2800" dirty="0">
              <a:latin typeface="+mn-lt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wo </a:t>
            </a:r>
            <a:r>
              <a:rPr lang="en-US" sz="2400" dirty="0">
                <a:latin typeface="+mn-lt"/>
              </a:rPr>
              <a:t>most common network topologies available for IEEE 802.11 WLANs </a:t>
            </a:r>
            <a:r>
              <a:rPr lang="en-US" sz="2400" dirty="0" smtClean="0">
                <a:latin typeface="+mn-lt"/>
              </a:rPr>
              <a:t>are the </a:t>
            </a:r>
            <a:r>
              <a:rPr lang="en-US" sz="2400" dirty="0">
                <a:latin typeface="+mn-lt"/>
              </a:rPr>
              <a:t>Basic Service Set and the Extended Service Set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Basic Service Set (BSS), also called the infrastructure </a:t>
            </a:r>
            <a:r>
              <a:rPr lang="en-US" sz="2400" dirty="0" smtClean="0">
                <a:latin typeface="+mn-lt"/>
              </a:rPr>
              <a:t>mode has </a:t>
            </a:r>
            <a:r>
              <a:rPr lang="en-US" sz="2400" dirty="0">
                <a:latin typeface="+mn-lt"/>
              </a:rPr>
              <a:t>a central wireless device called an access point or wireless access point (WAP</a:t>
            </a:r>
            <a:r>
              <a:rPr lang="en-US" sz="2400" dirty="0" smtClean="0">
                <a:latin typeface="+mn-lt"/>
              </a:rPr>
              <a:t>) to </a:t>
            </a:r>
            <a:r>
              <a:rPr lang="en-US" sz="2400" dirty="0">
                <a:latin typeface="+mn-lt"/>
              </a:rPr>
              <a:t>serve all wireless clients </a:t>
            </a:r>
            <a:endParaRPr lang="en-US" sz="24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The Extended </a:t>
            </a:r>
            <a:r>
              <a:rPr lang="en-US" sz="2400" dirty="0">
                <a:latin typeface="+mn-lt"/>
              </a:rPr>
              <a:t>Service Set (ESS</a:t>
            </a:r>
            <a:r>
              <a:rPr lang="en-US" sz="2400" dirty="0" smtClean="0">
                <a:latin typeface="+mn-lt"/>
              </a:rPr>
              <a:t>) is </a:t>
            </a:r>
            <a:r>
              <a:rPr lang="en-US" sz="2400" dirty="0">
                <a:latin typeface="+mn-lt"/>
              </a:rPr>
              <a:t>made up of two or more Basic </a:t>
            </a:r>
            <a:r>
              <a:rPr lang="en-US" sz="2400" dirty="0" smtClean="0">
                <a:latin typeface="+mn-lt"/>
              </a:rPr>
              <a:t>Service Set networks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Using </a:t>
            </a:r>
            <a:r>
              <a:rPr lang="en-US" sz="2400" dirty="0">
                <a:latin typeface="+mn-lt"/>
              </a:rPr>
              <a:t>an ESS topology</a:t>
            </a:r>
            <a:r>
              <a:rPr lang="en-US" sz="2400" dirty="0" smtClean="0">
                <a:latin typeface="+mn-lt"/>
              </a:rPr>
              <a:t>, wireless </a:t>
            </a:r>
            <a:r>
              <a:rPr lang="en-US" sz="2400" dirty="0">
                <a:latin typeface="+mn-lt"/>
              </a:rPr>
              <a:t>access can be expanded over a </a:t>
            </a:r>
            <a:r>
              <a:rPr lang="en-US" sz="2400" dirty="0" smtClean="0">
                <a:latin typeface="+mn-lt"/>
              </a:rPr>
              <a:t>larger area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7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Wireless Networks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5644" y="5509736"/>
            <a:ext cx="70681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10-22 </a:t>
            </a:r>
            <a:r>
              <a:rPr lang="en-US" sz="1400" dirty="0"/>
              <a:t>Notice that the user in the </a:t>
            </a:r>
            <a:r>
              <a:rPr lang="en-US" sz="1400" dirty="0" smtClean="0"/>
              <a:t>left screen </a:t>
            </a:r>
            <a:r>
              <a:rPr lang="en-US" sz="1400" dirty="0"/>
              <a:t>has </a:t>
            </a:r>
            <a:r>
              <a:rPr lang="en-US" sz="1400" dirty="0" smtClean="0"/>
              <a:t>moved out </a:t>
            </a:r>
            <a:r>
              <a:rPr lang="en-US" sz="1400" dirty="0"/>
              <a:t>of the BSS coverage area, and cannot communicate. In the </a:t>
            </a:r>
            <a:r>
              <a:rPr lang="en-US" sz="1400" dirty="0" smtClean="0"/>
              <a:t>right screen</a:t>
            </a:r>
            <a:r>
              <a:rPr lang="en-US" sz="1400" dirty="0"/>
              <a:t>, the user roams into another ESS coverage area, and the </a:t>
            </a:r>
            <a:r>
              <a:rPr lang="en-US" sz="1400" dirty="0" smtClean="0"/>
              <a:t>transition is </a:t>
            </a:r>
            <a:r>
              <a:rPr lang="en-US" sz="1400" dirty="0"/>
              <a:t>seamless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9656"/>
            <a:ext cx="4267200" cy="380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31556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94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Design Completion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153400" cy="4767262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 marks the end of the systems design phase of the </a:t>
            </a:r>
            <a:r>
              <a:rPr lang="en-US" sz="2800" dirty="0" smtClean="0"/>
              <a:t>SDLC </a:t>
            </a:r>
          </a:p>
          <a:p>
            <a:r>
              <a:rPr lang="en-US" sz="2800" dirty="0" smtClean="0"/>
              <a:t>Final </a:t>
            </a:r>
            <a:r>
              <a:rPr lang="en-US" sz="2800" dirty="0"/>
              <a:t>activities in the systems design phase </a:t>
            </a:r>
            <a:r>
              <a:rPr lang="en-US" sz="2800" dirty="0" smtClean="0"/>
              <a:t>are:</a:t>
            </a:r>
          </a:p>
          <a:p>
            <a:pPr lvl="1"/>
            <a:r>
              <a:rPr lang="en-US" sz="2400" dirty="0" smtClean="0"/>
              <a:t>Preparing </a:t>
            </a:r>
            <a:r>
              <a:rPr lang="en-US" sz="2400" dirty="0"/>
              <a:t>a system design </a:t>
            </a:r>
            <a:r>
              <a:rPr lang="en-US" sz="2400" dirty="0" smtClean="0"/>
              <a:t>specification</a:t>
            </a:r>
          </a:p>
          <a:p>
            <a:pPr lvl="1"/>
            <a:r>
              <a:rPr lang="en-US" sz="2400" dirty="0" smtClean="0"/>
              <a:t>Obtaining </a:t>
            </a:r>
            <a:r>
              <a:rPr lang="en-US" sz="2400" dirty="0"/>
              <a:t>user </a:t>
            </a:r>
            <a:r>
              <a:rPr lang="en-US" sz="2400" dirty="0" smtClean="0"/>
              <a:t>approval</a:t>
            </a:r>
          </a:p>
          <a:p>
            <a:pPr lvl="1"/>
            <a:r>
              <a:rPr lang="en-US" sz="2400" dirty="0" smtClean="0"/>
              <a:t>Delivering </a:t>
            </a:r>
            <a:r>
              <a:rPr lang="en-US" sz="2400" dirty="0"/>
              <a:t>a presentation to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Design </a:t>
            </a:r>
            <a:r>
              <a:rPr lang="en-US" dirty="0" smtClean="0"/>
              <a:t>Completion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 Design Specification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document that presents the complete design </a:t>
            </a:r>
            <a:r>
              <a:rPr lang="en-US" sz="2400" dirty="0" smtClean="0"/>
              <a:t>for the </a:t>
            </a:r>
            <a:r>
              <a:rPr lang="en-US" sz="2400" dirty="0"/>
              <a:t>new information system, along with detailed costs, staffing, and scheduling </a:t>
            </a:r>
            <a:r>
              <a:rPr lang="en-US" sz="2400" dirty="0" smtClean="0"/>
              <a:t>for completing </a:t>
            </a:r>
            <a:r>
              <a:rPr lang="en-US" sz="2400" dirty="0"/>
              <a:t>the next SDLC phase — systems </a:t>
            </a:r>
            <a:r>
              <a:rPr lang="en-US" sz="2400" dirty="0" smtClean="0"/>
              <a:t>implementation</a:t>
            </a:r>
          </a:p>
          <a:p>
            <a:r>
              <a:rPr lang="en-US" sz="2800" dirty="0"/>
              <a:t>A typical system design </a:t>
            </a:r>
            <a:r>
              <a:rPr lang="en-US" sz="2800" dirty="0" smtClean="0"/>
              <a:t>specification typically </a:t>
            </a:r>
            <a:r>
              <a:rPr lang="en-US" sz="2800" dirty="0"/>
              <a:t>includes the following sections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155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Design Completion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522446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1. Management </a:t>
            </a:r>
            <a:r>
              <a:rPr lang="en-US" sz="3400" dirty="0" smtClean="0"/>
              <a:t>Summary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brief overview of the project for </a:t>
            </a:r>
            <a:r>
              <a:rPr lang="en-US" dirty="0" smtClean="0"/>
              <a:t>company managers </a:t>
            </a:r>
            <a:r>
              <a:rPr lang="en-US" dirty="0"/>
              <a:t>and </a:t>
            </a:r>
            <a:r>
              <a:rPr lang="en-US" dirty="0" smtClean="0"/>
              <a:t>executives</a:t>
            </a:r>
          </a:p>
          <a:p>
            <a:pPr lvl="1"/>
            <a:r>
              <a:rPr lang="en-US" dirty="0" smtClean="0"/>
              <a:t>Outlines </a:t>
            </a:r>
            <a:r>
              <a:rPr lang="en-US" dirty="0"/>
              <a:t>the development efforts to date, provides </a:t>
            </a:r>
            <a:r>
              <a:rPr lang="en-US" dirty="0" smtClean="0"/>
              <a:t>a current </a:t>
            </a:r>
            <a:r>
              <a:rPr lang="en-US" dirty="0"/>
              <a:t>status report, summarizes project costs, reviews the benefits of the </a:t>
            </a:r>
            <a:r>
              <a:rPr lang="en-US" dirty="0" smtClean="0"/>
              <a:t>new system</a:t>
            </a:r>
            <a:r>
              <a:rPr lang="en-US" dirty="0"/>
              <a:t>, presents the systems implementation schedule, and highlights any </a:t>
            </a:r>
            <a:r>
              <a:rPr lang="en-US" dirty="0" smtClean="0"/>
              <a:t>issues that </a:t>
            </a:r>
            <a:r>
              <a:rPr lang="en-US" dirty="0"/>
              <a:t>management will need to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sz="3400" dirty="0"/>
              <a:t>2. System Components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the complete design for the new system</a:t>
            </a:r>
            <a:r>
              <a:rPr lang="en-US" dirty="0" smtClean="0"/>
              <a:t>, including </a:t>
            </a:r>
            <a:r>
              <a:rPr lang="en-US" dirty="0"/>
              <a:t>the user interface, outputs, inputs, files, databases, and </a:t>
            </a:r>
            <a:r>
              <a:rPr lang="en-US" dirty="0" smtClean="0"/>
              <a:t>network specifications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/>
              <a:t>source documents, report and screen layouts</a:t>
            </a:r>
            <a:r>
              <a:rPr lang="en-US" dirty="0" smtClean="0"/>
              <a:t>, DFDs</a:t>
            </a:r>
            <a:r>
              <a:rPr lang="en-US" dirty="0"/>
              <a:t>, and all other relevant documentation. </a:t>
            </a:r>
            <a:endParaRPr lang="en-US" dirty="0" smtClean="0"/>
          </a:p>
          <a:p>
            <a:pPr lvl="1"/>
            <a:r>
              <a:rPr lang="en-US" dirty="0" smtClean="0"/>
              <a:t>Also  includes the requirements  for backup </a:t>
            </a:r>
            <a:r>
              <a:rPr lang="en-US" dirty="0"/>
              <a:t>and recovery, </a:t>
            </a:r>
            <a:r>
              <a:rPr lang="en-US" dirty="0" smtClean="0"/>
              <a:t>start-up processing</a:t>
            </a:r>
            <a:r>
              <a:rPr lang="en-US" dirty="0"/>
              <a:t>, and file </a:t>
            </a:r>
            <a:r>
              <a:rPr lang="en-US" dirty="0" smtClean="0"/>
              <a:t>retention and  </a:t>
            </a:r>
            <a:r>
              <a:rPr lang="en-US" dirty="0"/>
              <a:t>any interface information required between </a:t>
            </a:r>
            <a:r>
              <a:rPr lang="en-US" dirty="0" smtClean="0"/>
              <a:t>the package </a:t>
            </a:r>
            <a:r>
              <a:rPr lang="en-US" dirty="0"/>
              <a:t>and the system </a:t>
            </a:r>
            <a:r>
              <a:rPr lang="en-US" dirty="0" smtClean="0"/>
              <a:t>being developed</a:t>
            </a:r>
            <a:endParaRPr lang="en-US" dirty="0"/>
          </a:p>
          <a:p>
            <a:r>
              <a:rPr lang="en-US" sz="3400" dirty="0"/>
              <a:t>3. System </a:t>
            </a:r>
            <a:r>
              <a:rPr lang="en-US" sz="3400" dirty="0" smtClean="0"/>
              <a:t>Environment</a:t>
            </a:r>
            <a:endParaRPr lang="en-US" sz="3400" dirty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constraints, or conditions</a:t>
            </a:r>
            <a:r>
              <a:rPr lang="en-US" dirty="0" smtClean="0"/>
              <a:t>, affecting </a:t>
            </a:r>
            <a:r>
              <a:rPr lang="en-US" dirty="0"/>
              <a:t>the system, including any requirements that involve operations, hardware</a:t>
            </a:r>
            <a:r>
              <a:rPr lang="en-US" dirty="0" smtClean="0"/>
              <a:t>, systems </a:t>
            </a:r>
            <a:r>
              <a:rPr lang="en-US" dirty="0"/>
              <a:t>software, or </a:t>
            </a:r>
            <a:r>
              <a:rPr lang="en-US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22637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Design Completion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. Implementation </a:t>
            </a:r>
            <a:r>
              <a:rPr lang="en-US" sz="2400" dirty="0" smtClean="0"/>
              <a:t>Requirements</a:t>
            </a:r>
            <a:endParaRPr lang="en-US" sz="2400" dirty="0"/>
          </a:p>
          <a:p>
            <a:pPr lvl="1"/>
            <a:r>
              <a:rPr lang="en-US" sz="1700" dirty="0" smtClean="0"/>
              <a:t>Specifies </a:t>
            </a:r>
            <a:r>
              <a:rPr lang="en-US" sz="1700" dirty="0"/>
              <a:t>start-up processing, </a:t>
            </a:r>
            <a:r>
              <a:rPr lang="en-US" sz="1700" dirty="0" smtClean="0"/>
              <a:t>initial data </a:t>
            </a:r>
            <a:r>
              <a:rPr lang="en-US" sz="1700" dirty="0"/>
              <a:t>entry or acquisition, user training requirements, and software test </a:t>
            </a:r>
            <a:r>
              <a:rPr lang="en-US" sz="1700" dirty="0" smtClean="0"/>
              <a:t>plans</a:t>
            </a:r>
            <a:endParaRPr lang="en-US" sz="1700" dirty="0"/>
          </a:p>
          <a:p>
            <a:r>
              <a:rPr lang="en-US" sz="2400" dirty="0"/>
              <a:t>5. Time and Cost </a:t>
            </a:r>
            <a:r>
              <a:rPr lang="en-US" sz="2400" dirty="0" smtClean="0"/>
              <a:t>Estimates</a:t>
            </a:r>
          </a:p>
          <a:p>
            <a:pPr lvl="1"/>
            <a:r>
              <a:rPr lang="en-US" sz="1700" dirty="0"/>
              <a:t>P</a:t>
            </a:r>
            <a:r>
              <a:rPr lang="en-US" sz="1700" dirty="0" smtClean="0"/>
              <a:t>rovides </a:t>
            </a:r>
            <a:r>
              <a:rPr lang="en-US" sz="1700" dirty="0"/>
              <a:t>detailed schedules, cost estimates</a:t>
            </a:r>
            <a:r>
              <a:rPr lang="en-US" sz="1700" dirty="0" smtClean="0"/>
              <a:t>, and </a:t>
            </a:r>
            <a:r>
              <a:rPr lang="en-US" sz="1700" dirty="0"/>
              <a:t>staffing requirements for the systems development phase </a:t>
            </a:r>
            <a:r>
              <a:rPr lang="en-US" sz="1700" dirty="0" smtClean="0"/>
              <a:t>and revised </a:t>
            </a:r>
            <a:r>
              <a:rPr lang="en-US" sz="1700" dirty="0"/>
              <a:t>projections for the remainder of the </a:t>
            </a:r>
            <a:r>
              <a:rPr lang="en-US" sz="1700" dirty="0" smtClean="0"/>
              <a:t>SDLC as well as total costs-to-date </a:t>
            </a:r>
            <a:r>
              <a:rPr lang="en-US" sz="1700" dirty="0"/>
              <a:t>for the project and compare those costs with your prior </a:t>
            </a:r>
            <a:r>
              <a:rPr lang="en-US" sz="1700" dirty="0" smtClean="0"/>
              <a:t>estimates</a:t>
            </a:r>
            <a:endParaRPr lang="en-US" sz="1700" dirty="0"/>
          </a:p>
          <a:p>
            <a:r>
              <a:rPr lang="en-US" sz="2400" dirty="0"/>
              <a:t>6. Additional </a:t>
            </a:r>
            <a:r>
              <a:rPr lang="en-US" sz="2400" dirty="0" smtClean="0"/>
              <a:t>Material</a:t>
            </a:r>
          </a:p>
          <a:p>
            <a:pPr lvl="1"/>
            <a:r>
              <a:rPr lang="en-US" sz="1600" dirty="0" smtClean="0"/>
              <a:t>Other </a:t>
            </a:r>
            <a:r>
              <a:rPr lang="en-US" sz="1600" dirty="0"/>
              <a:t>material can be included at the end of the </a:t>
            </a:r>
            <a:r>
              <a:rPr lang="en-US" sz="1600" dirty="0" smtClean="0"/>
              <a:t>system design specification such as documents </a:t>
            </a:r>
            <a:r>
              <a:rPr lang="en-US" sz="1600" dirty="0"/>
              <a:t>from </a:t>
            </a:r>
            <a:r>
              <a:rPr lang="en-US" sz="1600" dirty="0" smtClean="0"/>
              <a:t>earlier phases </a:t>
            </a:r>
            <a:r>
              <a:rPr lang="en-US" sz="1600" dirty="0"/>
              <a:t>if they would be helpful to </a:t>
            </a:r>
            <a:r>
              <a:rPr lang="en-US" sz="1600" dirty="0" smtClean="0"/>
              <a:t>readers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599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Design Completion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3000" dirty="0" smtClean="0"/>
              <a:t>User Approval</a:t>
            </a:r>
            <a:endParaRPr lang="en-US" sz="3000" dirty="0"/>
          </a:p>
          <a:p>
            <a:pPr lvl="1"/>
            <a:r>
              <a:rPr lang="en-US" sz="2400" dirty="0" smtClean="0"/>
              <a:t>Users </a:t>
            </a:r>
            <a:r>
              <a:rPr lang="en-US" sz="2400" dirty="0"/>
              <a:t>must review and approve the interface design, report and menu designs, </a:t>
            </a:r>
            <a:r>
              <a:rPr lang="en-US" sz="2400" dirty="0" smtClean="0"/>
              <a:t>data entry </a:t>
            </a:r>
            <a:r>
              <a:rPr lang="en-US" sz="2400" dirty="0"/>
              <a:t>screens, source documents, and other areas of the system that affect </a:t>
            </a:r>
            <a:r>
              <a:rPr lang="en-US" sz="2400" dirty="0" smtClean="0"/>
              <a:t>them </a:t>
            </a:r>
          </a:p>
          <a:p>
            <a:pPr lvl="1"/>
            <a:r>
              <a:rPr lang="en-US" sz="2400" dirty="0" smtClean="0"/>
              <a:t>Ensures </a:t>
            </a:r>
            <a:r>
              <a:rPr lang="en-US" sz="2400" dirty="0"/>
              <a:t>that you do not have a major task of obtaining approvals at the </a:t>
            </a:r>
            <a:r>
              <a:rPr lang="en-US" sz="2400" dirty="0" smtClean="0"/>
              <a:t>end</a:t>
            </a:r>
          </a:p>
          <a:p>
            <a:pPr lvl="1"/>
            <a:r>
              <a:rPr lang="en-US" sz="2400" dirty="0" smtClean="0"/>
              <a:t>Keeps </a:t>
            </a:r>
            <a:r>
              <a:rPr lang="en-US" sz="2400" dirty="0"/>
              <a:t>the users involved with the system’s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400" dirty="0" smtClean="0"/>
              <a:t>Gives </a:t>
            </a:r>
            <a:r>
              <a:rPr lang="en-US" sz="2400" dirty="0"/>
              <a:t>you feedback </a:t>
            </a:r>
            <a:r>
              <a:rPr lang="en-US" sz="2400" dirty="0" smtClean="0"/>
              <a:t>about whether </a:t>
            </a:r>
            <a:r>
              <a:rPr lang="en-US" sz="2400" dirty="0"/>
              <a:t>or not you are on target</a:t>
            </a:r>
          </a:p>
        </p:txBody>
      </p:sp>
    </p:spTree>
    <p:extLst>
      <p:ext uri="{BB962C8B-B14F-4D97-AF65-F5344CB8AC3E}">
        <p14:creationId xmlns:p14="http://schemas.microsoft.com/office/powerpoint/2010/main" xmlns="" val="37773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Design Completion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 lnSpcReduction="10000"/>
          </a:bodyPr>
          <a:lstStyle/>
          <a:p>
            <a:pPr marL="393192" lvl="1" indent="0">
              <a:buNone/>
            </a:pPr>
            <a:r>
              <a:rPr lang="en-US" sz="3000" dirty="0" smtClean="0"/>
              <a:t>Presentations</a:t>
            </a:r>
            <a:endParaRPr lang="en-US" sz="3000" dirty="0"/>
          </a:p>
          <a:p>
            <a:pPr lvl="1"/>
            <a:r>
              <a:rPr lang="en-US" sz="2400" dirty="0" smtClean="0"/>
              <a:t>Give </a:t>
            </a:r>
            <a:r>
              <a:rPr lang="en-US" sz="2400" dirty="0"/>
              <a:t>you an opportunity to explain the system, answer questions</a:t>
            </a:r>
            <a:r>
              <a:rPr lang="en-US" sz="2400" dirty="0" smtClean="0"/>
              <a:t>, consider </a:t>
            </a:r>
            <a:r>
              <a:rPr lang="en-US" sz="2400" dirty="0"/>
              <a:t>comments, and secure final </a:t>
            </a:r>
            <a:r>
              <a:rPr lang="en-US" sz="2400" dirty="0" smtClean="0"/>
              <a:t>approval</a:t>
            </a:r>
          </a:p>
          <a:p>
            <a:pPr lvl="1"/>
            <a:r>
              <a:rPr lang="en-US" sz="2400" dirty="0"/>
              <a:t>The first presentation is technically oriented - to the systems analysts, programmers, and technical support staff members who will be involved in future project phases or operational support for the system </a:t>
            </a:r>
          </a:p>
          <a:p>
            <a:pPr lvl="1"/>
            <a:r>
              <a:rPr lang="en-US" sz="2400" dirty="0"/>
              <a:t>Next presentation is to department managers and users from departments affected by the system </a:t>
            </a:r>
          </a:p>
          <a:p>
            <a:pPr lvl="1"/>
            <a:r>
              <a:rPr lang="en-US" sz="2400" dirty="0"/>
              <a:t>Final presentation is delivered to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7424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dirty="0"/>
              <a:t>An information system combines hardware, software, data, procedures, and </a:t>
            </a:r>
            <a:r>
              <a:rPr lang="en-US" dirty="0" smtClean="0"/>
              <a:t>people into </a:t>
            </a:r>
            <a:r>
              <a:rPr lang="en-US" dirty="0"/>
              <a:t>a system </a:t>
            </a:r>
            <a:r>
              <a:rPr lang="en-US" dirty="0" smtClean="0"/>
              <a:t>architecture</a:t>
            </a:r>
          </a:p>
          <a:p>
            <a:r>
              <a:rPr lang="en-US" dirty="0"/>
              <a:t>Before selecting an architecture, the analyst must consider enterprise </a:t>
            </a:r>
            <a:r>
              <a:rPr lang="en-US" dirty="0" smtClean="0"/>
              <a:t>resource planning</a:t>
            </a:r>
            <a:r>
              <a:rPr lang="en-US" dirty="0"/>
              <a:t>, initial cost and TCO, scalability, Web </a:t>
            </a:r>
            <a:r>
              <a:rPr lang="en-US" dirty="0" smtClean="0"/>
              <a:t> integration</a:t>
            </a:r>
            <a:r>
              <a:rPr lang="en-US" dirty="0"/>
              <a:t>, legacy interface requirements</a:t>
            </a:r>
            <a:r>
              <a:rPr lang="en-US" dirty="0" smtClean="0"/>
              <a:t>, processing </a:t>
            </a:r>
            <a:r>
              <a:rPr lang="en-US" dirty="0"/>
              <a:t>options, security issues, and corporate portals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Architecture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sz="2800" dirty="0"/>
              <a:t>Corporate organization and </a:t>
            </a:r>
            <a:r>
              <a:rPr lang="en-US" sz="2800" dirty="0" smtClean="0"/>
              <a:t>culture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information system must perform well in a company’s </a:t>
            </a:r>
            <a:r>
              <a:rPr lang="en-US" sz="2000" dirty="0" smtClean="0"/>
              <a:t>organization and culture</a:t>
            </a:r>
          </a:p>
          <a:p>
            <a:r>
              <a:rPr lang="en-US" sz="2800" dirty="0"/>
              <a:t>Enterprise resource planning (ERP</a:t>
            </a:r>
            <a:r>
              <a:rPr lang="en-US" sz="2800" dirty="0" smtClean="0"/>
              <a:t>)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stablish </a:t>
            </a:r>
            <a:r>
              <a:rPr lang="en-US" sz="2000" dirty="0"/>
              <a:t>a company-wide strategy for using </a:t>
            </a:r>
            <a:r>
              <a:rPr lang="en-US" sz="2000" dirty="0" smtClean="0"/>
              <a:t>IT that </a:t>
            </a:r>
            <a:r>
              <a:rPr lang="en-US" sz="2000" dirty="0"/>
              <a:t>includes a specific architecture, standards for data, processing, network, and </a:t>
            </a:r>
            <a:r>
              <a:rPr lang="en-US" sz="2000" dirty="0" smtClean="0"/>
              <a:t>user interface </a:t>
            </a:r>
            <a:r>
              <a:rPr lang="en-US" sz="2000" dirty="0"/>
              <a:t>design</a:t>
            </a:r>
          </a:p>
          <a:p>
            <a:pPr lvl="1"/>
            <a:endParaRPr lang="en-US" sz="6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5211763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4482405"/>
            <a:ext cx="2819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10-2 </a:t>
            </a:r>
            <a:r>
              <a:rPr lang="en-US" sz="1400" dirty="0"/>
              <a:t>Is ERP outdated, or will it still be around? Author Karen Goulart says that ERP’s future success depends on integrating </a:t>
            </a:r>
            <a:r>
              <a:rPr lang="en-US" sz="1400" dirty="0" smtClean="0"/>
              <a:t>new technology</a:t>
            </a:r>
            <a:r>
              <a:rPr lang="en-US" sz="1400" dirty="0"/>
              <a:t>, such as mobility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Enterprise resource planning (ERP) establishes an enterprise-wide strategy for </a:t>
            </a:r>
            <a:r>
              <a:rPr lang="en-US" dirty="0" smtClean="0"/>
              <a:t>IT resources </a:t>
            </a:r>
            <a:r>
              <a:rPr lang="en-US" dirty="0"/>
              <a:t>and specific standards for data, processing, network, and user </a:t>
            </a:r>
            <a:r>
              <a:rPr lang="en-US" dirty="0" smtClean="0"/>
              <a:t>interface design</a:t>
            </a:r>
            <a:endParaRPr lang="en-US" dirty="0"/>
          </a:p>
          <a:p>
            <a:r>
              <a:rPr lang="en-US" dirty="0"/>
              <a:t>An architecture requires servers and clients. Servers are computers that </a:t>
            </a:r>
            <a:r>
              <a:rPr lang="en-US" dirty="0" smtClean="0"/>
              <a:t>supply data</a:t>
            </a:r>
            <a:r>
              <a:rPr lang="en-US" dirty="0"/>
              <a:t>, processing services, or other support to one or more computers called </a:t>
            </a:r>
            <a:r>
              <a:rPr lang="en-US" dirty="0" smtClean="0"/>
              <a:t>clients</a:t>
            </a:r>
          </a:p>
          <a:p>
            <a:r>
              <a:rPr lang="en-US" dirty="0"/>
              <a:t>Client/server architecture divides processing between one or more clients and </a:t>
            </a:r>
            <a:r>
              <a:rPr lang="en-US" dirty="0" smtClean="0"/>
              <a:t>a central </a:t>
            </a:r>
            <a:r>
              <a:rPr lang="en-US" dirty="0"/>
              <a:t>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A fat, or thick, client design places all or most of the application processing </a:t>
            </a:r>
            <a:r>
              <a:rPr lang="en-US" dirty="0" smtClean="0"/>
              <a:t>logic at </a:t>
            </a:r>
            <a:r>
              <a:rPr lang="en-US" dirty="0"/>
              <a:t>the </a:t>
            </a:r>
            <a:r>
              <a:rPr lang="en-US" dirty="0" smtClean="0"/>
              <a:t>client</a:t>
            </a:r>
          </a:p>
          <a:p>
            <a:r>
              <a:rPr lang="en-US" dirty="0"/>
              <a:t>A thin client design places all or most of the processing logic at </a:t>
            </a:r>
            <a:r>
              <a:rPr lang="en-US" dirty="0" smtClean="0"/>
              <a:t>the server</a:t>
            </a:r>
          </a:p>
          <a:p>
            <a:r>
              <a:rPr lang="en-US" dirty="0"/>
              <a:t>Client/server designs can be two</a:t>
            </a:r>
            <a:r>
              <a:rPr lang="en-US" b="1" dirty="0"/>
              <a:t>-</a:t>
            </a:r>
            <a:r>
              <a:rPr lang="en-US" dirty="0"/>
              <a:t>tier or three-tier </a:t>
            </a:r>
            <a:endParaRPr lang="en-US" dirty="0" smtClean="0"/>
          </a:p>
          <a:p>
            <a:r>
              <a:rPr lang="en-US" dirty="0"/>
              <a:t>The Internet has had an enormous impact on system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1439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US" dirty="0"/>
              <a:t>The most prevalent processing method today is online </a:t>
            </a:r>
            <a:r>
              <a:rPr lang="en-US" dirty="0" smtClean="0"/>
              <a:t>processing</a:t>
            </a:r>
          </a:p>
          <a:p>
            <a:r>
              <a:rPr lang="en-US" dirty="0"/>
              <a:t>Networks allow the sharing of hardware, software, and data resources in order </a:t>
            </a:r>
            <a:r>
              <a:rPr lang="en-US" dirty="0" smtClean="0"/>
              <a:t>to reduce </a:t>
            </a:r>
            <a:r>
              <a:rPr lang="en-US" dirty="0"/>
              <a:t>expenses and provide more capability to </a:t>
            </a:r>
            <a:r>
              <a:rPr lang="en-US" dirty="0" smtClean="0"/>
              <a:t>users</a:t>
            </a:r>
          </a:p>
          <a:p>
            <a:r>
              <a:rPr lang="en-US" dirty="0"/>
              <a:t>The way a network is configured is called the network </a:t>
            </a:r>
            <a:r>
              <a:rPr lang="en-US" dirty="0" smtClean="0"/>
              <a:t>topology</a:t>
            </a:r>
          </a:p>
          <a:p>
            <a:r>
              <a:rPr lang="en-US" dirty="0"/>
              <a:t>The system design specification presents the complete systems design for an </a:t>
            </a:r>
            <a:r>
              <a:rPr lang="en-US" dirty="0" smtClean="0"/>
              <a:t>information system </a:t>
            </a:r>
            <a:r>
              <a:rPr lang="en-US" dirty="0"/>
              <a:t>and is the basis for the presentations that complete the systems </a:t>
            </a:r>
            <a:r>
              <a:rPr lang="en-US" dirty="0" smtClean="0"/>
              <a:t>design phase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954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Architecture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Initial Cost and TCO</a:t>
            </a:r>
          </a:p>
          <a:p>
            <a:pPr lvl="1"/>
            <a:r>
              <a:rPr lang="en-US" sz="2000" dirty="0"/>
              <a:t>TCO includes </a:t>
            </a:r>
            <a:br>
              <a:rPr lang="en-US" sz="2000" dirty="0"/>
            </a:br>
            <a:r>
              <a:rPr lang="en-US" sz="2000" dirty="0" smtClean="0"/>
              <a:t>tangible </a:t>
            </a:r>
            <a:br>
              <a:rPr lang="en-US" sz="2000" dirty="0" smtClean="0"/>
            </a:br>
            <a:r>
              <a:rPr lang="en-US" sz="2000" dirty="0" smtClean="0"/>
              <a:t>purchases, fees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contracts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called </a:t>
            </a:r>
            <a:r>
              <a:rPr lang="en-US" sz="2000" dirty="0"/>
              <a:t>hard </a:t>
            </a:r>
            <a:r>
              <a:rPr lang="en-US" sz="2000" dirty="0" smtClean="0"/>
              <a:t>costs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8600" y="4482405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10-4 </a:t>
            </a:r>
            <a:r>
              <a:rPr lang="en-US" sz="1400" dirty="0"/>
              <a:t>The Micromation site suggests that </a:t>
            </a:r>
            <a:r>
              <a:rPr lang="en-US" sz="1400" i="1" dirty="0"/>
              <a:t>soft </a:t>
            </a:r>
            <a:r>
              <a:rPr lang="en-US" sz="1400" dirty="0"/>
              <a:t>costs are very significant, but are more difficult to measure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40169"/>
            <a:ext cx="5997575" cy="416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5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Architecture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Scalability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system’s ability to expand, </a:t>
            </a:r>
            <a:r>
              <a:rPr lang="en-US" sz="2000" dirty="0" smtClean="0"/>
              <a:t>change, or </a:t>
            </a:r>
            <a:r>
              <a:rPr lang="en-US" sz="2000" dirty="0"/>
              <a:t>downsize easily to </a:t>
            </a:r>
            <a:r>
              <a:rPr lang="en-US" sz="2000" dirty="0" smtClean="0"/>
              <a:t>meet the changing needs of a business enterprise</a:t>
            </a:r>
          </a:p>
          <a:p>
            <a:r>
              <a:rPr lang="en-US" sz="2800" dirty="0" smtClean="0"/>
              <a:t>Web Integration</a:t>
            </a:r>
            <a:endParaRPr lang="en-US" sz="2800" dirty="0"/>
          </a:p>
          <a:p>
            <a:pPr lvl="1"/>
            <a:r>
              <a:rPr lang="en-US" sz="2000" dirty="0" smtClean="0"/>
              <a:t>Will the application be part of an e-commerce strategy and what is the degree of integration with other Web-based components</a:t>
            </a:r>
          </a:p>
          <a:p>
            <a:r>
              <a:rPr lang="en-US" sz="2800" dirty="0" smtClean="0"/>
              <a:t>Legacy Systems</a:t>
            </a:r>
            <a:endParaRPr lang="en-US" sz="28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new system might have to interface with one or more legacy systems, which </a:t>
            </a:r>
            <a:r>
              <a:rPr lang="en-US" sz="2000" dirty="0" smtClean="0"/>
              <a:t>are older </a:t>
            </a:r>
            <a:r>
              <a:rPr lang="en-US" sz="2000" dirty="0"/>
              <a:t>systems that use outdated technology, but still are functional</a:t>
            </a:r>
          </a:p>
        </p:txBody>
      </p:sp>
    </p:spTree>
    <p:extLst>
      <p:ext uri="{BB962C8B-B14F-4D97-AF65-F5344CB8AC3E}">
        <p14:creationId xmlns:p14="http://schemas.microsoft.com/office/powerpoint/2010/main" xmlns="" val="27760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Architecture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Processing Options</a:t>
            </a:r>
          </a:p>
          <a:p>
            <a:pPr lvl="1"/>
            <a:r>
              <a:rPr lang="en-US" sz="2000" dirty="0" smtClean="0"/>
              <a:t>Will the system process data online or in batches?</a:t>
            </a:r>
          </a:p>
          <a:p>
            <a:r>
              <a:rPr lang="en-US" sz="2800" dirty="0" smtClean="0"/>
              <a:t>Security Issues</a:t>
            </a:r>
            <a:endParaRPr lang="en-US" sz="2800" dirty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ecurity </a:t>
            </a:r>
            <a:r>
              <a:rPr lang="en-US" sz="2000" dirty="0"/>
              <a:t>threats and defenses are a major concern to a systems </a:t>
            </a:r>
            <a:r>
              <a:rPr lang="en-US" sz="2000" dirty="0" smtClean="0"/>
              <a:t>analyst</a:t>
            </a:r>
          </a:p>
          <a:p>
            <a:r>
              <a:rPr lang="en-US" sz="2800" dirty="0" smtClean="0"/>
              <a:t>Corporate Portals</a:t>
            </a:r>
            <a:endParaRPr lang="en-US" sz="2800" dirty="0"/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rovide </a:t>
            </a:r>
            <a:r>
              <a:rPr lang="en-US" sz="2000" dirty="0"/>
              <a:t>access for customers, employees, </a:t>
            </a:r>
            <a:r>
              <a:rPr lang="en-US" sz="2000" dirty="0" smtClean="0"/>
              <a:t>suppliers, and </a:t>
            </a:r>
            <a:r>
              <a:rPr lang="en-US" sz="2000" dirty="0"/>
              <a:t>the </a:t>
            </a:r>
            <a:r>
              <a:rPr lang="en-US" sz="2000" dirty="0" smtClean="0"/>
              <a:t>public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well-designed portal can integrate with various other systems </a:t>
            </a:r>
            <a:r>
              <a:rPr lang="en-US" sz="2000" dirty="0" smtClean="0"/>
              <a:t>and provide </a:t>
            </a:r>
            <a:r>
              <a:rPr lang="en-US" sz="2000" dirty="0"/>
              <a:t>a consistent look and </a:t>
            </a:r>
            <a:r>
              <a:rPr lang="en-US" sz="2000" dirty="0" smtClean="0"/>
              <a:t>feel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608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Architecture: Then and Now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Every business information system must carry out three main functions:</a:t>
            </a:r>
          </a:p>
          <a:p>
            <a:pPr lvl="1"/>
            <a:r>
              <a:rPr lang="en-US" sz="2400" dirty="0" smtClean="0"/>
              <a:t>Manage </a:t>
            </a:r>
            <a:r>
              <a:rPr lang="en-US" sz="2400" dirty="0"/>
              <a:t>applications that perform the processing </a:t>
            </a:r>
            <a:r>
              <a:rPr lang="en-US" sz="2400" dirty="0" smtClean="0"/>
              <a:t>logic</a:t>
            </a:r>
            <a:endParaRPr lang="en-US" sz="2400" dirty="0"/>
          </a:p>
          <a:p>
            <a:pPr lvl="1"/>
            <a:r>
              <a:rPr lang="en-US" sz="2400" dirty="0" smtClean="0"/>
              <a:t>Handle </a:t>
            </a:r>
            <a:r>
              <a:rPr lang="en-US" sz="2400" dirty="0"/>
              <a:t>data storage and access.</a:t>
            </a:r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an interface that allows users to interact with the 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2761</TotalTime>
  <Words>3316</Words>
  <Application>Microsoft Office PowerPoint</Application>
  <PresentationFormat>On-screen Show (4:3)</PresentationFormat>
  <Paragraphs>371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Concourse</vt:lpstr>
      <vt:lpstr>Systems Analysis and Design  10th Edition</vt:lpstr>
      <vt:lpstr>Chapter Objectives </vt:lpstr>
      <vt:lpstr>Chapter Objectives (Cont.)</vt:lpstr>
      <vt:lpstr>Architecture Checklist</vt:lpstr>
      <vt:lpstr>Architecture Checklist (Cont.)</vt:lpstr>
      <vt:lpstr>Architecture Checklist (Cont.)</vt:lpstr>
      <vt:lpstr>Architecture Checklist (Cont.)</vt:lpstr>
      <vt:lpstr>Architecture Checklist (Cont.)</vt:lpstr>
      <vt:lpstr>System Architecture: Then and Now</vt:lpstr>
      <vt:lpstr>System Architecture: Then and Now (Cont.)</vt:lpstr>
      <vt:lpstr>System Architecture: Then and Now (Cont.)</vt:lpstr>
      <vt:lpstr>System Architecture: Then and Now (Cont.)</vt:lpstr>
      <vt:lpstr>Client/Server Designs</vt:lpstr>
      <vt:lpstr>Client/Server Designs (Cont.)</vt:lpstr>
      <vt:lpstr>Client/Server Designs (Cont.)</vt:lpstr>
      <vt:lpstr>Client/Server Designs (Cont.)</vt:lpstr>
      <vt:lpstr>Client/Server Designs (Cont.)</vt:lpstr>
      <vt:lpstr>Client/Server Designs (Cont.)</vt:lpstr>
      <vt:lpstr>Client/Server Designs (Cont.)</vt:lpstr>
      <vt:lpstr>Client/Server Designs (Cont.)</vt:lpstr>
      <vt:lpstr>Client/Server Designs (Cont.)</vt:lpstr>
      <vt:lpstr>The Impact of the Internet</vt:lpstr>
      <vt:lpstr>The Impact of the Internet (Cont.)</vt:lpstr>
      <vt:lpstr>The Impact of the Internet (Cont.)</vt:lpstr>
      <vt:lpstr>E-Commerce Architecture</vt:lpstr>
      <vt:lpstr>E-Commerce Architecture (Cont.)</vt:lpstr>
      <vt:lpstr>E-Commerce Architecture (Cont.)</vt:lpstr>
      <vt:lpstr>Processing Methods (Cont.)</vt:lpstr>
      <vt:lpstr>Processing Methods (Cont.)</vt:lpstr>
      <vt:lpstr>Processing Methods (Cont.)</vt:lpstr>
      <vt:lpstr>Network Models</vt:lpstr>
      <vt:lpstr>Network Models (Cont.)</vt:lpstr>
      <vt:lpstr>Network Models (Cont.)</vt:lpstr>
      <vt:lpstr>Network Models (Cont.)</vt:lpstr>
      <vt:lpstr>Network Models (Cont.)</vt:lpstr>
      <vt:lpstr>Network Models (Cont.)</vt:lpstr>
      <vt:lpstr>Network Models (Cont.)</vt:lpstr>
      <vt:lpstr>Network Models (Cont.)</vt:lpstr>
      <vt:lpstr>Wireless Networks</vt:lpstr>
      <vt:lpstr>Wireless Networks(Cont.)</vt:lpstr>
      <vt:lpstr>Wireless Networks (Cont.)</vt:lpstr>
      <vt:lpstr>Wireless Networks(Cont.)</vt:lpstr>
      <vt:lpstr>System Design Completion</vt:lpstr>
      <vt:lpstr>System Design Completion (Cont.)</vt:lpstr>
      <vt:lpstr>System Design Completion (Cont.)</vt:lpstr>
      <vt:lpstr>System Design Completion (Cont.)</vt:lpstr>
      <vt:lpstr>System Design Completion (Cont.)</vt:lpstr>
      <vt:lpstr>System Design Completion (Cont.)</vt:lpstr>
      <vt:lpstr>Chapter Summary</vt:lpstr>
      <vt:lpstr>Chapter Summary (Cont.)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291</cp:revision>
  <dcterms:created xsi:type="dcterms:W3CDTF">2009-02-03T18:32:10Z</dcterms:created>
  <dcterms:modified xsi:type="dcterms:W3CDTF">2013-01-19T23:45:51Z</dcterms:modified>
</cp:coreProperties>
</file>