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70"/>
  </p:notesMasterIdLst>
  <p:sldIdLst>
    <p:sldId id="256" r:id="rId2"/>
    <p:sldId id="257" r:id="rId3"/>
    <p:sldId id="258" r:id="rId4"/>
    <p:sldId id="260" r:id="rId5"/>
    <p:sldId id="318" r:id="rId6"/>
    <p:sldId id="568" r:id="rId7"/>
    <p:sldId id="590" r:id="rId8"/>
    <p:sldId id="571" r:id="rId9"/>
    <p:sldId id="444" r:id="rId10"/>
    <p:sldId id="572" r:id="rId11"/>
    <p:sldId id="591" r:id="rId12"/>
    <p:sldId id="592" r:id="rId13"/>
    <p:sldId id="593" r:id="rId14"/>
    <p:sldId id="57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535" r:id="rId24"/>
    <p:sldId id="473" r:id="rId25"/>
    <p:sldId id="449" r:id="rId26"/>
    <p:sldId id="536" r:id="rId27"/>
    <p:sldId id="525" r:id="rId28"/>
    <p:sldId id="579" r:id="rId29"/>
    <p:sldId id="602" r:id="rId30"/>
    <p:sldId id="603" r:id="rId31"/>
    <p:sldId id="537" r:id="rId32"/>
    <p:sldId id="604" r:id="rId33"/>
    <p:sldId id="495" r:id="rId34"/>
    <p:sldId id="605" r:id="rId35"/>
    <p:sldId id="606" r:id="rId36"/>
    <p:sldId id="538" r:id="rId37"/>
    <p:sldId id="496" r:id="rId38"/>
    <p:sldId id="607" r:id="rId39"/>
    <p:sldId id="533" r:id="rId40"/>
    <p:sldId id="608" r:id="rId41"/>
    <p:sldId id="609" r:id="rId42"/>
    <p:sldId id="610" r:id="rId43"/>
    <p:sldId id="581" r:id="rId44"/>
    <p:sldId id="611" r:id="rId45"/>
    <p:sldId id="582" r:id="rId46"/>
    <p:sldId id="612" r:id="rId47"/>
    <p:sldId id="613" r:id="rId48"/>
    <p:sldId id="583" r:id="rId49"/>
    <p:sldId id="614" r:id="rId50"/>
    <p:sldId id="615" r:id="rId51"/>
    <p:sldId id="616" r:id="rId52"/>
    <p:sldId id="539" r:id="rId53"/>
    <p:sldId id="497" r:id="rId54"/>
    <p:sldId id="361" r:id="rId55"/>
    <p:sldId id="456" r:id="rId56"/>
    <p:sldId id="619" r:id="rId57"/>
    <p:sldId id="617" r:id="rId58"/>
    <p:sldId id="618" r:id="rId59"/>
    <p:sldId id="620" r:id="rId60"/>
    <p:sldId id="311" r:id="rId61"/>
    <p:sldId id="554" r:id="rId62"/>
    <p:sldId id="622" r:id="rId63"/>
    <p:sldId id="587" r:id="rId64"/>
    <p:sldId id="621" r:id="rId65"/>
    <p:sldId id="442" r:id="rId66"/>
    <p:sldId id="566" r:id="rId67"/>
    <p:sldId id="567" r:id="rId68"/>
    <p:sldId id="623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11 – Managing Systems Implementation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687188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35739"/>
            <a:ext cx="5446312" cy="409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Application Development</a:t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Tasks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Traditional Method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is to develop an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overall strategy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design, code and test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and document individual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modules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module </a:t>
            </a:r>
            <a:r>
              <a:rPr lang="en-US" sz="2000" dirty="0">
                <a:latin typeface="+mn-lt"/>
              </a:rPr>
              <a:t>consists of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related </a:t>
            </a:r>
            <a:r>
              <a:rPr lang="en-US" sz="2000" dirty="0">
                <a:latin typeface="+mn-lt"/>
              </a:rPr>
              <a:t>program code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organized </a:t>
            </a:r>
            <a:r>
              <a:rPr lang="en-US" sz="2000" dirty="0">
                <a:latin typeface="+mn-lt"/>
              </a:rPr>
              <a:t>into </a:t>
            </a:r>
            <a:r>
              <a:rPr lang="en-US" sz="2000" dirty="0" smtClean="0">
                <a:latin typeface="+mn-lt"/>
              </a:rPr>
              <a:t>small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units </a:t>
            </a:r>
            <a:r>
              <a:rPr lang="en-US" sz="2000" dirty="0">
                <a:latin typeface="+mn-lt"/>
              </a:rPr>
              <a:t>that are easy to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understand </a:t>
            </a:r>
            <a:r>
              <a:rPr lang="en-US" sz="2000" dirty="0">
                <a:latin typeface="+mn-lt"/>
              </a:rPr>
              <a:t>and maintain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1525" y="5749209"/>
            <a:ext cx="3888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11-6 </a:t>
            </a:r>
            <a:r>
              <a:rPr lang="en-US" sz="1400" dirty="0"/>
              <a:t>The main steps in application </a:t>
            </a:r>
            <a:r>
              <a:rPr lang="en-US" sz="1400" dirty="0" smtClean="0"/>
              <a:t>development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222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Application Development Tasks 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Agile Method </a:t>
            </a:r>
            <a:r>
              <a:rPr lang="en-US" sz="2000" dirty="0" smtClean="0">
                <a:latin typeface="+mn-lt"/>
              </a:rPr>
              <a:t> creates a system through an iterative </a:t>
            </a:r>
            <a:r>
              <a:rPr lang="en-US" sz="2000" dirty="0">
                <a:latin typeface="+mn-lt"/>
              </a:rPr>
              <a:t>process of planning, designing</a:t>
            </a:r>
            <a:r>
              <a:rPr lang="en-US" sz="2000" dirty="0" smtClean="0">
                <a:latin typeface="+mn-lt"/>
              </a:rPr>
              <a:t>, coding</a:t>
            </a:r>
            <a:r>
              <a:rPr lang="en-US" sz="2000" dirty="0">
                <a:latin typeface="+mn-lt"/>
              </a:rPr>
              <a:t>, and testing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Examples include the Spiral model and the Extreme Programming(XP) model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964" y="4237772"/>
            <a:ext cx="17335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11-7 </a:t>
            </a:r>
            <a:r>
              <a:rPr lang="en-US" sz="1400" dirty="0"/>
              <a:t>Simplified model of an Extreme Programming (XP) project. Note the emphasis on </a:t>
            </a:r>
            <a:r>
              <a:rPr lang="en-US" sz="1400" dirty="0" smtClean="0"/>
              <a:t>iteration and </a:t>
            </a:r>
            <a:r>
              <a:rPr lang="en-US" sz="1400" dirty="0"/>
              <a:t>testing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40830"/>
            <a:ext cx="6934201" cy="301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01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System Development Tools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ENTITY-RELATIONSHIP DIAGRAMS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Shows </a:t>
            </a:r>
            <a:r>
              <a:rPr lang="en-US" sz="2000" dirty="0">
                <a:latin typeface="+mn-lt"/>
              </a:rPr>
              <a:t>the interaction among </a:t>
            </a:r>
            <a:r>
              <a:rPr lang="en-US" sz="2000" dirty="0" smtClean="0">
                <a:latin typeface="+mn-lt"/>
              </a:rPr>
              <a:t>system entities </a:t>
            </a:r>
            <a:r>
              <a:rPr lang="en-US" sz="2000" dirty="0">
                <a:latin typeface="+mn-lt"/>
              </a:rPr>
              <a:t>and objects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FLOWCHARTS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Logical rules and interaction graphically, using a series of symbols connected by arrows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PSEUDOCODE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Combination of English and computer code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5564" y="5105400"/>
            <a:ext cx="3706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11-8 </a:t>
            </a:r>
            <a:r>
              <a:rPr lang="en-US" sz="1400" dirty="0" smtClean="0"/>
              <a:t>Sample </a:t>
            </a:r>
            <a:r>
              <a:rPr lang="en-US" sz="1400" dirty="0"/>
              <a:t>of a sales promotion policy with logical rules, and a </a:t>
            </a:r>
            <a:r>
              <a:rPr lang="en-US" sz="1400" dirty="0" err="1"/>
              <a:t>pseudocode</a:t>
            </a:r>
            <a:r>
              <a:rPr lang="en-US" sz="1400" dirty="0"/>
              <a:t> version of the policy</a:t>
            </a:r>
            <a:r>
              <a:rPr lang="en-US" sz="1400" dirty="0" smtClean="0"/>
              <a:t>. Notice </a:t>
            </a:r>
            <a:r>
              <a:rPr lang="en-US" sz="1400" dirty="0"/>
              <a:t>the alignment and indentation of the logic statements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87595"/>
            <a:ext cx="4321175" cy="252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8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System Development Tools 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DECISION TABLES AND DECISION TREES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Used </a:t>
            </a:r>
            <a:r>
              <a:rPr lang="en-US" sz="2000" dirty="0">
                <a:latin typeface="+mn-lt"/>
              </a:rPr>
              <a:t>to model business logic for an information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Project Management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Structured development </a:t>
            </a:r>
            <a:r>
              <a:rPr lang="en-US" sz="2000" dirty="0">
                <a:latin typeface="+mn-lt"/>
              </a:rPr>
              <a:t>techniques and tools are </a:t>
            </a:r>
            <a:r>
              <a:rPr lang="en-US" sz="2000" dirty="0" smtClean="0">
                <a:latin typeface="+mn-lt"/>
              </a:rPr>
              <a:t>used along with object-oriented and agile </a:t>
            </a:r>
            <a:r>
              <a:rPr lang="en-US" sz="2000" dirty="0">
                <a:latin typeface="+mn-lt"/>
              </a:rPr>
              <a:t>development </a:t>
            </a:r>
            <a:r>
              <a:rPr lang="en-US" sz="2000" dirty="0" smtClean="0">
                <a:latin typeface="+mn-lt"/>
              </a:rPr>
              <a:t>methods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0207" y="6043136"/>
            <a:ext cx="57537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11-9 </a:t>
            </a:r>
            <a:r>
              <a:rPr lang="en-US" sz="1400" dirty="0"/>
              <a:t>Sample decision tree that reflects the sales promotion policy in Figure 11-8. Like </a:t>
            </a:r>
            <a:r>
              <a:rPr lang="en-US" sz="1400" dirty="0" smtClean="0"/>
              <a:t>a decision </a:t>
            </a:r>
            <a:r>
              <a:rPr lang="en-US" sz="1400" dirty="0"/>
              <a:t>table, a decision tree shows the action to be taken based on certain conditions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4033" y="3548607"/>
            <a:ext cx="7233960" cy="254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71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3093"/>
            <a:ext cx="4953000" cy="299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Structured Application Development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Structure Charts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Structure charts show the program modules and the relationships among them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8025" y="5835968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11-10 </a:t>
            </a:r>
            <a:r>
              <a:rPr lang="en-US" sz="1400" dirty="0"/>
              <a:t>An example of structure chart modules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587758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11-11 </a:t>
            </a:r>
            <a:r>
              <a:rPr lang="en-US" sz="1400" dirty="0"/>
              <a:t>An example of </a:t>
            </a:r>
            <a:r>
              <a:rPr lang="en-US" sz="1400" dirty="0" smtClean="0"/>
              <a:t>a structure </a:t>
            </a:r>
            <a:r>
              <a:rPr lang="en-US" sz="1400" dirty="0"/>
              <a:t>chart data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0933"/>
            <a:ext cx="2205038" cy="319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27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Structured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MODULE</a:t>
            </a:r>
            <a:r>
              <a:rPr lang="en-US" sz="2800" dirty="0">
                <a:latin typeface="+mn-lt"/>
              </a:rPr>
              <a:t> </a:t>
            </a:r>
            <a:endParaRPr lang="en-US" sz="28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rectangle represents a </a:t>
            </a:r>
            <a:r>
              <a:rPr lang="en-US" sz="2000" dirty="0" smtClean="0">
                <a:latin typeface="+mn-lt"/>
              </a:rPr>
              <a:t>module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Vertical </a:t>
            </a:r>
            <a:r>
              <a:rPr lang="en-US" sz="2000" dirty="0">
                <a:latin typeface="+mn-lt"/>
              </a:rPr>
              <a:t>lines </a:t>
            </a:r>
            <a:r>
              <a:rPr lang="en-US" sz="2000" dirty="0" smtClean="0">
                <a:latin typeface="+mn-lt"/>
              </a:rPr>
              <a:t>at the </a:t>
            </a:r>
            <a:r>
              <a:rPr lang="en-US" sz="2000" dirty="0">
                <a:latin typeface="+mn-lt"/>
              </a:rPr>
              <a:t>edges of a rectangle indicate that </a:t>
            </a:r>
            <a:r>
              <a:rPr lang="en-US" sz="2000" dirty="0" smtClean="0">
                <a:latin typeface="+mn-lt"/>
              </a:rPr>
              <a:t>a module is </a:t>
            </a:r>
            <a:r>
              <a:rPr lang="en-US" sz="2000" dirty="0">
                <a:latin typeface="+mn-lt"/>
              </a:rPr>
              <a:t>a library </a:t>
            </a:r>
            <a:r>
              <a:rPr lang="en-US" sz="2000" dirty="0" smtClean="0">
                <a:latin typeface="+mn-lt"/>
              </a:rPr>
              <a:t>module -  </a:t>
            </a:r>
            <a:r>
              <a:rPr lang="en-US" sz="2000" dirty="0">
                <a:latin typeface="+mn-lt"/>
              </a:rPr>
              <a:t>reusable code and can be invoked from more than one point in the </a:t>
            </a:r>
            <a:r>
              <a:rPr lang="en-US" sz="2000" dirty="0" smtClean="0">
                <a:latin typeface="+mn-lt"/>
              </a:rPr>
              <a:t>chart</a:t>
            </a:r>
            <a:endParaRPr lang="en-US" sz="2000" dirty="0">
              <a:latin typeface="+mn-lt"/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DATA COUPLE </a:t>
            </a:r>
            <a:endParaRPr lang="en-US" sz="28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An </a:t>
            </a:r>
            <a:r>
              <a:rPr lang="en-US" sz="2000" dirty="0">
                <a:latin typeface="+mn-lt"/>
              </a:rPr>
              <a:t>arrow with an empty circle represents a data </a:t>
            </a:r>
            <a:r>
              <a:rPr lang="en-US" sz="2000" dirty="0" smtClean="0">
                <a:latin typeface="+mn-lt"/>
              </a:rPr>
              <a:t>couple which shows </a:t>
            </a:r>
            <a:r>
              <a:rPr lang="en-US" sz="2000" dirty="0">
                <a:latin typeface="+mn-lt"/>
              </a:rPr>
              <a:t>data that one module passes to </a:t>
            </a:r>
            <a:r>
              <a:rPr lang="en-US" sz="2000" dirty="0" smtClean="0">
                <a:latin typeface="+mn-lt"/>
              </a:rPr>
              <a:t>another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CONTROL </a:t>
            </a:r>
            <a:r>
              <a:rPr lang="en-US" sz="2800" dirty="0">
                <a:latin typeface="+mn-lt"/>
              </a:rPr>
              <a:t>COUPLE </a:t>
            </a:r>
            <a:endParaRPr lang="en-US" sz="2800" dirty="0" smtClean="0">
              <a:latin typeface="+mn-l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An </a:t>
            </a:r>
            <a:r>
              <a:rPr lang="en-US" sz="2000" dirty="0">
                <a:latin typeface="+mn-lt"/>
              </a:rPr>
              <a:t>arrow with a filled circle represents a control </a:t>
            </a:r>
            <a:r>
              <a:rPr lang="en-US" sz="2000" dirty="0" smtClean="0">
                <a:latin typeface="+mn-lt"/>
              </a:rPr>
              <a:t>couple which shows </a:t>
            </a:r>
            <a:r>
              <a:rPr lang="en-US" sz="2000" dirty="0">
                <a:latin typeface="+mn-lt"/>
              </a:rPr>
              <a:t>a message, also called a status flag, which one module sends </a:t>
            </a:r>
            <a:r>
              <a:rPr lang="en-US" sz="2000" dirty="0" smtClean="0">
                <a:latin typeface="+mn-lt"/>
              </a:rPr>
              <a:t>to another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79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6625" y="3810000"/>
            <a:ext cx="416877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6187" y="1371600"/>
            <a:ext cx="3859213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Structured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1" y="1560016"/>
            <a:ext cx="44989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CONDITION 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line with a </a:t>
            </a:r>
            <a:r>
              <a:rPr lang="en-US" sz="2400" dirty="0" smtClean="0">
                <a:latin typeface="+mn-lt"/>
              </a:rPr>
              <a:t>diamond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on one </a:t>
            </a:r>
            <a:r>
              <a:rPr lang="en-US" sz="2400" dirty="0">
                <a:latin typeface="+mn-lt"/>
              </a:rPr>
              <a:t>end </a:t>
            </a:r>
            <a:r>
              <a:rPr lang="en-US" sz="2400" dirty="0" smtClean="0">
                <a:latin typeface="+mn-lt"/>
              </a:rPr>
              <a:t>represents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 condition which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indicates </a:t>
            </a:r>
            <a:r>
              <a:rPr lang="en-US" sz="2400" dirty="0">
                <a:latin typeface="+mn-lt"/>
              </a:rPr>
              <a:t>that a </a:t>
            </a:r>
            <a:r>
              <a:rPr lang="en-US" sz="2400" dirty="0" smtClean="0">
                <a:latin typeface="+mn-lt"/>
              </a:rPr>
              <a:t>control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module </a:t>
            </a:r>
            <a:r>
              <a:rPr lang="en-US" sz="2400" dirty="0">
                <a:latin typeface="+mn-lt"/>
              </a:rPr>
              <a:t>determines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which subordinate modules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will </a:t>
            </a:r>
            <a:r>
              <a:rPr lang="en-US" sz="2400" dirty="0">
                <a:latin typeface="+mn-lt"/>
              </a:rPr>
              <a:t>be invoked, depending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on a </a:t>
            </a:r>
            <a:r>
              <a:rPr lang="en-US" sz="2400" dirty="0">
                <a:latin typeface="+mn-lt"/>
              </a:rPr>
              <a:t>specific </a:t>
            </a:r>
            <a:r>
              <a:rPr lang="en-US" sz="2400" dirty="0" smtClean="0">
                <a:latin typeface="+mn-lt"/>
              </a:rPr>
              <a:t>condition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312420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11-12 </a:t>
            </a:r>
            <a:r>
              <a:rPr lang="en-US" sz="1400" dirty="0"/>
              <a:t>An example of a structure chart control couple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5486400"/>
            <a:ext cx="365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11-13 </a:t>
            </a:r>
            <a:r>
              <a:rPr lang="en-US" sz="1400" dirty="0"/>
              <a:t>The diagram shows a control module that triggers three </a:t>
            </a:r>
            <a:r>
              <a:rPr lang="en-US" sz="1400" dirty="0" smtClean="0"/>
              <a:t>subordinate modules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469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78669"/>
            <a:ext cx="660125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Structured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478340"/>
            <a:ext cx="8439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LOOP</a:t>
            </a:r>
            <a:r>
              <a:rPr lang="en-US" sz="2400" dirty="0">
                <a:latin typeface="+mn-lt"/>
              </a:rPr>
              <a:t> 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curved </a:t>
            </a:r>
            <a:r>
              <a:rPr lang="en-US" sz="2400" dirty="0" smtClean="0">
                <a:latin typeface="+mn-lt"/>
              </a:rPr>
              <a:t>arrow represents a loop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which indicates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that </a:t>
            </a:r>
            <a:r>
              <a:rPr lang="en-US" sz="2400" dirty="0">
                <a:latin typeface="+mn-lt"/>
              </a:rPr>
              <a:t>one </a:t>
            </a:r>
            <a:r>
              <a:rPr lang="en-US" sz="2400" dirty="0" smtClean="0">
                <a:latin typeface="+mn-lt"/>
              </a:rPr>
              <a:t>or more </a:t>
            </a:r>
            <a:r>
              <a:rPr lang="en-US" sz="2400" dirty="0">
                <a:latin typeface="+mn-lt"/>
              </a:rPr>
              <a:t>modules are repeated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6172200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11-13 </a:t>
            </a:r>
            <a:r>
              <a:rPr lang="en-US" sz="1400" dirty="0"/>
              <a:t>The diagram shows a control module that triggers three </a:t>
            </a:r>
            <a:r>
              <a:rPr lang="en-US" sz="1400" dirty="0" smtClean="0"/>
              <a:t>subordinate modules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510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Structured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478340"/>
            <a:ext cx="8439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Cohesion and Coupling</a:t>
            </a:r>
            <a:r>
              <a:rPr lang="en-US" sz="2400" dirty="0">
                <a:latin typeface="+mn-lt"/>
              </a:rPr>
              <a:t> 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Cohesion measures a module’s scope and processing </a:t>
            </a:r>
            <a:r>
              <a:rPr lang="en-US" sz="2400" dirty="0" smtClean="0">
                <a:latin typeface="+mn-lt"/>
              </a:rPr>
              <a:t>characteristics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 module that </a:t>
            </a:r>
            <a:r>
              <a:rPr lang="en-US" sz="2400" dirty="0">
                <a:latin typeface="+mn-lt"/>
              </a:rPr>
              <a:t>performs a single function or task has a high degree of cohesion, which is </a:t>
            </a:r>
            <a:r>
              <a:rPr lang="en-US" sz="2400" dirty="0" smtClean="0">
                <a:latin typeface="+mn-lt"/>
              </a:rPr>
              <a:t>desirable because </a:t>
            </a:r>
            <a:r>
              <a:rPr lang="en-US" sz="2400" dirty="0">
                <a:latin typeface="+mn-lt"/>
              </a:rPr>
              <a:t>it focuses on a single </a:t>
            </a:r>
            <a:r>
              <a:rPr lang="en-US" sz="2400" dirty="0" smtClean="0">
                <a:latin typeface="+mn-lt"/>
              </a:rPr>
              <a:t>task and </a:t>
            </a:r>
            <a:r>
              <a:rPr lang="en-US" sz="2400" dirty="0">
                <a:latin typeface="+mn-lt"/>
              </a:rPr>
              <a:t>is much easier to code </a:t>
            </a:r>
            <a:r>
              <a:rPr lang="en-US" sz="2400" dirty="0" smtClean="0">
                <a:latin typeface="+mn-lt"/>
              </a:rPr>
              <a:t>and reuse</a:t>
            </a:r>
            <a:endParaRPr lang="en-US" sz="2400" dirty="0"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71297"/>
            <a:ext cx="6705600" cy="19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60960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11-15 </a:t>
            </a:r>
            <a:r>
              <a:rPr lang="en-US" sz="1400" dirty="0"/>
              <a:t>Two examples of cohesion. Notice that the single module on the left is less cohesive </a:t>
            </a:r>
            <a:r>
              <a:rPr lang="en-US" sz="1400" dirty="0" smtClean="0"/>
              <a:t>than the </a:t>
            </a:r>
            <a:r>
              <a:rPr lang="en-US" sz="1400" dirty="0"/>
              <a:t>two modules on the right</a:t>
            </a:r>
          </a:p>
        </p:txBody>
      </p:sp>
    </p:spTree>
    <p:extLst>
      <p:ext uri="{BB962C8B-B14F-4D97-AF65-F5344CB8AC3E}">
        <p14:creationId xmlns:p14="http://schemas.microsoft.com/office/powerpoint/2010/main" xmlns="" val="39897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Structured Application Development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478340"/>
            <a:ext cx="86677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Cohesion and Coupling</a:t>
            </a:r>
            <a:r>
              <a:rPr lang="en-US" sz="2400" dirty="0">
                <a:latin typeface="+mn-lt"/>
              </a:rPr>
              <a:t> 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Coupling describes the degree of </a:t>
            </a:r>
            <a:r>
              <a:rPr lang="en-US" sz="2400" dirty="0" smtClean="0">
                <a:latin typeface="+mn-lt"/>
              </a:rPr>
              <a:t> interdependence </a:t>
            </a:r>
            <a:r>
              <a:rPr lang="en-US" sz="2400" dirty="0">
                <a:latin typeface="+mn-lt"/>
              </a:rPr>
              <a:t>among </a:t>
            </a:r>
            <a:r>
              <a:rPr lang="en-US" sz="2400" dirty="0" smtClean="0">
                <a:latin typeface="+mn-lt"/>
              </a:rPr>
              <a:t>modules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Modules that are </a:t>
            </a:r>
            <a:r>
              <a:rPr lang="en-US" sz="2400" dirty="0">
                <a:latin typeface="+mn-lt"/>
              </a:rPr>
              <a:t>independent are loosely coupled, which is </a:t>
            </a:r>
            <a:r>
              <a:rPr lang="en-US" sz="2400" dirty="0" smtClean="0">
                <a:latin typeface="+mn-lt"/>
              </a:rPr>
              <a:t>desirable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Loosely </a:t>
            </a:r>
            <a:r>
              <a:rPr lang="en-US" sz="2400" dirty="0">
                <a:latin typeface="+mn-lt"/>
              </a:rPr>
              <a:t>coupled </a:t>
            </a:r>
            <a:r>
              <a:rPr lang="en-US" sz="2400" dirty="0" smtClean="0">
                <a:latin typeface="+mn-lt"/>
              </a:rPr>
              <a:t>modules are </a:t>
            </a:r>
            <a:r>
              <a:rPr lang="en-US" sz="2400" dirty="0">
                <a:latin typeface="+mn-lt"/>
              </a:rPr>
              <a:t>easier to maintain and modify, because the logic in one module does not </a:t>
            </a:r>
            <a:r>
              <a:rPr lang="en-US" sz="2400" dirty="0" smtClean="0">
                <a:latin typeface="+mn-lt"/>
              </a:rPr>
              <a:t>affect other modules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Tightly coupled modules have one </a:t>
            </a:r>
            <a:r>
              <a:rPr lang="en-US" sz="2400" dirty="0">
                <a:latin typeface="+mn-lt"/>
              </a:rPr>
              <a:t>module </a:t>
            </a:r>
            <a:r>
              <a:rPr lang="en-US" sz="2400" dirty="0" smtClean="0">
                <a:latin typeface="+mn-lt"/>
              </a:rPr>
              <a:t>linked </a:t>
            </a:r>
            <a:r>
              <a:rPr lang="en-US" sz="2400" dirty="0">
                <a:latin typeface="+mn-lt"/>
              </a:rPr>
              <a:t>to internal logic contained in another module</a:t>
            </a:r>
          </a:p>
        </p:txBody>
      </p:sp>
    </p:spTree>
    <p:extLst>
      <p:ext uri="{BB962C8B-B14F-4D97-AF65-F5344CB8AC3E}">
        <p14:creationId xmlns:p14="http://schemas.microsoft.com/office/powerpoint/2010/main" xmlns="" val="16904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Explain </a:t>
            </a:r>
            <a:r>
              <a:rPr lang="en-US" sz="2800" dirty="0"/>
              <a:t>the importance of software </a:t>
            </a:r>
            <a:r>
              <a:rPr lang="en-US" sz="2800" dirty="0" smtClean="0"/>
              <a:t>quality assurance </a:t>
            </a:r>
            <a:r>
              <a:rPr lang="en-US" sz="2800" dirty="0"/>
              <a:t>and software engineering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application development </a:t>
            </a:r>
            <a:r>
              <a:rPr lang="en-US" sz="2800" dirty="0" smtClean="0"/>
              <a:t>using structured</a:t>
            </a:r>
            <a:r>
              <a:rPr lang="en-US" sz="2800" dirty="0"/>
              <a:t>, object-oriented, and agile methods</a:t>
            </a:r>
          </a:p>
          <a:p>
            <a:r>
              <a:rPr lang="en-US" sz="2800" dirty="0" smtClean="0"/>
              <a:t>Draw </a:t>
            </a:r>
            <a:r>
              <a:rPr lang="en-US" sz="2800" dirty="0"/>
              <a:t>a structure chart showing </a:t>
            </a:r>
            <a:r>
              <a:rPr lang="en-US" sz="2800" dirty="0" smtClean="0"/>
              <a:t>top-down design</a:t>
            </a:r>
            <a:r>
              <a:rPr lang="en-US" sz="2800" dirty="0"/>
              <a:t>, modular design, cohesion, and coupling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the coding process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unit, integration, and system testing</a:t>
            </a:r>
          </a:p>
          <a:p>
            <a:r>
              <a:rPr lang="en-US" sz="2800" dirty="0" smtClean="0"/>
              <a:t>Differentiate </a:t>
            </a:r>
            <a:r>
              <a:rPr lang="en-US" sz="2800" dirty="0"/>
              <a:t>between program, system</a:t>
            </a:r>
            <a:r>
              <a:rPr lang="en-US" sz="2800" dirty="0" smtClean="0"/>
              <a:t>, operations</a:t>
            </a:r>
            <a:r>
              <a:rPr lang="en-US" sz="2800" dirty="0"/>
              <a:t>, and user 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Structured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00400" y="6096000"/>
            <a:ext cx="447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11-16 </a:t>
            </a:r>
            <a:r>
              <a:rPr lang="en-US" sz="1400" dirty="0"/>
              <a:t>An example of tightly coupled and loosely coupled structure charts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7593" y="1447800"/>
            <a:ext cx="700188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02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Structured Application Development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478340"/>
            <a:ext cx="8286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Drawing a Structure Chart</a:t>
            </a:r>
            <a:r>
              <a:rPr lang="en-US" sz="2800" dirty="0">
                <a:latin typeface="+mn-lt"/>
              </a:rPr>
              <a:t> </a:t>
            </a:r>
            <a:endParaRPr lang="en-US" sz="28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Follow </a:t>
            </a:r>
            <a:r>
              <a:rPr lang="en-US" sz="2400" dirty="0">
                <a:latin typeface="+mn-lt"/>
              </a:rPr>
              <a:t>four steps when </a:t>
            </a:r>
            <a:r>
              <a:rPr lang="en-US" sz="2400" dirty="0" smtClean="0">
                <a:latin typeface="+mn-lt"/>
              </a:rPr>
              <a:t>to create </a:t>
            </a:r>
            <a:r>
              <a:rPr lang="en-US" sz="2400" dirty="0">
                <a:latin typeface="+mn-lt"/>
              </a:rPr>
              <a:t>a structure </a:t>
            </a:r>
            <a:r>
              <a:rPr lang="en-US" sz="2400" dirty="0" smtClean="0">
                <a:latin typeface="+mn-lt"/>
              </a:rPr>
              <a:t>chart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Review DFDs </a:t>
            </a:r>
            <a:r>
              <a:rPr lang="en-US" sz="2000" dirty="0">
                <a:latin typeface="+mn-lt"/>
              </a:rPr>
              <a:t>to identify the processes and </a:t>
            </a:r>
            <a:r>
              <a:rPr lang="en-US" sz="2000" dirty="0" smtClean="0">
                <a:latin typeface="+mn-lt"/>
              </a:rPr>
              <a:t>methods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Identify </a:t>
            </a:r>
            <a:r>
              <a:rPr lang="en-US" sz="2000" dirty="0">
                <a:latin typeface="+mn-lt"/>
              </a:rPr>
              <a:t>the program modules </a:t>
            </a:r>
            <a:r>
              <a:rPr lang="en-US" sz="2000" dirty="0" smtClean="0">
                <a:latin typeface="+mn-lt"/>
              </a:rPr>
              <a:t>and determine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control-subordinate relationships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dd </a:t>
            </a:r>
            <a:r>
              <a:rPr lang="en-US" sz="2000" dirty="0">
                <a:latin typeface="+mn-lt"/>
              </a:rPr>
              <a:t>symbols for couples and </a:t>
            </a:r>
            <a:r>
              <a:rPr lang="en-US" sz="2000" dirty="0" smtClean="0">
                <a:latin typeface="+mn-lt"/>
              </a:rPr>
              <a:t>loops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Analyze </a:t>
            </a:r>
            <a:r>
              <a:rPr lang="en-US" sz="2000" dirty="0">
                <a:latin typeface="+mn-lt"/>
              </a:rPr>
              <a:t>the structure chart </a:t>
            </a:r>
            <a:r>
              <a:rPr lang="en-US" sz="2000" dirty="0" smtClean="0">
                <a:latin typeface="+mn-lt"/>
              </a:rPr>
              <a:t>and Data Dictionary to </a:t>
            </a:r>
            <a:r>
              <a:rPr lang="en-US" sz="2000" dirty="0">
                <a:latin typeface="+mn-lt"/>
              </a:rPr>
              <a:t>ensure that it is consistent with your </a:t>
            </a:r>
            <a:r>
              <a:rPr lang="en-US" sz="2000" dirty="0" smtClean="0">
                <a:latin typeface="+mn-lt"/>
              </a:rPr>
              <a:t>system documentation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3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62758"/>
            <a:ext cx="5075237" cy="526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Structured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4774049"/>
            <a:ext cx="27953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11-17 </a:t>
            </a:r>
            <a:r>
              <a:rPr lang="en-US" sz="1400" dirty="0"/>
              <a:t>A structure chart based on the order system DFDs on pages 196–198. The </a:t>
            </a:r>
            <a:r>
              <a:rPr lang="en-US" sz="1400" dirty="0" smtClean="0"/>
              <a:t>three-level structure </a:t>
            </a:r>
            <a:r>
              <a:rPr lang="en-US" sz="1400" dirty="0"/>
              <a:t>chart relates to the three DFD levels</a:t>
            </a:r>
          </a:p>
        </p:txBody>
      </p:sp>
    </p:spTree>
    <p:extLst>
      <p:ext uri="{BB962C8B-B14F-4D97-AF65-F5344CB8AC3E}">
        <p14:creationId xmlns:p14="http://schemas.microsoft.com/office/powerpoint/2010/main" xmlns="" val="30918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Object-Oriented Application Development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65280"/>
            <a:ext cx="8915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Characteristics of Object-Oriented Application Development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Individual object </a:t>
            </a:r>
            <a:r>
              <a:rPr lang="en-US" sz="2400" dirty="0">
                <a:latin typeface="+mn-lt"/>
              </a:rPr>
              <a:t>instances belong to classes of objects </a:t>
            </a:r>
            <a:r>
              <a:rPr lang="en-US" sz="2400" dirty="0" smtClean="0">
                <a:latin typeface="+mn-lt"/>
              </a:rPr>
              <a:t>with similar characteristics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relationship and </a:t>
            </a:r>
            <a:r>
              <a:rPr lang="en-US" sz="2400" dirty="0" smtClean="0">
                <a:latin typeface="+mn-lt"/>
              </a:rPr>
              <a:t>interaction among </a:t>
            </a:r>
            <a:r>
              <a:rPr lang="en-US" sz="2400" dirty="0">
                <a:latin typeface="+mn-lt"/>
              </a:rPr>
              <a:t>classes are described using a </a:t>
            </a:r>
            <a:r>
              <a:rPr lang="en-US" sz="2400" dirty="0" smtClean="0">
                <a:latin typeface="+mn-lt"/>
              </a:rPr>
              <a:t>class diagram</a:t>
            </a:r>
            <a:r>
              <a:rPr lang="en-US" sz="2400" dirty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Class </a:t>
            </a:r>
            <a:r>
              <a:rPr lang="en-US" sz="2400" dirty="0" smtClean="0">
                <a:latin typeface="+mn-lt"/>
              </a:rPr>
              <a:t>diagrams </a:t>
            </a:r>
            <a:r>
              <a:rPr lang="en-US" sz="2400" dirty="0" smtClean="0">
                <a:latin typeface="+mn-lt"/>
              </a:rPr>
              <a:t>describe </a:t>
            </a:r>
            <a:r>
              <a:rPr lang="en-US" sz="2400" dirty="0">
                <a:latin typeface="+mn-lt"/>
              </a:rPr>
              <a:t>the characteristics of objects in the class</a:t>
            </a:r>
            <a:r>
              <a:rPr lang="en-US" sz="2400" dirty="0" smtClean="0">
                <a:latin typeface="+mn-lt"/>
              </a:rPr>
              <a:t>, and the methods</a:t>
            </a:r>
            <a:r>
              <a:rPr lang="en-US" sz="2400" dirty="0">
                <a:latin typeface="+mn-lt"/>
              </a:rPr>
              <a:t>, which represent </a:t>
            </a:r>
            <a:r>
              <a:rPr lang="en-US" sz="2400" dirty="0" smtClean="0">
                <a:latin typeface="+mn-lt"/>
              </a:rPr>
              <a:t>program logic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372120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Object-Oriented Application Development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726503" y="5775960"/>
            <a:ext cx="447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11-18 </a:t>
            </a:r>
            <a:r>
              <a:rPr lang="en-US" sz="1400" dirty="0"/>
              <a:t>A simplified class diagram for a customer </a:t>
            </a:r>
            <a:r>
              <a:rPr lang="en-US" sz="1400" dirty="0" smtClean="0"/>
              <a:t>order processing </a:t>
            </a:r>
            <a:r>
              <a:rPr lang="en-US" sz="1400" dirty="0"/>
              <a:t>system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1996" y="1447800"/>
            <a:ext cx="499864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89658" y="4724400"/>
            <a:ext cx="447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11-19 </a:t>
            </a:r>
            <a:r>
              <a:rPr lang="en-US" sz="1400" dirty="0"/>
              <a:t>An object-relationship diagram for a fitness center</a:t>
            </a:r>
          </a:p>
        </p:txBody>
      </p:sp>
    </p:spTree>
    <p:extLst>
      <p:ext uri="{BB962C8B-B14F-4D97-AF65-F5344CB8AC3E}">
        <p14:creationId xmlns:p14="http://schemas.microsoft.com/office/powerpoint/2010/main" xmlns="" val="7246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Object-Oriented Application Development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Implementation of Object-Oriented Designs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Main </a:t>
            </a:r>
            <a:r>
              <a:rPr lang="en-US" sz="2000" dirty="0">
                <a:latin typeface="+mn-lt"/>
              </a:rPr>
              <a:t>objective is to translate object methods into program </a:t>
            </a:r>
            <a:r>
              <a:rPr lang="en-US" sz="2000" dirty="0" smtClean="0">
                <a:latin typeface="+mn-lt"/>
              </a:rPr>
              <a:t>code modules </a:t>
            </a:r>
            <a:r>
              <a:rPr lang="en-US" sz="2000" dirty="0">
                <a:latin typeface="+mn-lt"/>
              </a:rPr>
              <a:t>and determine what event or message will trigger the execution of each </a:t>
            </a:r>
            <a:r>
              <a:rPr lang="en-US" sz="2000" dirty="0" smtClean="0">
                <a:latin typeface="+mn-lt"/>
              </a:rPr>
              <a:t>module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Programmers analyze </a:t>
            </a:r>
            <a:r>
              <a:rPr lang="en-US" sz="2000" dirty="0">
                <a:latin typeface="+mn-lt"/>
              </a:rPr>
              <a:t>sequence diagrams and </a:t>
            </a:r>
            <a:r>
              <a:rPr lang="en-US" sz="2000" dirty="0" smtClean="0">
                <a:latin typeface="+mn-lt"/>
              </a:rPr>
              <a:t>state transition </a:t>
            </a:r>
            <a:r>
              <a:rPr lang="en-US" sz="2000" dirty="0">
                <a:latin typeface="+mn-lt"/>
              </a:rPr>
              <a:t>diagrams that show the events and messages that trigger changes to </a:t>
            </a:r>
            <a:r>
              <a:rPr lang="en-US" sz="2000" dirty="0" smtClean="0">
                <a:latin typeface="+mn-lt"/>
              </a:rPr>
              <a:t>an object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Object-Oriented Cohesion and Coupling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Classes should be as loosely coupled (independent of other classes) as </a:t>
            </a:r>
            <a:r>
              <a:rPr lang="en-US" sz="2000" dirty="0" smtClean="0">
                <a:latin typeface="+mn-lt"/>
              </a:rPr>
              <a:t>possible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An </a:t>
            </a:r>
            <a:r>
              <a:rPr lang="en-US" sz="2000" dirty="0">
                <a:latin typeface="+mn-lt"/>
              </a:rPr>
              <a:t>object’s methods also should be loosely coupled (independent of </a:t>
            </a:r>
            <a:r>
              <a:rPr lang="en-US" sz="2000" dirty="0" smtClean="0">
                <a:latin typeface="+mn-lt"/>
              </a:rPr>
              <a:t>other methods</a:t>
            </a:r>
            <a:r>
              <a:rPr lang="en-US" sz="2000" dirty="0">
                <a:latin typeface="+mn-lt"/>
              </a:rPr>
              <a:t>) and highly cohesive (perform closely related </a:t>
            </a:r>
            <a:r>
              <a:rPr lang="en-US" sz="2000" dirty="0" smtClean="0">
                <a:latin typeface="+mn-lt"/>
              </a:rPr>
              <a:t>actions)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Agile Application Development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563448"/>
            <a:ext cx="8001000" cy="3770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Uses </a:t>
            </a:r>
            <a:r>
              <a:rPr lang="en-US" sz="2400" dirty="0">
                <a:latin typeface="+mn-lt"/>
              </a:rPr>
              <a:t>a highly iterative </a:t>
            </a:r>
            <a:r>
              <a:rPr lang="en-US" sz="2400" dirty="0" smtClean="0">
                <a:latin typeface="+mn-lt"/>
              </a:rPr>
              <a:t>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Development </a:t>
            </a:r>
            <a:r>
              <a:rPr lang="en-US" sz="2400" dirty="0">
                <a:latin typeface="+mn-lt"/>
              </a:rPr>
              <a:t>team is in constant </a:t>
            </a:r>
            <a:r>
              <a:rPr lang="en-US" sz="2400" dirty="0" smtClean="0">
                <a:latin typeface="+mn-lt"/>
              </a:rPr>
              <a:t>communication with </a:t>
            </a:r>
            <a:r>
              <a:rPr lang="en-US" sz="2400" dirty="0">
                <a:latin typeface="+mn-lt"/>
              </a:rPr>
              <a:t>the primary user, </a:t>
            </a:r>
            <a:r>
              <a:rPr lang="en-US" sz="2400" dirty="0" smtClean="0">
                <a:latin typeface="+mn-lt"/>
              </a:rPr>
              <a:t>shaping </a:t>
            </a:r>
            <a:r>
              <a:rPr lang="en-US" sz="2400" dirty="0">
                <a:latin typeface="+mn-lt"/>
              </a:rPr>
              <a:t>and forming the system </a:t>
            </a:r>
            <a:r>
              <a:rPr lang="en-US" sz="2400" dirty="0" smtClean="0">
                <a:latin typeface="+mn-lt"/>
              </a:rPr>
              <a:t>to match specifications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Agile </a:t>
            </a:r>
            <a:r>
              <a:rPr lang="en-US" sz="2400" dirty="0">
                <a:latin typeface="+mn-lt"/>
              </a:rPr>
              <a:t>development is aptly named because it 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based on a quick and nimble development process that easily adapts to </a:t>
            </a:r>
            <a:r>
              <a:rPr lang="en-US" sz="2400" dirty="0" smtClean="0">
                <a:latin typeface="+mn-lt"/>
              </a:rPr>
              <a:t>change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Agile development </a:t>
            </a:r>
            <a:r>
              <a:rPr lang="en-US" sz="2400" dirty="0">
                <a:latin typeface="+mn-lt"/>
              </a:rPr>
              <a:t>focuses on small teams, intense communication, and rapid </a:t>
            </a:r>
            <a:r>
              <a:rPr lang="en-US" sz="2400" dirty="0" smtClean="0">
                <a:latin typeface="+mn-lt"/>
              </a:rPr>
              <a:t> development iterations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9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Agile Application </a:t>
            </a:r>
            <a:r>
              <a:rPr lang="en-US" dirty="0" smtClean="0"/>
              <a:t>Development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1" y="4266962"/>
            <a:ext cx="21335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11-21 </a:t>
            </a:r>
            <a:r>
              <a:rPr lang="en-US" sz="1400" dirty="0"/>
              <a:t>Extreme programming relies on the core values shown here. Notice that users </a:t>
            </a:r>
            <a:r>
              <a:rPr lang="en-US" sz="1400" dirty="0" smtClean="0"/>
              <a:t>are invited </a:t>
            </a:r>
            <a:r>
              <a:rPr lang="en-US" sz="1400" dirty="0"/>
              <a:t>to start with these values, and add their own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631" y="1295400"/>
            <a:ext cx="628356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94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Agile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295400"/>
            <a:ext cx="83629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An Extreme Programming (XP) Example</a:t>
            </a:r>
            <a:endParaRPr lang="en-US" sz="28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first step in the </a:t>
            </a:r>
            <a:r>
              <a:rPr lang="en-US" sz="2400" dirty="0" smtClean="0">
                <a:latin typeface="+mn-lt"/>
              </a:rPr>
              <a:t>XP process</a:t>
            </a:r>
            <a:r>
              <a:rPr lang="en-US" sz="2400" dirty="0">
                <a:latin typeface="+mn-lt"/>
              </a:rPr>
              <a:t>, like any other development method, would be to define the </a:t>
            </a:r>
            <a:r>
              <a:rPr lang="en-US" sz="2400" dirty="0" smtClean="0">
                <a:latin typeface="+mn-lt"/>
              </a:rPr>
              <a:t>system requirements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customer begins by meeting with </a:t>
            </a:r>
            <a:r>
              <a:rPr lang="en-US" sz="2400" dirty="0" smtClean="0">
                <a:latin typeface="+mn-lt"/>
              </a:rPr>
              <a:t>programmers </a:t>
            </a:r>
            <a:r>
              <a:rPr lang="en-US" sz="2400" dirty="0">
                <a:latin typeface="+mn-lt"/>
              </a:rPr>
              <a:t>and providing </a:t>
            </a:r>
            <a:r>
              <a:rPr lang="en-US" sz="2400" dirty="0" smtClean="0">
                <a:latin typeface="+mn-lt"/>
              </a:rPr>
              <a:t>user stories (short</a:t>
            </a:r>
            <a:r>
              <a:rPr lang="en-US" sz="2400" dirty="0">
                <a:latin typeface="+mn-lt"/>
              </a:rPr>
              <a:t>, simple requirements </a:t>
            </a:r>
            <a:r>
              <a:rPr lang="en-US" sz="2400" dirty="0" smtClean="0">
                <a:latin typeface="+mn-lt"/>
              </a:rPr>
              <a:t>definition)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Programmers review user </a:t>
            </a:r>
            <a:r>
              <a:rPr lang="en-US" sz="2400" dirty="0">
                <a:latin typeface="+mn-lt"/>
              </a:rPr>
              <a:t>stories to determine the project’s requirements, priorities, and </a:t>
            </a:r>
            <a:r>
              <a:rPr lang="en-US" sz="2400" dirty="0" smtClean="0">
                <a:latin typeface="+mn-lt"/>
              </a:rPr>
              <a:t>scope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User stories do not deal with technical details and are so short that they are </a:t>
            </a:r>
            <a:r>
              <a:rPr lang="en-US" sz="2400" dirty="0" smtClean="0">
                <a:latin typeface="+mn-lt"/>
              </a:rPr>
              <a:t>often written </a:t>
            </a:r>
            <a:r>
              <a:rPr lang="en-US" sz="2400" dirty="0">
                <a:latin typeface="+mn-lt"/>
              </a:rPr>
              <a:t>on index cards</a:t>
            </a:r>
          </a:p>
        </p:txBody>
      </p:sp>
    </p:spTree>
    <p:extLst>
      <p:ext uri="{BB962C8B-B14F-4D97-AF65-F5344CB8AC3E}">
        <p14:creationId xmlns:p14="http://schemas.microsoft.com/office/powerpoint/2010/main" xmlns="" val="230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Agile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295400"/>
            <a:ext cx="85153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An Extreme Programming (XP) Example </a:t>
            </a:r>
            <a:r>
              <a:rPr lang="en-US" sz="1200" dirty="0" smtClean="0">
                <a:latin typeface="+mn-lt"/>
              </a:rPr>
              <a:t>(Cont.)</a:t>
            </a:r>
            <a:endParaRPr lang="en-US" sz="12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rogramming </a:t>
            </a:r>
            <a:r>
              <a:rPr lang="en-US" sz="2400" dirty="0">
                <a:latin typeface="+mn-lt"/>
              </a:rPr>
              <a:t>team regularly meets with the customer, who tests </a:t>
            </a:r>
            <a:r>
              <a:rPr lang="en-US" sz="2400" dirty="0" smtClean="0">
                <a:latin typeface="+mn-lt"/>
              </a:rPr>
              <a:t>prototype releases </a:t>
            </a:r>
            <a:r>
              <a:rPr lang="en-US" sz="2400" dirty="0">
                <a:latin typeface="+mn-lt"/>
              </a:rPr>
              <a:t>as they become </a:t>
            </a:r>
            <a:r>
              <a:rPr lang="en-US" sz="2400" dirty="0" smtClean="0">
                <a:latin typeface="+mn-lt"/>
              </a:rPr>
              <a:t>available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Extreme Programming </a:t>
            </a:r>
            <a:r>
              <a:rPr lang="en-US" sz="2400" dirty="0" smtClean="0">
                <a:latin typeface="+mn-lt"/>
              </a:rPr>
              <a:t>uses </a:t>
            </a:r>
            <a:r>
              <a:rPr lang="en-US" sz="2400" dirty="0">
                <a:latin typeface="+mn-lt"/>
              </a:rPr>
              <a:t>parallel </a:t>
            </a:r>
            <a:r>
              <a:rPr lang="en-US" sz="2400" dirty="0" smtClean="0">
                <a:latin typeface="+mn-lt"/>
              </a:rPr>
              <a:t>programming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where two </a:t>
            </a:r>
            <a:r>
              <a:rPr lang="en-US" sz="2400" dirty="0">
                <a:latin typeface="+mn-lt"/>
              </a:rPr>
              <a:t>programmers work on the same task on the </a:t>
            </a:r>
            <a:r>
              <a:rPr lang="en-US" sz="2400" dirty="0" smtClean="0">
                <a:latin typeface="+mn-lt"/>
              </a:rPr>
              <a:t>same computer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O</a:t>
            </a:r>
            <a:r>
              <a:rPr lang="en-US" sz="2400" dirty="0" smtClean="0">
                <a:latin typeface="+mn-lt"/>
              </a:rPr>
              <a:t>ne </a:t>
            </a:r>
            <a:r>
              <a:rPr lang="en-US" sz="2400" dirty="0">
                <a:latin typeface="+mn-lt"/>
              </a:rPr>
              <a:t>drives (programs) while the other navigates (</a:t>
            </a:r>
            <a:r>
              <a:rPr lang="en-US" sz="2400" dirty="0" smtClean="0">
                <a:latin typeface="+mn-lt"/>
              </a:rPr>
              <a:t>watches)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onlooker examines </a:t>
            </a:r>
            <a:r>
              <a:rPr lang="en-US" sz="2400" dirty="0">
                <a:latin typeface="+mn-lt"/>
              </a:rPr>
              <a:t>the code strategically to see the forest while the driver is concerned with </a:t>
            </a:r>
            <a:r>
              <a:rPr lang="en-US" sz="2400" dirty="0" smtClean="0">
                <a:latin typeface="+mn-lt"/>
              </a:rPr>
              <a:t>the individual </a:t>
            </a:r>
            <a:r>
              <a:rPr lang="en-US" sz="2400" dirty="0">
                <a:latin typeface="+mn-lt"/>
              </a:rPr>
              <a:t>trees immediately in front of him or her</a:t>
            </a:r>
          </a:p>
        </p:txBody>
      </p:sp>
    </p:spTree>
    <p:extLst>
      <p:ext uri="{BB962C8B-B14F-4D97-AF65-F5344CB8AC3E}">
        <p14:creationId xmlns:p14="http://schemas.microsoft.com/office/powerpoint/2010/main" xmlns="" val="1146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800" dirty="0" smtClean="0"/>
              <a:t>List </a:t>
            </a:r>
            <a:r>
              <a:rPr lang="en-US" sz="2800" dirty="0"/>
              <a:t>the main steps in system installation </a:t>
            </a:r>
            <a:r>
              <a:rPr lang="en-US" sz="2800" dirty="0" smtClean="0"/>
              <a:t>and evaluation</a:t>
            </a:r>
            <a:endParaRPr lang="en-US" sz="2800" dirty="0"/>
          </a:p>
          <a:p>
            <a:r>
              <a:rPr lang="en-US" sz="2800" dirty="0" smtClean="0"/>
              <a:t>Develop </a:t>
            </a:r>
            <a:r>
              <a:rPr lang="en-US" sz="2800" dirty="0"/>
              <a:t>training plans for various </a:t>
            </a:r>
            <a:r>
              <a:rPr lang="en-US" sz="2800" dirty="0" smtClean="0"/>
              <a:t>user groups</a:t>
            </a:r>
            <a:r>
              <a:rPr lang="en-US" sz="2800" dirty="0"/>
              <a:t>, compare in-house and </a:t>
            </a:r>
            <a:r>
              <a:rPr lang="en-US" sz="2800" dirty="0" smtClean="0"/>
              <a:t>vendor training </a:t>
            </a:r>
            <a:r>
              <a:rPr lang="en-US" sz="2800" dirty="0"/>
              <a:t>options, and describe </a:t>
            </a:r>
            <a:r>
              <a:rPr lang="en-US" sz="2800" dirty="0" smtClean="0"/>
              <a:t>effective training </a:t>
            </a:r>
            <a:r>
              <a:rPr lang="en-US" sz="2800" dirty="0"/>
              <a:t>techniques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data conversion and </a:t>
            </a:r>
            <a:r>
              <a:rPr lang="en-US" sz="2800" dirty="0" smtClean="0"/>
              <a:t>changeover methods</a:t>
            </a:r>
            <a:endParaRPr lang="en-US" sz="2800" dirty="0"/>
          </a:p>
          <a:p>
            <a:r>
              <a:rPr lang="en-US" sz="2800" dirty="0" smtClean="0"/>
              <a:t>Explain </a:t>
            </a:r>
            <a:r>
              <a:rPr lang="en-US" sz="2800" dirty="0"/>
              <a:t>post-implementation evaluation </a:t>
            </a:r>
            <a:r>
              <a:rPr lang="en-US" sz="2800" dirty="0" smtClean="0"/>
              <a:t>and the </a:t>
            </a:r>
            <a:r>
              <a:rPr lang="en-US" sz="2800" dirty="0"/>
              <a:t>final report to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Agile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295400"/>
            <a:ext cx="85153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The Future of Agile Development</a:t>
            </a:r>
            <a:endParaRPr lang="en-US" sz="12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Agile methodology is becoming very popular for software </a:t>
            </a:r>
            <a:r>
              <a:rPr lang="en-US" sz="2400" dirty="0" smtClean="0">
                <a:latin typeface="+mn-lt"/>
              </a:rPr>
              <a:t>projects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Supporters boast </a:t>
            </a:r>
            <a:r>
              <a:rPr lang="en-US" sz="2400" dirty="0">
                <a:latin typeface="+mn-lt"/>
              </a:rPr>
              <a:t>that it speeds up software development and delivers precisely what the </a:t>
            </a:r>
            <a:r>
              <a:rPr lang="en-US" sz="2400" dirty="0" smtClean="0">
                <a:latin typeface="+mn-lt"/>
              </a:rPr>
              <a:t>customer wants</a:t>
            </a:r>
            <a:r>
              <a:rPr lang="en-US" sz="2400" dirty="0">
                <a:latin typeface="+mn-lt"/>
              </a:rPr>
              <a:t>, when the customer wants it, while fostering teamwork and </a:t>
            </a:r>
            <a:r>
              <a:rPr lang="en-US" sz="2400" dirty="0" smtClean="0">
                <a:latin typeface="+mn-lt"/>
              </a:rPr>
              <a:t>empowering employees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Critics claim it </a:t>
            </a:r>
            <a:r>
              <a:rPr lang="en-US" sz="2400" dirty="0">
                <a:latin typeface="+mn-lt"/>
              </a:rPr>
              <a:t>lacks discipline and produces systems </a:t>
            </a:r>
            <a:r>
              <a:rPr lang="en-US" sz="2400" dirty="0" smtClean="0">
                <a:latin typeface="+mn-lt"/>
              </a:rPr>
              <a:t>of questionable quality and may </a:t>
            </a:r>
            <a:r>
              <a:rPr lang="en-US" sz="2400" dirty="0">
                <a:latin typeface="+mn-lt"/>
              </a:rPr>
              <a:t>not work as well </a:t>
            </a:r>
            <a:r>
              <a:rPr lang="en-US" sz="2400" dirty="0" smtClean="0">
                <a:latin typeface="+mn-lt"/>
              </a:rPr>
              <a:t>for larger </a:t>
            </a:r>
            <a:r>
              <a:rPr lang="en-US" sz="2400" dirty="0">
                <a:latin typeface="+mn-lt"/>
              </a:rPr>
              <a:t>projects because of their complexity and the lack of focus on a </a:t>
            </a:r>
            <a:r>
              <a:rPr lang="en-US" sz="2400" dirty="0" smtClean="0">
                <a:latin typeface="+mn-lt"/>
              </a:rPr>
              <a:t>well-defined end product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1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Coding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50" y="1295400"/>
            <a:ext cx="88963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Programming Environments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>
                <a:latin typeface="+mn-lt"/>
              </a:rPr>
              <a:t>Visual Basic</a:t>
            </a:r>
            <a:r>
              <a:rPr lang="en-US" sz="2200" dirty="0" smtClean="0">
                <a:latin typeface="+mn-lt"/>
              </a:rPr>
              <a:t>, Python</a:t>
            </a:r>
            <a:r>
              <a:rPr lang="en-US" sz="2200" dirty="0">
                <a:latin typeface="+mn-lt"/>
              </a:rPr>
              <a:t>, Ruby, and SQL are examples of commonly used programming </a:t>
            </a:r>
            <a:r>
              <a:rPr lang="en-US" sz="2200" dirty="0" smtClean="0">
                <a:latin typeface="+mn-lt"/>
              </a:rPr>
              <a:t>languages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Internet-based </a:t>
            </a:r>
            <a:r>
              <a:rPr lang="en-US" sz="2200" dirty="0">
                <a:latin typeface="+mn-lt"/>
              </a:rPr>
              <a:t>applications </a:t>
            </a:r>
            <a:r>
              <a:rPr lang="en-US" sz="2200" dirty="0" smtClean="0">
                <a:latin typeface="+mn-lt"/>
              </a:rPr>
              <a:t>use </a:t>
            </a:r>
            <a:r>
              <a:rPr lang="en-US" sz="2200" dirty="0">
                <a:latin typeface="+mn-lt"/>
              </a:rPr>
              <a:t>HTML/XML, Java, and other Web-centric </a:t>
            </a:r>
            <a:r>
              <a:rPr lang="en-US" sz="2200" dirty="0" smtClean="0">
                <a:latin typeface="+mn-lt"/>
              </a:rPr>
              <a:t>languages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>
                <a:latin typeface="+mn-lt"/>
              </a:rPr>
              <a:t>A</a:t>
            </a:r>
            <a:r>
              <a:rPr lang="en-US" sz="2200" dirty="0" smtClean="0">
                <a:latin typeface="+mn-lt"/>
              </a:rPr>
              <a:t>n </a:t>
            </a:r>
            <a:r>
              <a:rPr lang="en-US" sz="2200" dirty="0">
                <a:latin typeface="+mn-lt"/>
              </a:rPr>
              <a:t>integrated development environment (</a:t>
            </a:r>
            <a:r>
              <a:rPr lang="en-US" sz="2200" dirty="0" smtClean="0">
                <a:latin typeface="+mn-lt"/>
              </a:rPr>
              <a:t>IDE) makes </a:t>
            </a:r>
            <a:r>
              <a:rPr lang="en-US" sz="2200" dirty="0">
                <a:latin typeface="+mn-lt"/>
              </a:rPr>
              <a:t>it easier to program interactive software products by providing built-in tools </a:t>
            </a:r>
            <a:r>
              <a:rPr lang="en-US" sz="2200" dirty="0" smtClean="0">
                <a:latin typeface="+mn-lt"/>
              </a:rPr>
              <a:t>and advanced </a:t>
            </a:r>
            <a:r>
              <a:rPr lang="en-US" sz="2200" dirty="0">
                <a:latin typeface="+mn-lt"/>
              </a:rPr>
              <a:t>features, such as real-time error detection, syntax hints, highlighted code</a:t>
            </a:r>
            <a:r>
              <a:rPr lang="en-US" sz="2200" dirty="0" smtClean="0">
                <a:latin typeface="+mn-lt"/>
              </a:rPr>
              <a:t>, class </a:t>
            </a:r>
            <a:r>
              <a:rPr lang="en-US" sz="2200" dirty="0">
                <a:latin typeface="+mn-lt"/>
              </a:rPr>
              <a:t>browsers, and version </a:t>
            </a:r>
            <a:r>
              <a:rPr lang="en-US" sz="2200" dirty="0" smtClean="0">
                <a:latin typeface="+mn-lt"/>
              </a:rPr>
              <a:t>control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Generating Code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Application </a:t>
            </a:r>
            <a:r>
              <a:rPr lang="en-US" sz="2200" dirty="0">
                <a:latin typeface="+mn-lt"/>
              </a:rPr>
              <a:t>generators, </a:t>
            </a:r>
            <a:r>
              <a:rPr lang="en-US" sz="2200" dirty="0" smtClean="0">
                <a:latin typeface="+mn-lt"/>
              </a:rPr>
              <a:t>report writers</a:t>
            </a:r>
            <a:r>
              <a:rPr lang="en-US" sz="2200" dirty="0">
                <a:latin typeface="+mn-lt"/>
              </a:rPr>
              <a:t>, screen generators</a:t>
            </a:r>
            <a:r>
              <a:rPr lang="en-US" sz="2200" dirty="0" smtClean="0">
                <a:latin typeface="+mn-lt"/>
              </a:rPr>
              <a:t>, and </a:t>
            </a:r>
            <a:r>
              <a:rPr lang="en-US" sz="2200" dirty="0">
                <a:latin typeface="+mn-lt"/>
              </a:rPr>
              <a:t>fourth-generation </a:t>
            </a:r>
            <a:r>
              <a:rPr lang="en-US" sz="2200" dirty="0" smtClean="0">
                <a:latin typeface="+mn-lt"/>
              </a:rPr>
              <a:t>languages exist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3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Testing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50" y="1295400"/>
            <a:ext cx="889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Each </a:t>
            </a:r>
            <a:r>
              <a:rPr lang="en-US" sz="2800" dirty="0">
                <a:latin typeface="+mn-lt"/>
              </a:rPr>
              <a:t>program must tested to make sure it functions correctly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Desk </a:t>
            </a:r>
            <a:r>
              <a:rPr lang="en-US" sz="2800" dirty="0">
                <a:latin typeface="+mn-lt"/>
              </a:rPr>
              <a:t>checking </a:t>
            </a:r>
            <a:endParaRPr lang="en-US" sz="28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Groups of </a:t>
            </a:r>
            <a:r>
              <a:rPr lang="en-US" sz="2800" dirty="0">
                <a:latin typeface="+mn-lt"/>
              </a:rPr>
              <a:t>three to five IT staff members participate in code review </a:t>
            </a:r>
            <a:endParaRPr lang="en-US" sz="28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Objective </a:t>
            </a:r>
            <a:r>
              <a:rPr lang="en-US" sz="2800" dirty="0">
                <a:latin typeface="+mn-lt"/>
              </a:rPr>
              <a:t>is to have a peer </a:t>
            </a:r>
            <a:r>
              <a:rPr lang="en-US" sz="2800" dirty="0" smtClean="0">
                <a:latin typeface="+mn-lt"/>
              </a:rPr>
              <a:t>group identify </a:t>
            </a:r>
            <a:r>
              <a:rPr lang="en-US" sz="2800" dirty="0">
                <a:latin typeface="+mn-lt"/>
              </a:rPr>
              <a:t>errors, apply quality standards, and verify that the program meets the </a:t>
            </a:r>
            <a:r>
              <a:rPr lang="en-US" sz="2800" dirty="0" smtClean="0">
                <a:latin typeface="+mn-lt"/>
              </a:rPr>
              <a:t>requirements of </a:t>
            </a:r>
            <a:r>
              <a:rPr lang="en-US" sz="2800" dirty="0">
                <a:latin typeface="+mn-lt"/>
              </a:rPr>
              <a:t>the system 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013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1066800"/>
            <a:ext cx="5105400" cy="468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Testing The System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004278" y="5638800"/>
            <a:ext cx="3405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11-22 </a:t>
            </a:r>
            <a:r>
              <a:rPr lang="en-US" sz="1400" dirty="0"/>
              <a:t>The first step in testing is unit testing, followed by </a:t>
            </a:r>
            <a:r>
              <a:rPr lang="en-US" sz="1400" dirty="0" smtClean="0"/>
              <a:t>integration testing</a:t>
            </a:r>
            <a:r>
              <a:rPr lang="en-US" sz="1400" dirty="0"/>
              <a:t>, and then system </a:t>
            </a:r>
            <a:r>
              <a:rPr lang="en-US" sz="1400" dirty="0" smtClean="0"/>
              <a:t>testing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371600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Unit Testing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testing of an individual </a:t>
            </a:r>
            <a:r>
              <a:rPr lang="en-US" sz="2400" dirty="0" smtClean="0">
                <a:latin typeface="+mn-lt"/>
              </a:rPr>
              <a:t>program or </a:t>
            </a:r>
            <a:r>
              <a:rPr lang="en-US" sz="2400" dirty="0">
                <a:latin typeface="+mn-lt"/>
              </a:rPr>
              <a:t>module 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Objective </a:t>
            </a:r>
            <a:r>
              <a:rPr lang="en-US" sz="2400" dirty="0">
                <a:latin typeface="+mn-lt"/>
              </a:rPr>
              <a:t>is to identify and </a:t>
            </a:r>
            <a:r>
              <a:rPr lang="en-US" sz="2400" dirty="0" smtClean="0">
                <a:latin typeface="+mn-lt"/>
              </a:rPr>
              <a:t>eliminate execution </a:t>
            </a:r>
            <a:r>
              <a:rPr lang="en-US" sz="2400" dirty="0">
                <a:latin typeface="+mn-lt"/>
              </a:rPr>
              <a:t>errors that could cause </a:t>
            </a:r>
            <a:r>
              <a:rPr lang="en-US" sz="2400" dirty="0" smtClean="0">
                <a:latin typeface="+mn-lt"/>
              </a:rPr>
              <a:t>the program </a:t>
            </a:r>
            <a:r>
              <a:rPr lang="en-US" sz="2400" dirty="0">
                <a:latin typeface="+mn-lt"/>
              </a:rPr>
              <a:t>to terminate abnormally</a:t>
            </a:r>
            <a:r>
              <a:rPr lang="en-US" sz="2400" dirty="0" smtClean="0">
                <a:latin typeface="+mn-lt"/>
              </a:rPr>
              <a:t>, and </a:t>
            </a:r>
            <a:r>
              <a:rPr lang="en-US" sz="2400" dirty="0">
                <a:latin typeface="+mn-lt"/>
              </a:rPr>
              <a:t>logic errors that could have </a:t>
            </a:r>
            <a:r>
              <a:rPr lang="en-US" sz="2400" dirty="0" smtClean="0">
                <a:latin typeface="+mn-lt"/>
              </a:rPr>
              <a:t>been missed </a:t>
            </a:r>
            <a:r>
              <a:rPr lang="en-US" sz="2400" dirty="0">
                <a:latin typeface="+mn-lt"/>
              </a:rPr>
              <a:t>during desk </a:t>
            </a:r>
            <a:r>
              <a:rPr lang="en-US" sz="2400" dirty="0" smtClean="0">
                <a:latin typeface="+mn-lt"/>
              </a:rPr>
              <a:t>checking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Testing The System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" y="1371600"/>
            <a:ext cx="8534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Unit Testing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Test data should contain both correct data and erroneous data and should </a:t>
            </a:r>
            <a:r>
              <a:rPr lang="en-US" sz="2000" dirty="0" smtClean="0">
                <a:latin typeface="+mn-lt"/>
              </a:rPr>
              <a:t>test all </a:t>
            </a:r>
            <a:r>
              <a:rPr lang="en-US" sz="2000" dirty="0">
                <a:latin typeface="+mn-lt"/>
              </a:rPr>
              <a:t>possible situations that could </a:t>
            </a:r>
            <a:r>
              <a:rPr lang="en-US" sz="2000" dirty="0" smtClean="0">
                <a:latin typeface="+mn-lt"/>
              </a:rPr>
              <a:t>occur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Programs </a:t>
            </a:r>
            <a:r>
              <a:rPr lang="en-US" sz="2000" dirty="0">
                <a:latin typeface="+mn-lt"/>
              </a:rPr>
              <a:t>that interact with other </a:t>
            </a:r>
            <a:r>
              <a:rPr lang="en-US" sz="2000" dirty="0" smtClean="0">
                <a:latin typeface="+mn-lt"/>
              </a:rPr>
              <a:t>programs and </a:t>
            </a:r>
            <a:r>
              <a:rPr lang="en-US" sz="2000" dirty="0">
                <a:latin typeface="+mn-lt"/>
              </a:rPr>
              <a:t>files </a:t>
            </a:r>
            <a:r>
              <a:rPr lang="en-US" sz="2000" dirty="0" smtClean="0">
                <a:latin typeface="+mn-lt"/>
              </a:rPr>
              <a:t>are tested individually</a:t>
            </a:r>
            <a:r>
              <a:rPr lang="en-US" sz="2000" dirty="0">
                <a:latin typeface="+mn-lt"/>
              </a:rPr>
              <a:t>, before they are integrated into the </a:t>
            </a:r>
            <a:r>
              <a:rPr lang="en-US" sz="2000" dirty="0" smtClean="0">
                <a:latin typeface="+mn-lt"/>
              </a:rPr>
              <a:t>system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Someone </a:t>
            </a:r>
            <a:r>
              <a:rPr lang="en-US" sz="2000" dirty="0">
                <a:latin typeface="+mn-lt"/>
              </a:rPr>
              <a:t>other than the programmer </a:t>
            </a:r>
            <a:r>
              <a:rPr lang="en-US" sz="2000" dirty="0" smtClean="0">
                <a:latin typeface="+mn-lt"/>
              </a:rPr>
              <a:t>who wrote </a:t>
            </a:r>
            <a:r>
              <a:rPr lang="en-US" sz="2000" dirty="0">
                <a:latin typeface="+mn-lt"/>
              </a:rPr>
              <a:t>the program usually creates the test data and reviews the </a:t>
            </a:r>
            <a:r>
              <a:rPr lang="en-US" sz="2000" dirty="0" smtClean="0">
                <a:latin typeface="+mn-lt"/>
              </a:rPr>
              <a:t>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Integration Testing</a:t>
            </a:r>
            <a:endParaRPr lang="en-US" sz="12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Testing two or more programs that depend on each other to make sure that the programs work together properly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0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Testing The System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" y="13716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System Testing </a:t>
            </a:r>
            <a:endParaRPr lang="en-US" sz="1200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Perform </a:t>
            </a:r>
            <a:r>
              <a:rPr lang="en-US" sz="2000" dirty="0">
                <a:latin typeface="+mn-lt"/>
              </a:rPr>
              <a:t>a final test of all programs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Verify </a:t>
            </a:r>
            <a:r>
              <a:rPr lang="en-US" sz="2000" dirty="0">
                <a:latin typeface="+mn-lt"/>
              </a:rPr>
              <a:t>that the system will handle valid and invalid </a:t>
            </a:r>
            <a:r>
              <a:rPr lang="en-US" sz="2000" dirty="0" smtClean="0">
                <a:latin typeface="+mn-lt"/>
              </a:rPr>
              <a:t>data properly</a:t>
            </a:r>
            <a:endParaRPr lang="en-US" sz="20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Ensure </a:t>
            </a:r>
            <a:r>
              <a:rPr lang="en-US" sz="2000" dirty="0">
                <a:latin typeface="+mn-lt"/>
              </a:rPr>
              <a:t>that the IT staff has the documentation and instructions needed to </a:t>
            </a:r>
            <a:r>
              <a:rPr lang="en-US" sz="2000" dirty="0" smtClean="0">
                <a:latin typeface="+mn-lt"/>
              </a:rPr>
              <a:t>operate the </a:t>
            </a:r>
            <a:r>
              <a:rPr lang="en-US" sz="2000" dirty="0">
                <a:latin typeface="+mn-lt"/>
              </a:rPr>
              <a:t>system properly and that backup and restart capabilities of the </a:t>
            </a:r>
            <a:r>
              <a:rPr lang="en-US" sz="2000" dirty="0" smtClean="0">
                <a:latin typeface="+mn-lt"/>
              </a:rPr>
              <a:t>system are </a:t>
            </a:r>
            <a:r>
              <a:rPr lang="en-US" sz="2000" dirty="0">
                <a:latin typeface="+mn-lt"/>
              </a:rPr>
              <a:t>adequate </a:t>
            </a:r>
            <a:r>
              <a:rPr lang="en-US" sz="2000" dirty="0" smtClean="0">
                <a:latin typeface="+mn-lt"/>
              </a:rPr>
              <a:t>Demonstrate </a:t>
            </a:r>
            <a:r>
              <a:rPr lang="en-US" sz="2000" dirty="0">
                <a:latin typeface="+mn-lt"/>
              </a:rPr>
              <a:t>that users can interact with the system successfully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Verify </a:t>
            </a:r>
            <a:r>
              <a:rPr lang="en-US" sz="2000" dirty="0">
                <a:latin typeface="+mn-lt"/>
              </a:rPr>
              <a:t>that all system components are integrated properly and that actual </a:t>
            </a:r>
            <a:r>
              <a:rPr lang="en-US" sz="2000" dirty="0" smtClean="0">
                <a:latin typeface="+mn-lt"/>
              </a:rPr>
              <a:t>processing situations </a:t>
            </a:r>
            <a:r>
              <a:rPr lang="en-US" sz="2000" dirty="0">
                <a:latin typeface="+mn-lt"/>
              </a:rPr>
              <a:t>will be handled correctly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Confirm </a:t>
            </a:r>
            <a:r>
              <a:rPr lang="en-US" sz="2000" dirty="0">
                <a:latin typeface="+mn-lt"/>
              </a:rPr>
              <a:t>that the information system can handle predicted volumes of data in </a:t>
            </a:r>
            <a:r>
              <a:rPr lang="en-US" sz="2000" dirty="0" smtClean="0">
                <a:latin typeface="+mn-lt"/>
              </a:rPr>
              <a:t>a timely </a:t>
            </a:r>
            <a:r>
              <a:rPr lang="en-US" sz="2000" dirty="0">
                <a:latin typeface="+mn-lt"/>
              </a:rPr>
              <a:t>and efficient manner</a:t>
            </a:r>
          </a:p>
        </p:txBody>
      </p:sp>
    </p:spTree>
    <p:extLst>
      <p:ext uri="{BB962C8B-B14F-4D97-AF65-F5344CB8AC3E}">
        <p14:creationId xmlns:p14="http://schemas.microsoft.com/office/powerpoint/2010/main" xmlns="" val="1461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Documentation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Program Documentation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Program documentation describes the inputs, outputs, and processing logic for all </a:t>
            </a:r>
            <a:r>
              <a:rPr lang="en-US" sz="2400" dirty="0" smtClean="0">
                <a:latin typeface="+mn-lt"/>
              </a:rPr>
              <a:t>program modules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Process </a:t>
            </a:r>
            <a:r>
              <a:rPr lang="en-US" sz="2400" dirty="0">
                <a:latin typeface="+mn-lt"/>
              </a:rPr>
              <a:t>starts in the systems analysis phase </a:t>
            </a:r>
            <a:r>
              <a:rPr lang="en-US" sz="2400" dirty="0" smtClean="0">
                <a:latin typeface="+mn-lt"/>
              </a:rPr>
              <a:t>and continues </a:t>
            </a:r>
            <a:r>
              <a:rPr lang="en-US" sz="2400" dirty="0">
                <a:latin typeface="+mn-lt"/>
              </a:rPr>
              <a:t>during systems </a:t>
            </a:r>
            <a:r>
              <a:rPr lang="en-US" sz="2400" dirty="0" smtClean="0">
                <a:latin typeface="+mn-lt"/>
              </a:rPr>
              <a:t>implementation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Systems </a:t>
            </a:r>
            <a:r>
              <a:rPr lang="en-US" sz="2400" dirty="0">
                <a:latin typeface="+mn-lt"/>
              </a:rPr>
              <a:t>analysts prepare overall documentation</a:t>
            </a:r>
            <a:r>
              <a:rPr lang="en-US" sz="2400" dirty="0" smtClean="0">
                <a:latin typeface="+mn-lt"/>
              </a:rPr>
              <a:t>, such </a:t>
            </a:r>
            <a:r>
              <a:rPr lang="en-US" sz="2400" dirty="0">
                <a:latin typeface="+mn-lt"/>
              </a:rPr>
              <a:t>as process descriptions and report layouts, early in the </a:t>
            </a:r>
            <a:r>
              <a:rPr lang="en-US" sz="2400" dirty="0" smtClean="0">
                <a:latin typeface="+mn-lt"/>
              </a:rPr>
              <a:t>SDLC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This documentation guides </a:t>
            </a:r>
            <a:r>
              <a:rPr lang="en-US" sz="2400" dirty="0">
                <a:latin typeface="+mn-lt"/>
              </a:rPr>
              <a:t>programmers, who construct modules that are well supported by internal and </a:t>
            </a:r>
            <a:r>
              <a:rPr lang="en-US" sz="2400" dirty="0" smtClean="0">
                <a:latin typeface="+mn-lt"/>
              </a:rPr>
              <a:t>external comments </a:t>
            </a:r>
            <a:r>
              <a:rPr lang="en-US" sz="2400" dirty="0">
                <a:latin typeface="+mn-lt"/>
              </a:rPr>
              <a:t>and descriptions that can be understood and maintained </a:t>
            </a:r>
            <a:r>
              <a:rPr lang="en-US" sz="2400" dirty="0" smtClean="0">
                <a:latin typeface="+mn-lt"/>
              </a:rPr>
              <a:t>easily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2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Documentation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00050" y="1278553"/>
            <a:ext cx="83629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System Documentation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Describes </a:t>
            </a:r>
            <a:r>
              <a:rPr lang="en-US" sz="2000" dirty="0">
                <a:latin typeface="+mn-lt"/>
              </a:rPr>
              <a:t>the system’s functions and how they are </a:t>
            </a:r>
            <a:r>
              <a:rPr lang="en-US" sz="2000" dirty="0" smtClean="0">
                <a:latin typeface="+mn-lt"/>
              </a:rPr>
              <a:t>implemented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Includes </a:t>
            </a:r>
            <a:r>
              <a:rPr lang="en-US" sz="2000" dirty="0">
                <a:latin typeface="+mn-lt"/>
              </a:rPr>
              <a:t>data dictionary entries, data flow diagrams, object models</a:t>
            </a:r>
            <a:r>
              <a:rPr lang="en-US" sz="2000" dirty="0" smtClean="0">
                <a:latin typeface="+mn-lt"/>
              </a:rPr>
              <a:t>, screen </a:t>
            </a:r>
            <a:r>
              <a:rPr lang="en-US" sz="2000" dirty="0">
                <a:latin typeface="+mn-lt"/>
              </a:rPr>
              <a:t>layouts, source documents, and the systems request that initiated the </a:t>
            </a:r>
            <a:r>
              <a:rPr lang="en-US" sz="2000" dirty="0" smtClean="0">
                <a:latin typeface="+mn-lt"/>
              </a:rPr>
              <a:t>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Operations Documentation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Operations documentation contains all the information needed for processing </a:t>
            </a:r>
            <a:r>
              <a:rPr lang="en-US" sz="2000" dirty="0" smtClean="0">
                <a:latin typeface="+mn-lt"/>
              </a:rPr>
              <a:t>and distributing </a:t>
            </a:r>
            <a:r>
              <a:rPr lang="en-US" sz="2000" dirty="0">
                <a:latin typeface="+mn-lt"/>
              </a:rPr>
              <a:t>online and printed </a:t>
            </a:r>
            <a:r>
              <a:rPr lang="en-US" sz="2000" dirty="0" smtClean="0">
                <a:latin typeface="+mn-lt"/>
              </a:rPr>
              <a:t>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User Documentation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Consists </a:t>
            </a:r>
            <a:r>
              <a:rPr lang="en-US" sz="2000" dirty="0">
                <a:latin typeface="+mn-lt"/>
              </a:rPr>
              <a:t>of instructions and information to users who will </a:t>
            </a:r>
            <a:r>
              <a:rPr lang="en-US" sz="2000" dirty="0" smtClean="0">
                <a:latin typeface="+mn-lt"/>
              </a:rPr>
              <a:t>interact with </a:t>
            </a:r>
            <a:r>
              <a:rPr lang="en-US" sz="2000" dirty="0">
                <a:latin typeface="+mn-lt"/>
              </a:rPr>
              <a:t>the system and includes user manuals, Help screens, and tutorials</a:t>
            </a:r>
            <a:endParaRPr lang="en-US" sz="20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4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Documentation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00050" y="1319510"/>
            <a:ext cx="83629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User Documentation </a:t>
            </a:r>
            <a:r>
              <a:rPr lang="en-US" sz="1200" dirty="0" smtClean="0">
                <a:latin typeface="+mn-lt"/>
              </a:rPr>
              <a:t>(Cont.)</a:t>
            </a:r>
            <a:endParaRPr lang="en-US" sz="12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system overview that clearly describes all major system features, capabilities</a:t>
            </a:r>
            <a:r>
              <a:rPr lang="en-US" dirty="0" smtClean="0">
                <a:latin typeface="+mn-lt"/>
              </a:rPr>
              <a:t>, and </a:t>
            </a:r>
            <a:r>
              <a:rPr lang="en-US" dirty="0">
                <a:latin typeface="+mn-lt"/>
              </a:rPr>
              <a:t>limitations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Description </a:t>
            </a:r>
            <a:r>
              <a:rPr lang="en-US" dirty="0">
                <a:latin typeface="+mn-lt"/>
              </a:rPr>
              <a:t>of source document content, preparation, processing, and samples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Overview </a:t>
            </a:r>
            <a:r>
              <a:rPr lang="en-US" dirty="0">
                <a:latin typeface="+mn-lt"/>
              </a:rPr>
              <a:t>of menu and data entry screen options, contents, and </a:t>
            </a:r>
            <a:r>
              <a:rPr lang="en-US" dirty="0" smtClean="0">
                <a:latin typeface="+mn-lt"/>
              </a:rPr>
              <a:t>processing instructions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Examples </a:t>
            </a:r>
            <a:r>
              <a:rPr lang="en-US" dirty="0">
                <a:latin typeface="+mn-lt"/>
              </a:rPr>
              <a:t>of reports that are produced regularly or available at the user’s request</a:t>
            </a:r>
            <a:r>
              <a:rPr lang="en-US" dirty="0" smtClean="0">
                <a:latin typeface="+mn-lt"/>
              </a:rPr>
              <a:t>, including </a:t>
            </a:r>
            <a:r>
              <a:rPr lang="en-US" dirty="0">
                <a:latin typeface="+mn-lt"/>
              </a:rPr>
              <a:t>samples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Security </a:t>
            </a:r>
            <a:r>
              <a:rPr lang="en-US" dirty="0">
                <a:latin typeface="+mn-lt"/>
              </a:rPr>
              <a:t>and audit trail 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Explanation </a:t>
            </a:r>
            <a:r>
              <a:rPr lang="en-US" dirty="0">
                <a:latin typeface="+mn-lt"/>
              </a:rPr>
              <a:t>of responsibility for specific input, output, or </a:t>
            </a:r>
            <a:r>
              <a:rPr lang="en-US" dirty="0" smtClean="0">
                <a:latin typeface="+mn-lt"/>
              </a:rPr>
              <a:t>processing requirements</a:t>
            </a:r>
            <a:endParaRPr lang="en-US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Procedures </a:t>
            </a:r>
            <a:r>
              <a:rPr lang="en-US" dirty="0">
                <a:latin typeface="+mn-lt"/>
              </a:rPr>
              <a:t>for requesting changes and reporting problems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Examples </a:t>
            </a:r>
            <a:r>
              <a:rPr lang="en-US" dirty="0">
                <a:latin typeface="+mn-lt"/>
              </a:rPr>
              <a:t>of exceptions and error situations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Frequently </a:t>
            </a:r>
            <a:r>
              <a:rPr lang="en-US" dirty="0">
                <a:latin typeface="+mn-lt"/>
              </a:rPr>
              <a:t>asked questions (FAQs)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Explanation </a:t>
            </a:r>
            <a:r>
              <a:rPr lang="en-US" dirty="0">
                <a:latin typeface="+mn-lt"/>
              </a:rPr>
              <a:t>of how to get help and procedures for updating the user manual</a:t>
            </a:r>
          </a:p>
        </p:txBody>
      </p:sp>
    </p:spTree>
    <p:extLst>
      <p:ext uri="{BB962C8B-B14F-4D97-AF65-F5344CB8AC3E}">
        <p14:creationId xmlns:p14="http://schemas.microsoft.com/office/powerpoint/2010/main" xmlns="" val="16085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Documentation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5029200"/>
            <a:ext cx="320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11-27 </a:t>
            </a:r>
            <a:r>
              <a:rPr lang="en-US" sz="1400" dirty="0"/>
              <a:t>A sample page from a user manual. The instructions explain how to add a new </a:t>
            </a:r>
            <a:r>
              <a:rPr lang="en-US" sz="1400" dirty="0" smtClean="0"/>
              <a:t>task  to </a:t>
            </a:r>
            <a:r>
              <a:rPr lang="en-US" sz="1400" dirty="0"/>
              <a:t>the system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43000"/>
            <a:ext cx="5241925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7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Quality Assurance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ompanies </a:t>
            </a:r>
            <a:r>
              <a:rPr lang="en-US" sz="2800" dirty="0"/>
              <a:t>are intensely concerned </a:t>
            </a:r>
            <a:r>
              <a:rPr lang="en-US" sz="2800" dirty="0" smtClean="0"/>
              <a:t>with the </a:t>
            </a:r>
            <a:r>
              <a:rPr lang="en-US" sz="2800" dirty="0"/>
              <a:t>quality of their products and </a:t>
            </a:r>
            <a:r>
              <a:rPr lang="en-US" sz="2800" dirty="0" smtClean="0"/>
              <a:t>services</a:t>
            </a:r>
          </a:p>
          <a:p>
            <a:r>
              <a:rPr lang="en-US" sz="2800" dirty="0" smtClean="0"/>
              <a:t>Main </a:t>
            </a:r>
            <a:r>
              <a:rPr lang="en-US" sz="2800" dirty="0"/>
              <a:t>objective </a:t>
            </a:r>
            <a:r>
              <a:rPr lang="en-US" sz="2800" dirty="0" smtClean="0"/>
              <a:t>of quality </a:t>
            </a:r>
            <a:r>
              <a:rPr lang="en-US" sz="2800" dirty="0"/>
              <a:t>assurance is to avoid problems or to identify them as soon as </a:t>
            </a:r>
            <a:r>
              <a:rPr lang="en-US" sz="2800" dirty="0" smtClean="0"/>
              <a:t>possible</a:t>
            </a:r>
          </a:p>
          <a:p>
            <a:r>
              <a:rPr lang="en-US" sz="2800" dirty="0" smtClean="0"/>
              <a:t>Poor quality </a:t>
            </a:r>
            <a:r>
              <a:rPr lang="en-US" sz="2800" dirty="0"/>
              <a:t>can result from inaccurate requirements, design problems, coding errors</a:t>
            </a:r>
            <a:r>
              <a:rPr lang="en-US" sz="2800" dirty="0" smtClean="0"/>
              <a:t>, faulty </a:t>
            </a:r>
            <a:br>
              <a:rPr lang="en-US" sz="2800" dirty="0" smtClean="0"/>
            </a:br>
            <a:r>
              <a:rPr lang="en-US" sz="2800" dirty="0" smtClean="0"/>
              <a:t>documentation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ineffective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testing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886200" y="6474023"/>
            <a:ext cx="449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11-1 </a:t>
            </a:r>
            <a:r>
              <a:rPr lang="en-US" sz="1400" dirty="0"/>
              <a:t>Typical </a:t>
            </a:r>
            <a:r>
              <a:rPr lang="en-US" sz="1400" dirty="0" smtClean="0"/>
              <a:t>systems implementation task list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10323"/>
            <a:ext cx="51879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Management Approval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After system testing is complete, you present the results to </a:t>
            </a:r>
            <a:r>
              <a:rPr lang="en-US" sz="2800" dirty="0" smtClean="0">
                <a:latin typeface="+mn-lt"/>
              </a:rPr>
              <a:t>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You should describe </a:t>
            </a:r>
            <a:r>
              <a:rPr lang="en-US" sz="2800" dirty="0">
                <a:latin typeface="+mn-lt"/>
              </a:rPr>
              <a:t>the test results, update the status of all required documentation, and </a:t>
            </a:r>
            <a:r>
              <a:rPr lang="en-US" sz="2800" dirty="0" smtClean="0">
                <a:latin typeface="+mn-lt"/>
              </a:rPr>
              <a:t>summarize input </a:t>
            </a:r>
            <a:r>
              <a:rPr lang="en-US" sz="2800" dirty="0">
                <a:latin typeface="+mn-lt"/>
              </a:rPr>
              <a:t>from users who participated in system </a:t>
            </a:r>
            <a:r>
              <a:rPr lang="en-US" sz="2800" dirty="0" smtClean="0">
                <a:latin typeface="+mn-lt"/>
              </a:rPr>
              <a:t>testing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You </a:t>
            </a:r>
            <a:r>
              <a:rPr lang="en-US" sz="2800" dirty="0">
                <a:latin typeface="+mn-lt"/>
              </a:rPr>
              <a:t>also must </a:t>
            </a:r>
            <a:r>
              <a:rPr lang="en-US" sz="2800" dirty="0" smtClean="0">
                <a:latin typeface="+mn-lt"/>
              </a:rPr>
              <a:t>provide detailed </a:t>
            </a:r>
            <a:r>
              <a:rPr lang="en-US" sz="2800" dirty="0">
                <a:latin typeface="+mn-lt"/>
              </a:rPr>
              <a:t>time schedules, cost estimates, and staffing requirements for making </a:t>
            </a:r>
            <a:r>
              <a:rPr lang="en-US" sz="2800" dirty="0" smtClean="0">
                <a:latin typeface="+mn-lt"/>
              </a:rPr>
              <a:t>the system </a:t>
            </a:r>
            <a:r>
              <a:rPr lang="en-US" sz="2800" dirty="0">
                <a:latin typeface="+mn-lt"/>
              </a:rPr>
              <a:t>fully </a:t>
            </a:r>
            <a:r>
              <a:rPr lang="en-US" sz="2800" dirty="0" smtClean="0">
                <a:latin typeface="+mn-lt"/>
              </a:rPr>
              <a:t>operational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6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System Installation and Evaluation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Prepare </a:t>
            </a:r>
            <a:r>
              <a:rPr lang="en-US" sz="2800" dirty="0">
                <a:latin typeface="+mn-lt"/>
              </a:rPr>
              <a:t>a separate operational and test environment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Provide </a:t>
            </a:r>
            <a:r>
              <a:rPr lang="en-US" sz="2800" dirty="0">
                <a:latin typeface="+mn-lt"/>
              </a:rPr>
              <a:t>training for users, managers, and IT staff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Perform </a:t>
            </a:r>
            <a:r>
              <a:rPr lang="en-US" sz="2800" dirty="0">
                <a:latin typeface="+mn-lt"/>
              </a:rPr>
              <a:t>data conversion and system changeover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Carry </a:t>
            </a:r>
            <a:r>
              <a:rPr lang="en-US" sz="2800" dirty="0">
                <a:latin typeface="+mn-lt"/>
              </a:rPr>
              <a:t>out a post-implementation evaluation of the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Present </a:t>
            </a:r>
            <a:r>
              <a:rPr lang="en-US" sz="2800" dirty="0">
                <a:latin typeface="+mn-lt"/>
              </a:rPr>
              <a:t>a final report to management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5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Operational and Test Environments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The environment for the actual system operation is called the </a:t>
            </a:r>
            <a:r>
              <a:rPr lang="en-US" sz="2800" dirty="0" smtClean="0">
                <a:latin typeface="+mn-lt"/>
              </a:rPr>
              <a:t>operational environment </a:t>
            </a:r>
            <a:r>
              <a:rPr lang="en-US" sz="2800" dirty="0">
                <a:latin typeface="+mn-lt"/>
              </a:rPr>
              <a:t>or production </a:t>
            </a:r>
            <a:r>
              <a:rPr lang="en-US" sz="2800" dirty="0" smtClean="0">
                <a:latin typeface="+mn-lt"/>
              </a:rPr>
              <a:t>environment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The </a:t>
            </a:r>
            <a:r>
              <a:rPr lang="en-US" sz="2800" dirty="0">
                <a:latin typeface="+mn-lt"/>
              </a:rPr>
              <a:t>environment that analysts </a:t>
            </a:r>
            <a:r>
              <a:rPr lang="en-US" sz="2800" dirty="0" smtClean="0">
                <a:latin typeface="+mn-lt"/>
              </a:rPr>
              <a:t>and programmers </a:t>
            </a:r>
            <a:r>
              <a:rPr lang="en-US" sz="2800" dirty="0">
                <a:latin typeface="+mn-lt"/>
              </a:rPr>
              <a:t>use to develop and maintain programs is called the test </a:t>
            </a:r>
            <a:r>
              <a:rPr lang="en-US" sz="2800" dirty="0" smtClean="0">
                <a:latin typeface="+mn-lt"/>
              </a:rPr>
              <a:t>environment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A separate test </a:t>
            </a:r>
            <a:r>
              <a:rPr lang="en-US" sz="2800" dirty="0">
                <a:latin typeface="+mn-lt"/>
              </a:rPr>
              <a:t>environment is necessary to maintain system security and integrity and </a:t>
            </a:r>
            <a:r>
              <a:rPr lang="en-US" sz="2800" dirty="0" smtClean="0">
                <a:latin typeface="+mn-lt"/>
              </a:rPr>
              <a:t>protect the </a:t>
            </a:r>
            <a:r>
              <a:rPr lang="en-US" sz="2800" dirty="0">
                <a:latin typeface="+mn-lt"/>
              </a:rPr>
              <a:t>operational </a:t>
            </a:r>
            <a:r>
              <a:rPr lang="en-US" sz="2800" dirty="0" smtClean="0">
                <a:latin typeface="+mn-lt"/>
              </a:rPr>
              <a:t>environment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3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Operational and Test </a:t>
            </a:r>
            <a:r>
              <a:rPr lang="en-US" dirty="0" smtClean="0"/>
              <a:t>Environments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81400" y="5867400"/>
            <a:ext cx="502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11-28 </a:t>
            </a:r>
            <a:r>
              <a:rPr lang="en-US" sz="1400" dirty="0"/>
              <a:t>The test environment versus the operational environment. Notice </a:t>
            </a:r>
            <a:r>
              <a:rPr lang="en-US" sz="1400" dirty="0" smtClean="0"/>
              <a:t>that access </a:t>
            </a:r>
            <a:r>
              <a:rPr lang="en-US" sz="1400" dirty="0"/>
              <a:t>to the test environment is limited to IT staff, while the operational environment is</a:t>
            </a:r>
          </a:p>
          <a:p>
            <a:r>
              <a:rPr lang="en-US" sz="1400" dirty="0"/>
              <a:t>restricted to users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65387"/>
            <a:ext cx="7689135" cy="32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13716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Access to the operational environment is limited to users and must strictly be</a:t>
            </a:r>
          </a:p>
          <a:p>
            <a:r>
              <a:rPr lang="en-US" sz="2400" dirty="0">
                <a:latin typeface="+mn-lt"/>
              </a:rPr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xmlns="" val="33164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Training Plan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Essential </a:t>
            </a:r>
            <a:r>
              <a:rPr lang="en-US" sz="2800" dirty="0">
                <a:latin typeface="+mn-lt"/>
              </a:rPr>
              <a:t>to provide </a:t>
            </a:r>
            <a:r>
              <a:rPr lang="en-US" sz="2800" dirty="0" smtClean="0">
                <a:latin typeface="+mn-lt"/>
              </a:rPr>
              <a:t>the right </a:t>
            </a:r>
            <a:r>
              <a:rPr lang="en-US" sz="2800" dirty="0">
                <a:latin typeface="+mn-lt"/>
              </a:rPr>
              <a:t>training for the right people at the right </a:t>
            </a:r>
            <a:r>
              <a:rPr lang="en-US" sz="2800" dirty="0" smtClean="0">
                <a:latin typeface="+mn-lt"/>
              </a:rPr>
              <a:t>time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The </a:t>
            </a:r>
            <a:r>
              <a:rPr lang="en-US" sz="2800" dirty="0">
                <a:latin typeface="+mn-lt"/>
              </a:rPr>
              <a:t>first step is to identify </a:t>
            </a:r>
            <a:r>
              <a:rPr lang="en-US" sz="2800" dirty="0" smtClean="0">
                <a:latin typeface="+mn-lt"/>
              </a:rPr>
              <a:t>who should </a:t>
            </a:r>
            <a:r>
              <a:rPr lang="en-US" sz="2800" dirty="0">
                <a:latin typeface="+mn-lt"/>
              </a:rPr>
              <a:t>receive training and what training is </a:t>
            </a:r>
            <a:r>
              <a:rPr lang="en-US" sz="2800" dirty="0" smtClean="0">
                <a:latin typeface="+mn-lt"/>
              </a:rPr>
              <a:t>needed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Look </a:t>
            </a:r>
            <a:r>
              <a:rPr lang="en-US" sz="2800" dirty="0">
                <a:latin typeface="+mn-lt"/>
              </a:rPr>
              <a:t>carefully at </a:t>
            </a:r>
            <a:r>
              <a:rPr lang="en-US" sz="2800" dirty="0" smtClean="0">
                <a:latin typeface="+mn-lt"/>
              </a:rPr>
              <a:t>the organization</a:t>
            </a:r>
            <a:r>
              <a:rPr lang="en-US" sz="2800" dirty="0">
                <a:latin typeface="+mn-lt"/>
              </a:rPr>
              <a:t>, how the system will support business operations, and who will </a:t>
            </a:r>
            <a:r>
              <a:rPr lang="en-US" sz="2800" dirty="0" smtClean="0">
                <a:latin typeface="+mn-lt"/>
              </a:rPr>
              <a:t>be involved </a:t>
            </a:r>
            <a:r>
              <a:rPr lang="en-US" sz="2800" dirty="0">
                <a:latin typeface="+mn-lt"/>
              </a:rPr>
              <a:t>or </a:t>
            </a:r>
            <a:r>
              <a:rPr lang="en-US" sz="2800" dirty="0" smtClean="0">
                <a:latin typeface="+mn-lt"/>
              </a:rPr>
              <a:t>affected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3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13674"/>
            <a:ext cx="5797429" cy="507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Training </a:t>
            </a:r>
            <a:r>
              <a:rPr lang="en-US" sz="1300" dirty="0" smtClean="0"/>
              <a:t>( 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38800" y="4876800"/>
            <a:ext cx="3124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11-30 </a:t>
            </a:r>
            <a:r>
              <a:rPr lang="en-US" sz="1400" dirty="0"/>
              <a:t>Examples of training topics for three different groups. Users, managers, and IT </a:t>
            </a:r>
            <a:r>
              <a:rPr lang="en-US" sz="1400" dirty="0" smtClean="0"/>
              <a:t>staff members </a:t>
            </a:r>
            <a:r>
              <a:rPr lang="en-US" sz="1400" dirty="0"/>
              <a:t>have different training </a:t>
            </a:r>
            <a:r>
              <a:rPr lang="en-US" sz="1400" dirty="0" smtClean="0"/>
              <a:t>needs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5961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Training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1143000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Vendor Training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If the system includes the purchase of software or hardware, then </a:t>
            </a:r>
            <a:r>
              <a:rPr lang="en-US" sz="2000" dirty="0" smtClean="0">
                <a:latin typeface="+mn-lt"/>
              </a:rPr>
              <a:t>vendor-supplied training </a:t>
            </a:r>
            <a:r>
              <a:rPr lang="en-US" sz="2000" dirty="0">
                <a:latin typeface="+mn-lt"/>
              </a:rPr>
              <a:t>is one of the features you should include in the RFPs (requests for proposal</a:t>
            </a:r>
            <a:r>
              <a:rPr lang="en-US" sz="2000" dirty="0" smtClean="0">
                <a:latin typeface="+mn-lt"/>
              </a:rPr>
              <a:t>) and </a:t>
            </a:r>
            <a:r>
              <a:rPr lang="en-US" sz="2000" dirty="0">
                <a:latin typeface="+mn-lt"/>
              </a:rPr>
              <a:t>RFQs (requests for quotation) that you send to potential </a:t>
            </a:r>
            <a:r>
              <a:rPr lang="en-US" sz="2000" dirty="0" smtClean="0">
                <a:latin typeface="+mn-lt"/>
              </a:rPr>
              <a:t>vendors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Webinars, Podcasts, and Tutorials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Many vendors offer Web-based training options, including Webinars, podcasts, </a:t>
            </a:r>
            <a:r>
              <a:rPr lang="en-US" sz="2000" dirty="0" smtClean="0">
                <a:latin typeface="+mn-lt"/>
              </a:rPr>
              <a:t>and tutorials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 Webinar (web and seminar) </a:t>
            </a:r>
            <a:r>
              <a:rPr lang="en-US" dirty="0">
                <a:latin typeface="+mn-lt"/>
              </a:rPr>
              <a:t>is an </a:t>
            </a:r>
            <a:r>
              <a:rPr lang="en-US" dirty="0" smtClean="0">
                <a:latin typeface="+mn-lt"/>
              </a:rPr>
              <a:t>Internet-based training </a:t>
            </a:r>
            <a:r>
              <a:rPr lang="en-US" dirty="0">
                <a:latin typeface="+mn-lt"/>
              </a:rPr>
              <a:t>session that provides an interactive </a:t>
            </a:r>
            <a:r>
              <a:rPr lang="en-US" dirty="0" smtClean="0">
                <a:latin typeface="+mn-lt"/>
              </a:rPr>
              <a:t>experience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pre-recorded Webinar </a:t>
            </a:r>
            <a:r>
              <a:rPr lang="en-US" dirty="0" smtClean="0">
                <a:latin typeface="+mn-lt"/>
              </a:rPr>
              <a:t>can </a:t>
            </a:r>
            <a:r>
              <a:rPr lang="en-US" dirty="0">
                <a:latin typeface="+mn-lt"/>
              </a:rPr>
              <a:t>be delivered as a </a:t>
            </a:r>
            <a:r>
              <a:rPr lang="en-US" dirty="0" smtClean="0">
                <a:latin typeface="+mn-lt"/>
              </a:rPr>
              <a:t>Webcast – a one-way </a:t>
            </a:r>
            <a:r>
              <a:rPr lang="en-US" dirty="0">
                <a:latin typeface="+mn-lt"/>
              </a:rPr>
              <a:t>transmission, whenever a user wants </a:t>
            </a:r>
            <a:r>
              <a:rPr lang="en-US" dirty="0" smtClean="0">
                <a:latin typeface="+mn-lt"/>
              </a:rPr>
              <a:t>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Outside Training</a:t>
            </a:r>
            <a:endParaRPr lang="en-US" sz="24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Many </a:t>
            </a:r>
            <a:r>
              <a:rPr lang="en-US" dirty="0">
                <a:latin typeface="+mn-lt"/>
              </a:rPr>
              <a:t>training consultants, institutes, and firms </a:t>
            </a:r>
            <a:r>
              <a:rPr lang="en-US" dirty="0" smtClean="0">
                <a:latin typeface="+mn-lt"/>
              </a:rPr>
              <a:t>are available </a:t>
            </a:r>
            <a:r>
              <a:rPr lang="en-US" dirty="0">
                <a:latin typeface="+mn-lt"/>
              </a:rPr>
              <a:t>that provide either standardized or customized training packages</a:t>
            </a:r>
          </a:p>
        </p:txBody>
      </p:sp>
    </p:spTree>
    <p:extLst>
      <p:ext uri="{BB962C8B-B14F-4D97-AF65-F5344CB8AC3E}">
        <p14:creationId xmlns:p14="http://schemas.microsoft.com/office/powerpoint/2010/main" xmlns="" val="853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Training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1143000"/>
            <a:ext cx="838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Training Tips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IT staff and user departments often share responsibility </a:t>
            </a:r>
            <a:r>
              <a:rPr lang="en-US" sz="2400" dirty="0" smtClean="0">
                <a:latin typeface="+mn-lt"/>
              </a:rPr>
              <a:t>for developing </a:t>
            </a:r>
            <a:r>
              <a:rPr lang="en-US" sz="2400" dirty="0">
                <a:latin typeface="+mn-lt"/>
              </a:rPr>
              <a:t>and conducting training programs </a:t>
            </a:r>
            <a:endParaRPr lang="en-US" sz="2400" dirty="0" smtClean="0">
              <a:latin typeface="+mn-lt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Train people in groups, with separate training programs for distinct groups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Select the most effective place to conduct the training.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Provide for learning by hearing, seeing, and doing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Rely on previous </a:t>
            </a:r>
            <a:r>
              <a:rPr lang="en-US" sz="2000" dirty="0" smtClean="0">
                <a:latin typeface="+mn-lt"/>
              </a:rPr>
              <a:t>trainees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Interactive Training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Most people prefer hands-on training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Less-expensive methods </a:t>
            </a:r>
            <a:r>
              <a:rPr lang="en-US" sz="2000" dirty="0">
                <a:latin typeface="+mn-lt"/>
              </a:rPr>
              <a:t>can be used, including training manuals, printed handouts, </a:t>
            </a:r>
            <a:r>
              <a:rPr lang="en-US" sz="2000" dirty="0" smtClean="0">
                <a:latin typeface="+mn-lt"/>
              </a:rPr>
              <a:t>and online </a:t>
            </a:r>
            <a:r>
              <a:rPr lang="en-US" sz="2000" dirty="0">
                <a:latin typeface="+mn-lt"/>
              </a:rPr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xmlns="" val="26370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Training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362892" y="5867400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11-33 </a:t>
            </a:r>
            <a:r>
              <a:rPr lang="en-US" sz="1400" dirty="0"/>
              <a:t>A sample lesson in an online tutorial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48038"/>
            <a:ext cx="4029075" cy="563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6185" y="1248038"/>
            <a:ext cx="411341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ONLINE </a:t>
            </a:r>
            <a:r>
              <a:rPr lang="en-US" sz="2400" dirty="0" smtClean="0">
                <a:latin typeface="+mn-lt"/>
              </a:rPr>
              <a:t>TRAINING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Regardless </a:t>
            </a:r>
            <a:r>
              <a:rPr lang="en-US" sz="2000" dirty="0">
                <a:latin typeface="+mn-lt"/>
              </a:rPr>
              <a:t>of the instructional method, training lessons </a:t>
            </a:r>
            <a:r>
              <a:rPr lang="en-US" sz="2000" dirty="0" smtClean="0">
                <a:latin typeface="+mn-lt"/>
              </a:rPr>
              <a:t>should include </a:t>
            </a:r>
            <a:r>
              <a:rPr lang="en-US" sz="2000" dirty="0">
                <a:latin typeface="+mn-lt"/>
              </a:rPr>
              <a:t>step-by-step instructions for using the features of the information </a:t>
            </a:r>
            <a:r>
              <a:rPr lang="en-US" sz="2000" dirty="0" smtClean="0">
                <a:latin typeface="+mn-lt"/>
              </a:rPr>
              <a:t>system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Training materials should resemble actual screens, and tasks should be typical of </a:t>
            </a:r>
            <a:r>
              <a:rPr lang="en-US" sz="2000" dirty="0" smtClean="0">
                <a:latin typeface="+mn-lt"/>
              </a:rPr>
              <a:t>a user’s </a:t>
            </a:r>
            <a:r>
              <a:rPr lang="en-US" sz="2000" dirty="0">
                <a:latin typeface="+mn-lt"/>
              </a:rPr>
              <a:t>daily work — the more realistic, the better</a:t>
            </a:r>
          </a:p>
        </p:txBody>
      </p:sp>
    </p:spTree>
    <p:extLst>
      <p:ext uri="{BB962C8B-B14F-4D97-AF65-F5344CB8AC3E}">
        <p14:creationId xmlns:p14="http://schemas.microsoft.com/office/powerpoint/2010/main" xmlns="" val="38898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Training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6185" y="4528572"/>
            <a:ext cx="38300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11-34 </a:t>
            </a:r>
            <a:r>
              <a:rPr lang="en-US" sz="1400" dirty="0"/>
              <a:t>You can use free software such as Windows Snipping Tool for image capture, Wisdom-Soft Auto </a:t>
            </a:r>
            <a:r>
              <a:rPr lang="en-US" sz="1400" dirty="0" smtClean="0"/>
              <a:t>Screen Recorder </a:t>
            </a:r>
            <a:r>
              <a:rPr lang="en-US" sz="1400" dirty="0"/>
              <a:t>for live-motion video, and Windows Sound Recorder for audio narration. After you create the media, you can </a:t>
            </a:r>
            <a:r>
              <a:rPr lang="en-US" sz="1400" dirty="0" smtClean="0"/>
              <a:t>import the </a:t>
            </a:r>
            <a:r>
              <a:rPr lang="en-US" sz="1400" dirty="0"/>
              <a:t>material into Windows Live Movie Maker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185" y="1248038"/>
            <a:ext cx="411341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VIDEO TUTORIALS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Video Learning Sessions for this </a:t>
            </a:r>
            <a:r>
              <a:rPr lang="en-US" sz="2000" dirty="0" smtClean="0">
                <a:latin typeface="+mn-lt"/>
              </a:rPr>
              <a:t>textbook were </a:t>
            </a:r>
            <a:r>
              <a:rPr lang="en-US" sz="2000" dirty="0">
                <a:latin typeface="+mn-lt"/>
              </a:rPr>
              <a:t>initially created as classroom teaching </a:t>
            </a:r>
            <a:r>
              <a:rPr lang="en-US" sz="2000" dirty="0" smtClean="0">
                <a:latin typeface="+mn-lt"/>
              </a:rPr>
              <a:t>tools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Later</a:t>
            </a:r>
            <a:r>
              <a:rPr lang="en-US" sz="2000" dirty="0">
                <a:latin typeface="+mn-lt"/>
              </a:rPr>
              <a:t>, they were polished</a:t>
            </a:r>
            <a:r>
              <a:rPr lang="en-US" sz="2000" dirty="0" smtClean="0">
                <a:latin typeface="+mn-lt"/>
              </a:rPr>
              <a:t>, edited</a:t>
            </a:r>
            <a:r>
              <a:rPr lang="en-US" sz="2000" dirty="0">
                <a:latin typeface="+mn-lt"/>
              </a:rPr>
              <a:t>, and transformed into streaming videos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6246" y="1248038"/>
            <a:ext cx="4855354" cy="493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33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Software Quality </a:t>
            </a:r>
            <a:r>
              <a:rPr lang="en-US" dirty="0" smtClean="0"/>
              <a:t>Assurance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 fontScale="92500" lnSpcReduction="10000"/>
          </a:bodyPr>
          <a:lstStyle/>
          <a:p>
            <a:r>
              <a:rPr lang="en-US" sz="2600" dirty="0" smtClean="0"/>
              <a:t>Software Engineering</a:t>
            </a:r>
          </a:p>
          <a:p>
            <a:pPr lvl="1"/>
            <a:r>
              <a:rPr lang="en-US" sz="2400" dirty="0" smtClean="0"/>
              <a:t>A software development </a:t>
            </a:r>
            <a:r>
              <a:rPr lang="en-US" sz="2400" dirty="0"/>
              <a:t>process that stresses solid design, accurate documentation, and </a:t>
            </a:r>
            <a:r>
              <a:rPr lang="en-US" sz="2400" dirty="0" smtClean="0"/>
              <a:t>careful testing</a:t>
            </a:r>
            <a:endParaRPr lang="en-US" sz="2400" dirty="0"/>
          </a:p>
          <a:p>
            <a:r>
              <a:rPr lang="en-US" sz="2600" dirty="0" smtClean="0"/>
              <a:t>Software Engineering Institute (SEI) at Carnegie Melon University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esigned software </a:t>
            </a:r>
            <a:r>
              <a:rPr lang="en-US" sz="2400" dirty="0"/>
              <a:t>development standards </a:t>
            </a:r>
            <a:r>
              <a:rPr lang="en-US" sz="2400" dirty="0" smtClean="0"/>
              <a:t>used </a:t>
            </a:r>
            <a:r>
              <a:rPr lang="en-US" sz="2400" dirty="0"/>
              <a:t>successfully by thousands of organizations around the </a:t>
            </a:r>
            <a:r>
              <a:rPr lang="en-US" sz="2400" dirty="0" smtClean="0"/>
              <a:t>globe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Capability Maturity Model (CMM</a:t>
            </a:r>
            <a:r>
              <a:rPr lang="en-US" sz="2000" dirty="0" smtClean="0"/>
              <a:t>)® </a:t>
            </a:r>
            <a:r>
              <a:rPr lang="en-US" sz="2200" dirty="0" smtClean="0"/>
              <a:t>improves </a:t>
            </a:r>
            <a:r>
              <a:rPr lang="en-US" sz="2200" dirty="0"/>
              <a:t>software quality, </a:t>
            </a:r>
            <a:r>
              <a:rPr lang="en-US" sz="2200" dirty="0" smtClean="0"/>
              <a:t>reduces </a:t>
            </a:r>
            <a:r>
              <a:rPr lang="en-US" sz="2200" dirty="0"/>
              <a:t>development time, and </a:t>
            </a:r>
            <a:r>
              <a:rPr lang="en-US" sz="2200" dirty="0" smtClean="0"/>
              <a:t>cuts </a:t>
            </a:r>
            <a:r>
              <a:rPr lang="en-US" sz="2200" dirty="0"/>
              <a:t>costs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ew model integrates </a:t>
            </a:r>
            <a:r>
              <a:rPr lang="en-US" sz="2400" dirty="0"/>
              <a:t>software and systems development into a much larger </a:t>
            </a:r>
            <a:r>
              <a:rPr lang="en-US" sz="2400" dirty="0" smtClean="0"/>
              <a:t>framework called </a:t>
            </a:r>
            <a:r>
              <a:rPr lang="en-US" sz="2400" dirty="0"/>
              <a:t>process </a:t>
            </a:r>
            <a:r>
              <a:rPr lang="en-US" sz="2400" dirty="0" smtClean="0"/>
              <a:t>improvement </a:t>
            </a:r>
          </a:p>
          <a:p>
            <a:pPr lvl="2"/>
            <a:r>
              <a:rPr lang="en-US" sz="2200" dirty="0" smtClean="0"/>
              <a:t>Capability </a:t>
            </a:r>
            <a:r>
              <a:rPr lang="en-US" sz="2200" dirty="0"/>
              <a:t>Maturity Model Integration (CMMI</a:t>
            </a:r>
            <a:r>
              <a:rPr lang="en-US" sz="2200" dirty="0" smtClean="0"/>
              <a:t>®)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6672" y="1098104"/>
            <a:ext cx="6889215" cy="38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Training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495800" y="5030859"/>
            <a:ext cx="38300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11-35 </a:t>
            </a:r>
            <a:r>
              <a:rPr lang="en-US" sz="1400" dirty="0"/>
              <a:t>A sample video tutorial might include images, narration text, and notes to the video </a:t>
            </a:r>
            <a:r>
              <a:rPr lang="en-US" sz="1400" dirty="0" smtClean="0"/>
              <a:t>developer and narrator</a:t>
            </a:r>
            <a:endParaRPr lang="en-US" sz="1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199"/>
            <a:ext cx="3924446" cy="308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37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Training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38616" y="3429000"/>
            <a:ext cx="28801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11-36 </a:t>
            </a:r>
            <a:r>
              <a:rPr lang="en-US" sz="1400" dirty="0" err="1"/>
              <a:t>Camtasia</a:t>
            </a:r>
            <a:r>
              <a:rPr lang="en-US" sz="1400" dirty="0"/>
              <a:t> is a moderately-priced video editing tool that can produce professional-quality</a:t>
            </a:r>
          </a:p>
          <a:p>
            <a:r>
              <a:rPr lang="en-US" sz="1400" dirty="0"/>
              <a:t>training videos. In this example, a live video clip explains how to create a structure chart using the Visible Analyst</a:t>
            </a:r>
            <a:r>
              <a:rPr lang="en-US" sz="1400" dirty="0" smtClean="0"/>
              <a:t>® CASE </a:t>
            </a:r>
            <a:r>
              <a:rPr lang="en-US" sz="1400" dirty="0"/>
              <a:t>tool. Notice the narration track at the bottom, which shows the sound waves that were recorded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8740" y="1066800"/>
            <a:ext cx="585698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7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Data Conversion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369397"/>
            <a:ext cx="85153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Data Conversion Strategies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When a new system replaces an existing system, you should automate the data </a:t>
            </a:r>
            <a:r>
              <a:rPr lang="en-US" sz="2400" dirty="0" smtClean="0">
                <a:latin typeface="+mn-lt"/>
              </a:rPr>
              <a:t>conversion process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old system might be capable of exporting data in </a:t>
            </a:r>
            <a:r>
              <a:rPr lang="en-US" sz="2400" dirty="0" smtClean="0">
                <a:latin typeface="+mn-lt"/>
              </a:rPr>
              <a:t>an acceptable </a:t>
            </a:r>
            <a:r>
              <a:rPr lang="en-US" sz="2400" dirty="0">
                <a:latin typeface="+mn-lt"/>
              </a:rPr>
              <a:t>format for the new system </a:t>
            </a:r>
            <a:r>
              <a:rPr lang="en-US" sz="2400" dirty="0" smtClean="0">
                <a:latin typeface="+mn-lt"/>
              </a:rPr>
              <a:t>r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ODBC. ODBC (Open Database Connectivity) is an industry-standard protocol </a:t>
            </a:r>
            <a:r>
              <a:rPr lang="en-US" sz="2400" dirty="0" smtClean="0">
                <a:latin typeface="+mn-lt"/>
              </a:rPr>
              <a:t>that allows </a:t>
            </a:r>
            <a:r>
              <a:rPr lang="en-US" sz="2400" dirty="0">
                <a:latin typeface="+mn-lt"/>
              </a:rPr>
              <a:t>DBMSs from various vendors to interact and exchange </a:t>
            </a:r>
            <a:r>
              <a:rPr lang="en-US" sz="2400" dirty="0" smtClean="0">
                <a:latin typeface="+mn-lt"/>
              </a:rPr>
              <a:t>data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Middleware </a:t>
            </a:r>
            <a:r>
              <a:rPr lang="en-US" sz="2400" dirty="0">
                <a:latin typeface="+mn-lt"/>
              </a:rPr>
              <a:t>connects dissimilar applications and enables them to communicate</a:t>
            </a:r>
          </a:p>
        </p:txBody>
      </p:sp>
    </p:spTree>
    <p:extLst>
      <p:ext uri="{BB962C8B-B14F-4D97-AF65-F5344CB8AC3E}">
        <p14:creationId xmlns:p14="http://schemas.microsoft.com/office/powerpoint/2010/main" xmlns="" val="21648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</a:t>
            </a:r>
            <a:r>
              <a:rPr lang="en-US" dirty="0" smtClean="0"/>
              <a:t>Conversion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369397"/>
            <a:ext cx="851535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Data Conversion Security and Controls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Maintain </a:t>
            </a:r>
            <a:r>
              <a:rPr lang="en-US" sz="2400" dirty="0">
                <a:latin typeface="+mn-lt"/>
              </a:rPr>
              <a:t>strict input controls during the conversion </a:t>
            </a:r>
            <a:r>
              <a:rPr lang="en-US" sz="2400" dirty="0" smtClean="0">
                <a:latin typeface="+mn-lt"/>
              </a:rPr>
              <a:t>process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Ensure </a:t>
            </a:r>
            <a:r>
              <a:rPr lang="en-US" sz="2400" dirty="0">
                <a:latin typeface="+mn-lt"/>
              </a:rPr>
              <a:t>that all system control measures are in place </a:t>
            </a:r>
            <a:r>
              <a:rPr lang="en-US" sz="2400" dirty="0" smtClean="0">
                <a:latin typeface="+mn-lt"/>
              </a:rPr>
              <a:t>and operational </a:t>
            </a:r>
            <a:r>
              <a:rPr lang="en-US" sz="2400" dirty="0">
                <a:latin typeface="+mn-lt"/>
              </a:rPr>
              <a:t>to protect data from unauthorized access and to help prevent erroneous input</a:t>
            </a:r>
          </a:p>
        </p:txBody>
      </p:sp>
    </p:spTree>
    <p:extLst>
      <p:ext uri="{BB962C8B-B14F-4D97-AF65-F5344CB8AC3E}">
        <p14:creationId xmlns:p14="http://schemas.microsoft.com/office/powerpoint/2010/main" xmlns="" val="29917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Changeover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Autofit/>
          </a:bodyPr>
          <a:lstStyle/>
          <a:p>
            <a:r>
              <a:rPr lang="en-US" sz="2800" dirty="0"/>
              <a:t>System changeover is the process of putting the </a:t>
            </a:r>
            <a:r>
              <a:rPr lang="en-US" sz="2800" dirty="0" smtClean="0"/>
              <a:t>new information </a:t>
            </a:r>
            <a:r>
              <a:rPr lang="en-US" sz="2800" dirty="0"/>
              <a:t>system online and retiring the old </a:t>
            </a:r>
            <a:r>
              <a:rPr lang="en-US" sz="2800" dirty="0" smtClean="0"/>
              <a:t>system</a:t>
            </a:r>
            <a:endParaRPr lang="en-US" sz="2800" dirty="0"/>
          </a:p>
          <a:p>
            <a:r>
              <a:rPr lang="en-US" sz="2800" dirty="0"/>
              <a:t>Changeover can be rapid or slow, depending on </a:t>
            </a:r>
            <a:r>
              <a:rPr lang="en-US" sz="2800" dirty="0" smtClean="0"/>
              <a:t>the method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four changeover methods </a:t>
            </a:r>
            <a:r>
              <a:rPr lang="en-US" sz="2800" dirty="0" smtClean="0"/>
              <a:t>are:</a:t>
            </a:r>
          </a:p>
          <a:p>
            <a:pPr lvl="1"/>
            <a:r>
              <a:rPr lang="en-US" sz="2800" dirty="0" smtClean="0"/>
              <a:t>Direct cutover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arallel operation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ilot operation</a:t>
            </a:r>
          </a:p>
          <a:p>
            <a:pPr lvl="1"/>
            <a:r>
              <a:rPr lang="en-US" sz="2800" dirty="0" smtClean="0"/>
              <a:t>Phased operation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</a:t>
            </a:r>
            <a:r>
              <a:rPr lang="en-US" dirty="0" smtClean="0"/>
              <a:t>Changeover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00944" y="1219200"/>
            <a:ext cx="4338256" cy="5029200"/>
          </a:xfrm>
        </p:spPr>
        <p:txBody>
          <a:bodyPr>
            <a:normAutofit/>
          </a:bodyPr>
          <a:lstStyle/>
          <a:p>
            <a:r>
              <a:rPr lang="en-US" sz="2800" dirty="0"/>
              <a:t>Direct Cutover</a:t>
            </a:r>
          </a:p>
          <a:p>
            <a:pPr lvl="1"/>
            <a:r>
              <a:rPr lang="en-US" sz="2400" dirty="0" smtClean="0"/>
              <a:t>Causes </a:t>
            </a:r>
            <a:r>
              <a:rPr lang="en-US" sz="2400" dirty="0"/>
              <a:t>the changeover from the old system to the </a:t>
            </a:r>
            <a:r>
              <a:rPr lang="en-US" sz="2400" dirty="0" smtClean="0"/>
              <a:t>new system </a:t>
            </a:r>
            <a:r>
              <a:rPr lang="en-US" sz="2400" dirty="0"/>
              <a:t>to occur immediately when the new system becomes </a:t>
            </a:r>
            <a:r>
              <a:rPr lang="en-US" sz="2400" dirty="0" smtClean="0"/>
              <a:t>operational</a:t>
            </a:r>
          </a:p>
          <a:p>
            <a:pPr lvl="1"/>
            <a:r>
              <a:rPr lang="en-US" sz="2400" dirty="0" smtClean="0"/>
              <a:t>Usually </a:t>
            </a:r>
            <a:r>
              <a:rPr lang="en-US" sz="2400" dirty="0"/>
              <a:t>is the least expensive changeover method because the IT group has </a:t>
            </a:r>
            <a:r>
              <a:rPr lang="en-US" sz="2400" dirty="0" smtClean="0"/>
              <a:t>to operate </a:t>
            </a:r>
            <a:r>
              <a:rPr lang="en-US" sz="2400" dirty="0"/>
              <a:t>and maintain only one system at a time</a:t>
            </a:r>
            <a:endParaRPr lang="en-US" sz="92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66800"/>
            <a:ext cx="419614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02871" y="5891213"/>
            <a:ext cx="2880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11-37 </a:t>
            </a:r>
            <a:r>
              <a:rPr lang="en-US" sz="1400" dirty="0"/>
              <a:t>The four system changeover </a:t>
            </a:r>
            <a:r>
              <a:rPr lang="en-US" sz="1400" dirty="0" smtClean="0"/>
              <a:t>methods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55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</a:t>
            </a:r>
            <a:r>
              <a:rPr lang="en-US" dirty="0" smtClean="0"/>
              <a:t>Changeover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00944" y="1219200"/>
            <a:ext cx="4338256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Parallel Operation</a:t>
            </a:r>
            <a:endParaRPr lang="en-US" sz="2800" dirty="0"/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equires </a:t>
            </a:r>
            <a:r>
              <a:rPr lang="en-US" sz="2400" dirty="0"/>
              <a:t>that both the old and the </a:t>
            </a:r>
            <a:r>
              <a:rPr lang="en-US" sz="2400" dirty="0" smtClean="0"/>
              <a:t>new information </a:t>
            </a:r>
            <a:r>
              <a:rPr lang="en-US" sz="2400" dirty="0"/>
              <a:t>systems operate fully for a specified </a:t>
            </a:r>
            <a:r>
              <a:rPr lang="en-US" sz="2400" dirty="0" smtClean="0"/>
              <a:t>period</a:t>
            </a:r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bvious </a:t>
            </a:r>
            <a:r>
              <a:rPr lang="en-US" sz="2400" dirty="0"/>
              <a:t>advantage of parallel operation is lower risk </a:t>
            </a:r>
            <a:endParaRPr lang="en-US" sz="2400" dirty="0" smtClean="0"/>
          </a:p>
          <a:p>
            <a:pPr lvl="1"/>
            <a:r>
              <a:rPr lang="en-US" sz="2400" dirty="0" smtClean="0"/>
              <a:t>Company </a:t>
            </a:r>
            <a:r>
              <a:rPr lang="en-US" sz="2400" dirty="0"/>
              <a:t>can use the old system as a </a:t>
            </a:r>
            <a:r>
              <a:rPr lang="en-US" sz="2400" dirty="0" smtClean="0"/>
              <a:t>backup</a:t>
            </a:r>
          </a:p>
          <a:p>
            <a:pPr lvl="1"/>
            <a:r>
              <a:rPr lang="en-US" sz="2400" dirty="0" smtClean="0"/>
              <a:t>Most costly </a:t>
            </a:r>
            <a:r>
              <a:rPr lang="en-US" sz="2400" dirty="0"/>
              <a:t>changeover method</a:t>
            </a:r>
            <a:endParaRPr lang="en-US" sz="24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66800"/>
            <a:ext cx="419614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02871" y="5891213"/>
            <a:ext cx="2880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11-37 </a:t>
            </a:r>
            <a:r>
              <a:rPr lang="en-US" sz="1400" dirty="0"/>
              <a:t>The four system changeover </a:t>
            </a:r>
            <a:r>
              <a:rPr lang="en-US" sz="1400" dirty="0" smtClean="0"/>
              <a:t>methods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045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</a:t>
            </a:r>
            <a:r>
              <a:rPr lang="en-US" dirty="0" smtClean="0"/>
              <a:t>Changeover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00944" y="1219200"/>
            <a:ext cx="4338256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Pilot Operation</a:t>
            </a:r>
            <a:endParaRPr lang="en-US" sz="2800" dirty="0"/>
          </a:p>
          <a:p>
            <a:pPr lvl="1"/>
            <a:r>
              <a:rPr lang="en-US" sz="2400" dirty="0" smtClean="0"/>
              <a:t>Implementing </a:t>
            </a:r>
            <a:r>
              <a:rPr lang="en-US" sz="2400" dirty="0"/>
              <a:t>the complete new </a:t>
            </a:r>
            <a:r>
              <a:rPr lang="en-US" sz="2400" dirty="0" smtClean="0"/>
              <a:t>system at </a:t>
            </a:r>
            <a:r>
              <a:rPr lang="en-US" sz="2400" dirty="0"/>
              <a:t>a selected location of the company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old system continues </a:t>
            </a:r>
            <a:r>
              <a:rPr lang="en-US" sz="2400" dirty="0" smtClean="0"/>
              <a:t>to operate </a:t>
            </a:r>
            <a:r>
              <a:rPr lang="en-US" sz="2400" dirty="0"/>
              <a:t>for the entire organization, including the pilot site </a:t>
            </a:r>
            <a:endParaRPr lang="en-US" sz="2400" dirty="0" smtClean="0"/>
          </a:p>
          <a:p>
            <a:pPr lvl="1"/>
            <a:r>
              <a:rPr lang="en-US" sz="2400" dirty="0" smtClean="0"/>
              <a:t>Restricting </a:t>
            </a:r>
            <a:r>
              <a:rPr lang="en-US" sz="2400" dirty="0"/>
              <a:t>the implementation to a pilot site reduces the risk of system </a:t>
            </a:r>
            <a:r>
              <a:rPr lang="en-US" sz="2400" dirty="0" smtClean="0"/>
              <a:t>failure</a:t>
            </a:r>
          </a:p>
          <a:p>
            <a:pPr lvl="1"/>
            <a:r>
              <a:rPr lang="en-US" sz="2400" dirty="0" smtClean="0"/>
              <a:t>Less </a:t>
            </a:r>
            <a:r>
              <a:rPr lang="en-US" sz="2400" dirty="0"/>
              <a:t>expensive than a parallel operation for the entire </a:t>
            </a:r>
            <a:r>
              <a:rPr lang="en-US" sz="2400" dirty="0" smtClean="0"/>
              <a:t>company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66800"/>
            <a:ext cx="419614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02871" y="5891213"/>
            <a:ext cx="2880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11-37 </a:t>
            </a:r>
            <a:r>
              <a:rPr lang="en-US" sz="1400" dirty="0"/>
              <a:t>The four system changeover </a:t>
            </a:r>
            <a:r>
              <a:rPr lang="en-US" sz="1400" dirty="0" smtClean="0"/>
              <a:t>methods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1638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</a:t>
            </a:r>
            <a:r>
              <a:rPr lang="en-US" dirty="0" smtClean="0"/>
              <a:t>Changeover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348544" y="1219200"/>
            <a:ext cx="4643056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Phased Operation</a:t>
            </a:r>
            <a:endParaRPr lang="en-US" sz="2400" dirty="0"/>
          </a:p>
          <a:p>
            <a:pPr lvl="1"/>
            <a:r>
              <a:rPr lang="en-US" sz="2000" dirty="0" smtClean="0"/>
              <a:t>Implement </a:t>
            </a:r>
            <a:r>
              <a:rPr lang="en-US" sz="2000" dirty="0"/>
              <a:t>the new system </a:t>
            </a:r>
            <a:r>
              <a:rPr lang="en-US" sz="2000" dirty="0" smtClean="0"/>
              <a:t>in stages</a:t>
            </a:r>
            <a:r>
              <a:rPr lang="en-US" sz="2000" dirty="0"/>
              <a:t>, or </a:t>
            </a:r>
            <a:r>
              <a:rPr lang="en-US" sz="2000" dirty="0" smtClean="0"/>
              <a:t>modules</a:t>
            </a:r>
          </a:p>
          <a:p>
            <a:pPr lvl="1"/>
            <a:r>
              <a:rPr lang="en-US" sz="2000" dirty="0" smtClean="0"/>
              <a:t>Combines </a:t>
            </a:r>
            <a:r>
              <a:rPr lang="en-US" sz="2000" dirty="0"/>
              <a:t>direct cutover and parallel operation to reduce risks and </a:t>
            </a:r>
            <a:r>
              <a:rPr lang="en-US" sz="2000" dirty="0" smtClean="0"/>
              <a:t>costs</a:t>
            </a:r>
          </a:p>
          <a:p>
            <a:pPr lvl="1"/>
            <a:r>
              <a:rPr lang="en-US" sz="2000" dirty="0" smtClean="0"/>
              <a:t>Give </a:t>
            </a:r>
            <a:r>
              <a:rPr lang="en-US" sz="2000" dirty="0"/>
              <a:t>a part of the system to all users, while pilot operation</a:t>
            </a:r>
          </a:p>
          <a:p>
            <a:pPr lvl="1"/>
            <a:r>
              <a:rPr lang="en-US" sz="2000" dirty="0"/>
              <a:t>provides the entire system, but to only some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dirty="0" smtClean="0"/>
              <a:t>Risk </a:t>
            </a:r>
            <a:r>
              <a:rPr lang="en-US" sz="2000" dirty="0"/>
              <a:t>of errors or failures is </a:t>
            </a:r>
            <a:r>
              <a:rPr lang="en-US" sz="2000" dirty="0" smtClean="0"/>
              <a:t>limited to </a:t>
            </a:r>
            <a:r>
              <a:rPr lang="en-US" sz="2000" dirty="0"/>
              <a:t>the implemented module </a:t>
            </a:r>
            <a:r>
              <a:rPr lang="en-US" sz="2000" dirty="0" smtClean="0"/>
              <a:t>only</a:t>
            </a:r>
          </a:p>
          <a:p>
            <a:pPr lvl="1"/>
            <a:r>
              <a:rPr lang="en-US" sz="2000" dirty="0" smtClean="0"/>
              <a:t>Less </a:t>
            </a:r>
            <a:r>
              <a:rPr lang="en-US" sz="2000" dirty="0"/>
              <a:t>expensive than full parallel operation because you have </a:t>
            </a:r>
            <a:r>
              <a:rPr lang="en-US" sz="2000" dirty="0" smtClean="0"/>
              <a:t>to work </a:t>
            </a:r>
            <a:r>
              <a:rPr lang="en-US" sz="2000" dirty="0"/>
              <a:t>with only one part of the system at a time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66800"/>
            <a:ext cx="419614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02871" y="5891213"/>
            <a:ext cx="2880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11-37 </a:t>
            </a:r>
            <a:r>
              <a:rPr lang="en-US" sz="1400" dirty="0"/>
              <a:t>The four system changeover </a:t>
            </a:r>
            <a:r>
              <a:rPr lang="en-US" sz="1400" dirty="0" smtClean="0"/>
              <a:t>methods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294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</a:t>
            </a:r>
            <a:r>
              <a:rPr lang="en-US" dirty="0" smtClean="0"/>
              <a:t>Changeover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66801" y="5629603"/>
            <a:ext cx="7450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11-38 </a:t>
            </a:r>
            <a:r>
              <a:rPr lang="en-US" sz="1400" dirty="0"/>
              <a:t>Relative risk and cost characteristics of the four changeover methods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244" y="1295400"/>
            <a:ext cx="77963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72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Software Quality Assurance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CMMI</a:t>
            </a:r>
          </a:p>
          <a:p>
            <a:pPr lvl="1"/>
            <a:r>
              <a:rPr lang="en-US" sz="2000" dirty="0" smtClean="0"/>
              <a:t>The CMMI</a:t>
            </a:r>
            <a:r>
              <a:rPr lang="en-US" sz="2000" dirty="0"/>
              <a:t>® tracks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 </a:t>
            </a:r>
            <a:r>
              <a:rPr lang="en-US" sz="2000" dirty="0"/>
              <a:t>organization’s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processes, using </a:t>
            </a:r>
            <a:br>
              <a:rPr lang="en-US" sz="2000" dirty="0" smtClean="0"/>
            </a:br>
            <a:r>
              <a:rPr lang="en-US" sz="2000" dirty="0" smtClean="0"/>
              <a:t>five </a:t>
            </a:r>
            <a:r>
              <a:rPr lang="en-US" sz="2000" dirty="0"/>
              <a:t>maturity levels,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/>
              <a:t>Level 1</a:t>
            </a:r>
            <a:r>
              <a:rPr lang="en-US" sz="2000" dirty="0" smtClean="0"/>
              <a:t>, which </a:t>
            </a:r>
            <a:br>
              <a:rPr lang="en-US" sz="2000" dirty="0" smtClean="0"/>
            </a:br>
            <a:r>
              <a:rPr lang="en-US" sz="2000" dirty="0" smtClean="0"/>
              <a:t>is </a:t>
            </a:r>
            <a:r>
              <a:rPr lang="en-US" sz="2000" dirty="0"/>
              <a:t>referred to as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unpredictable, </a:t>
            </a:r>
            <a:br>
              <a:rPr lang="en-US" sz="2000" dirty="0" smtClean="0"/>
            </a:br>
            <a:r>
              <a:rPr lang="en-US" sz="2000" dirty="0" smtClean="0"/>
              <a:t>poorly </a:t>
            </a:r>
            <a:r>
              <a:rPr lang="en-US" sz="2000" dirty="0"/>
              <a:t>controlled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reactive, to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Level 5</a:t>
            </a:r>
            <a:r>
              <a:rPr lang="en-US" sz="2000" dirty="0"/>
              <a:t>, in which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optimal result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is process </a:t>
            </a:r>
            <a:br>
              <a:rPr lang="en-US" sz="2000" dirty="0" smtClean="0"/>
            </a:br>
            <a:r>
              <a:rPr lang="en-US" sz="2000" dirty="0" smtClean="0"/>
              <a:t>improvement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278294" y="5657052"/>
            <a:ext cx="5332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 </a:t>
            </a:r>
            <a:r>
              <a:rPr lang="en-US" sz="1400" dirty="0"/>
              <a:t>The CMMI® includes five maturity levels, from Level 1, which </a:t>
            </a:r>
            <a:r>
              <a:rPr lang="en-US" sz="1400" dirty="0" smtClean="0"/>
              <a:t>is referred </a:t>
            </a:r>
            <a:r>
              <a:rPr lang="en-US" sz="1400" dirty="0"/>
              <a:t>to as unpredictable, poorly controlled, and reactive, to Level 5, in </a:t>
            </a:r>
            <a:r>
              <a:rPr lang="en-US" sz="1400" dirty="0" smtClean="0"/>
              <a:t>which the </a:t>
            </a:r>
            <a:r>
              <a:rPr lang="en-US" sz="1400" dirty="0"/>
              <a:t>optimal result is process </a:t>
            </a:r>
            <a:r>
              <a:rPr lang="en-US" sz="1400" dirty="0" smtClean="0"/>
              <a:t>improvement</a:t>
            </a: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6312" y="1600200"/>
            <a:ext cx="5290310" cy="405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5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Post Implementation Tasks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dirty="0"/>
              <a:t>Post-Implementation Evaluation</a:t>
            </a:r>
          </a:p>
          <a:p>
            <a:pPr lvl="1"/>
            <a:r>
              <a:rPr lang="en-US" dirty="0"/>
              <a:t>A post-implementation evaluation assesses the overall quality of the information </a:t>
            </a:r>
            <a:r>
              <a:rPr lang="en-US" dirty="0" smtClean="0"/>
              <a:t>system</a:t>
            </a:r>
          </a:p>
          <a:p>
            <a:pPr lvl="2"/>
            <a:r>
              <a:rPr lang="en-US" sz="2200" dirty="0" smtClean="0"/>
              <a:t>Accuracy</a:t>
            </a:r>
            <a:r>
              <a:rPr lang="en-US" sz="2200" dirty="0"/>
              <a:t>, completeness, and timeliness of information system output</a:t>
            </a:r>
          </a:p>
          <a:p>
            <a:pPr lvl="2"/>
            <a:r>
              <a:rPr lang="en-US" sz="2200" dirty="0" smtClean="0"/>
              <a:t>User </a:t>
            </a:r>
            <a:r>
              <a:rPr lang="en-US" sz="2200" dirty="0"/>
              <a:t>satisfaction</a:t>
            </a:r>
          </a:p>
          <a:p>
            <a:pPr lvl="2"/>
            <a:r>
              <a:rPr lang="en-US" sz="2200" dirty="0" smtClean="0"/>
              <a:t>System </a:t>
            </a:r>
            <a:r>
              <a:rPr lang="en-US" sz="2200" dirty="0"/>
              <a:t>reliability and maintainability</a:t>
            </a:r>
          </a:p>
          <a:p>
            <a:pPr lvl="2"/>
            <a:r>
              <a:rPr lang="en-US" sz="2200" dirty="0" smtClean="0"/>
              <a:t>Adequacy </a:t>
            </a:r>
            <a:r>
              <a:rPr lang="en-US" sz="2200" dirty="0"/>
              <a:t>of system controls and security measures</a:t>
            </a:r>
          </a:p>
          <a:p>
            <a:pPr lvl="2"/>
            <a:r>
              <a:rPr lang="en-US" sz="2200" dirty="0" smtClean="0"/>
              <a:t>Hardware </a:t>
            </a:r>
            <a:r>
              <a:rPr lang="en-US" sz="2200" dirty="0"/>
              <a:t>efficiency and platform performance</a:t>
            </a:r>
          </a:p>
          <a:p>
            <a:pPr lvl="2"/>
            <a:r>
              <a:rPr lang="en-US" sz="2200" dirty="0" smtClean="0"/>
              <a:t>Effectiveness </a:t>
            </a:r>
            <a:r>
              <a:rPr lang="en-US" sz="2200" dirty="0"/>
              <a:t>of database implementation</a:t>
            </a:r>
          </a:p>
          <a:p>
            <a:pPr lvl="2"/>
            <a:r>
              <a:rPr lang="en-US" sz="2200" dirty="0" smtClean="0"/>
              <a:t>Performance </a:t>
            </a:r>
            <a:r>
              <a:rPr lang="en-US" sz="2200" dirty="0"/>
              <a:t>of the IT team</a:t>
            </a:r>
          </a:p>
          <a:p>
            <a:pPr lvl="2"/>
            <a:r>
              <a:rPr lang="en-US" sz="2200" dirty="0" smtClean="0"/>
              <a:t>Completeness </a:t>
            </a:r>
            <a:r>
              <a:rPr lang="en-US" sz="2200" dirty="0"/>
              <a:t>and quality of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Post Implementation Tasks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924800" cy="52244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Quality </a:t>
            </a:r>
            <a:r>
              <a:rPr lang="en-US" sz="2800" dirty="0"/>
              <a:t>and effectiveness of training</a:t>
            </a:r>
          </a:p>
          <a:p>
            <a:r>
              <a:rPr lang="en-US" sz="2800" dirty="0" smtClean="0"/>
              <a:t>Accuracy </a:t>
            </a:r>
            <a:r>
              <a:rPr lang="en-US" sz="2800" dirty="0"/>
              <a:t>of cost-benefit estimates and development schedules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evaluating a system, you should:</a:t>
            </a:r>
          </a:p>
          <a:p>
            <a:pPr lvl="1"/>
            <a:r>
              <a:rPr lang="en-US" sz="2600" dirty="0" smtClean="0"/>
              <a:t>Interview </a:t>
            </a:r>
            <a:r>
              <a:rPr lang="en-US" sz="2600" dirty="0"/>
              <a:t>members of management and key users</a:t>
            </a:r>
          </a:p>
          <a:p>
            <a:pPr lvl="1"/>
            <a:r>
              <a:rPr lang="en-US" sz="2600" dirty="0" smtClean="0"/>
              <a:t>Observe </a:t>
            </a:r>
            <a:r>
              <a:rPr lang="en-US" sz="2600" dirty="0"/>
              <a:t>users and computer operations personnel actually working with </a:t>
            </a:r>
            <a:r>
              <a:rPr lang="en-US" sz="2600" dirty="0" smtClean="0"/>
              <a:t>the new </a:t>
            </a:r>
            <a:r>
              <a:rPr lang="en-US" sz="2600" dirty="0"/>
              <a:t>information system</a:t>
            </a:r>
          </a:p>
          <a:p>
            <a:pPr lvl="1"/>
            <a:r>
              <a:rPr lang="en-US" sz="2600" dirty="0" smtClean="0"/>
              <a:t>Read </a:t>
            </a:r>
            <a:r>
              <a:rPr lang="en-US" sz="2600" dirty="0"/>
              <a:t>all documentation and training materials</a:t>
            </a:r>
          </a:p>
          <a:p>
            <a:pPr lvl="1"/>
            <a:r>
              <a:rPr lang="en-US" sz="2600" dirty="0" smtClean="0"/>
              <a:t>Examine </a:t>
            </a:r>
            <a:r>
              <a:rPr lang="en-US" sz="2600" dirty="0"/>
              <a:t>all source documents, output reports, and screen displays</a:t>
            </a:r>
          </a:p>
          <a:p>
            <a:pPr lvl="1"/>
            <a:r>
              <a:rPr lang="en-US" sz="2600" dirty="0" smtClean="0"/>
              <a:t>Use </a:t>
            </a:r>
            <a:r>
              <a:rPr lang="en-US" sz="2600" dirty="0"/>
              <a:t>questionnaires to gather information and opinions from a large number of </a:t>
            </a:r>
            <a:r>
              <a:rPr lang="en-US" sz="2600" dirty="0" smtClean="0"/>
              <a:t>users</a:t>
            </a:r>
          </a:p>
          <a:p>
            <a:pPr lvl="1"/>
            <a:r>
              <a:rPr lang="en-US" sz="2600" dirty="0" smtClean="0"/>
              <a:t>Analyze </a:t>
            </a:r>
            <a:r>
              <a:rPr lang="en-US" sz="2600" dirty="0"/>
              <a:t>maintenance and help desk logs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22637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Post Implementation Tasks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sz="1300" b="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5784850" cy="534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1" y="3924717"/>
            <a:ext cx="228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11-39 </a:t>
            </a:r>
            <a:r>
              <a:rPr lang="en-US" sz="1400" dirty="0"/>
              <a:t>Sample user evaluation form. The numerical scale allows easy tabulation of</a:t>
            </a:r>
          </a:p>
          <a:p>
            <a:r>
              <a:rPr lang="en-US" sz="1400" dirty="0"/>
              <a:t>results. Following this section, the form provides space for open-ended comments and suggestions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796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Design Completion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Final Report to Management</a:t>
            </a:r>
          </a:p>
          <a:p>
            <a:pPr lvl="2"/>
            <a:r>
              <a:rPr lang="en-US" sz="2200" dirty="0"/>
              <a:t>At the end of each SDLC phase, you submit a report to </a:t>
            </a:r>
            <a:r>
              <a:rPr lang="en-US" sz="2200" dirty="0" smtClean="0"/>
              <a:t>management</a:t>
            </a:r>
          </a:p>
          <a:p>
            <a:pPr lvl="2"/>
            <a:r>
              <a:rPr lang="en-US" sz="2200" dirty="0" smtClean="0"/>
              <a:t>This report </a:t>
            </a:r>
            <a:r>
              <a:rPr lang="en-US" sz="2200" dirty="0"/>
              <a:t>should include the following:</a:t>
            </a:r>
          </a:p>
          <a:p>
            <a:pPr lvl="3"/>
            <a:r>
              <a:rPr lang="en-US" sz="2000" dirty="0" smtClean="0"/>
              <a:t>Final </a:t>
            </a:r>
            <a:r>
              <a:rPr lang="en-US" sz="2000" dirty="0"/>
              <a:t>versions of all system documentation</a:t>
            </a:r>
          </a:p>
          <a:p>
            <a:pPr lvl="3"/>
            <a:r>
              <a:rPr lang="en-US" sz="2000" dirty="0" smtClean="0"/>
              <a:t>Planned </a:t>
            </a:r>
            <a:r>
              <a:rPr lang="en-US" sz="2000" dirty="0"/>
              <a:t>modifications and enhancements to the system that have been identified</a:t>
            </a:r>
          </a:p>
          <a:p>
            <a:pPr lvl="3"/>
            <a:r>
              <a:rPr lang="en-US" sz="2000" dirty="0" smtClean="0"/>
              <a:t>Recap </a:t>
            </a:r>
            <a:r>
              <a:rPr lang="en-US" sz="2000" dirty="0"/>
              <a:t>of all systems development costs and schedules</a:t>
            </a:r>
          </a:p>
          <a:p>
            <a:pPr lvl="3"/>
            <a:r>
              <a:rPr lang="en-US" sz="2000" dirty="0" smtClean="0"/>
              <a:t>Comparison </a:t>
            </a:r>
            <a:r>
              <a:rPr lang="en-US" sz="2000" dirty="0"/>
              <a:t>of actual costs and schedules to the original estimates</a:t>
            </a:r>
          </a:p>
          <a:p>
            <a:pPr lvl="3"/>
            <a:r>
              <a:rPr lang="en-US" sz="2000" dirty="0" smtClean="0"/>
              <a:t>Post-implementation </a:t>
            </a:r>
            <a:r>
              <a:rPr lang="en-US" sz="2000" dirty="0"/>
              <a:t>evaluation, if it has been performed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6599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sz="2400" dirty="0"/>
              <a:t>The systems implementation phase consists of application development, testing</a:t>
            </a:r>
            <a:r>
              <a:rPr lang="en-US" sz="2400" dirty="0" smtClean="0"/>
              <a:t>, installation</a:t>
            </a:r>
            <a:r>
              <a:rPr lang="en-US" sz="2400" dirty="0"/>
              <a:t>, and evaluation of the new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Structured development </a:t>
            </a:r>
            <a:r>
              <a:rPr lang="en-US" sz="2400" dirty="0"/>
              <a:t>relies heavily on DFDs and structure </a:t>
            </a:r>
            <a:r>
              <a:rPr lang="en-US" sz="2400" dirty="0" smtClean="0"/>
              <a:t>charts</a:t>
            </a:r>
          </a:p>
          <a:p>
            <a:r>
              <a:rPr lang="en-US" sz="2400" dirty="0"/>
              <a:t>System developers also can use more generic tools to help them translate the </a:t>
            </a:r>
            <a:r>
              <a:rPr lang="en-US" sz="2400" dirty="0" smtClean="0"/>
              <a:t>system logic </a:t>
            </a:r>
            <a:r>
              <a:rPr lang="en-US" sz="2400" dirty="0"/>
              <a:t>into properly functioning program </a:t>
            </a:r>
            <a:r>
              <a:rPr lang="en-US" sz="2400" dirty="0" smtClean="0"/>
              <a:t>modules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tools include </a:t>
            </a:r>
            <a:r>
              <a:rPr lang="en-US" sz="2400" dirty="0" smtClean="0"/>
              <a:t>entity-relationship diagrams</a:t>
            </a:r>
            <a:r>
              <a:rPr lang="en-US" sz="2400" dirty="0"/>
              <a:t>, flowcharts, </a:t>
            </a:r>
            <a:r>
              <a:rPr lang="en-US" sz="2400" dirty="0" err="1"/>
              <a:t>pseudocode</a:t>
            </a:r>
            <a:r>
              <a:rPr lang="en-US" sz="2400" dirty="0"/>
              <a:t>, decision tables, and decision trees</a:t>
            </a:r>
          </a:p>
        </p:txBody>
      </p:sp>
    </p:spTree>
    <p:extLst>
      <p:ext uri="{BB962C8B-B14F-4D97-AF65-F5344CB8AC3E}">
        <p14:creationId xmlns:p14="http://schemas.microsoft.com/office/powerpoint/2010/main" xmlns="" val="2514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 rtlCol="0">
            <a:noAutofit/>
          </a:bodyPr>
          <a:lstStyle/>
          <a:p>
            <a:r>
              <a:rPr lang="en-US" sz="2400" dirty="0" smtClean="0"/>
              <a:t>In agile </a:t>
            </a:r>
            <a:r>
              <a:rPr lang="en-US" sz="2400" dirty="0"/>
              <a:t>development </a:t>
            </a:r>
            <a:r>
              <a:rPr lang="en-US" sz="2400" dirty="0" smtClean="0"/>
              <a:t>the </a:t>
            </a:r>
            <a:r>
              <a:rPr lang="en-US" sz="2400" dirty="0"/>
              <a:t>customer creates user stories </a:t>
            </a:r>
            <a:r>
              <a:rPr lang="en-US" sz="2400" dirty="0" smtClean="0"/>
              <a:t>describing </a:t>
            </a:r>
            <a:r>
              <a:rPr lang="en-US" sz="2400" dirty="0"/>
              <a:t>required features and priority </a:t>
            </a:r>
            <a:r>
              <a:rPr lang="en-US" sz="2400" dirty="0" smtClean="0"/>
              <a:t>levels</a:t>
            </a:r>
          </a:p>
          <a:p>
            <a:r>
              <a:rPr lang="en-US" sz="2400" dirty="0"/>
              <a:t>Cohesion measures a module’s scope and processing </a:t>
            </a:r>
            <a:r>
              <a:rPr lang="en-US" sz="2400" dirty="0" smtClean="0"/>
              <a:t>characteristics</a:t>
            </a:r>
            <a:endParaRPr lang="en-US" sz="2400" dirty="0"/>
          </a:p>
          <a:p>
            <a:r>
              <a:rPr lang="en-US" sz="2400" dirty="0"/>
              <a:t>Coupling measures relationships and </a:t>
            </a:r>
            <a:r>
              <a:rPr lang="en-US" sz="2400" dirty="0" smtClean="0"/>
              <a:t>interdependence </a:t>
            </a:r>
            <a:r>
              <a:rPr lang="en-US" sz="2400" dirty="0"/>
              <a:t>among </a:t>
            </a:r>
            <a:r>
              <a:rPr lang="en-US" sz="2400" dirty="0" smtClean="0"/>
              <a:t>modules</a:t>
            </a:r>
            <a:endParaRPr lang="en-US" sz="2400" dirty="0"/>
          </a:p>
          <a:p>
            <a:r>
              <a:rPr lang="en-US" sz="2400" dirty="0" smtClean="0"/>
              <a:t>The four </a:t>
            </a:r>
            <a:r>
              <a:rPr lang="en-US" sz="2400" dirty="0"/>
              <a:t>steps </a:t>
            </a:r>
            <a:r>
              <a:rPr lang="en-US" sz="2400" dirty="0" smtClean="0"/>
              <a:t>to creating </a:t>
            </a:r>
            <a:r>
              <a:rPr lang="en-US" sz="2400" dirty="0"/>
              <a:t>a structure </a:t>
            </a:r>
            <a:r>
              <a:rPr lang="en-US" sz="2400" dirty="0" smtClean="0"/>
              <a:t>chart are review DFDs </a:t>
            </a:r>
            <a:r>
              <a:rPr lang="en-US" sz="2400" dirty="0"/>
              <a:t>and object models to identify the processes and methods, identify the </a:t>
            </a:r>
            <a:r>
              <a:rPr lang="en-US" sz="2400" dirty="0" smtClean="0"/>
              <a:t>program modules </a:t>
            </a:r>
            <a:r>
              <a:rPr lang="en-US" sz="2400" dirty="0"/>
              <a:t>and determine control-subordinate relationships, add symbols for </a:t>
            </a:r>
            <a:r>
              <a:rPr lang="en-US" sz="2400" dirty="0" smtClean="0"/>
              <a:t>couples and </a:t>
            </a:r>
            <a:r>
              <a:rPr lang="en-US" sz="2400" dirty="0"/>
              <a:t>loops, and analyze the structure chart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400" dirty="0"/>
              <a:t>Programmers perform desk checking, code review, and unit testing tasks </a:t>
            </a:r>
            <a:r>
              <a:rPr lang="en-US" sz="2400" dirty="0" smtClean="0"/>
              <a:t>during application development</a:t>
            </a:r>
          </a:p>
          <a:p>
            <a:r>
              <a:rPr lang="en-US" sz="2400" dirty="0"/>
              <a:t>In addition to system documentation, analysts and technical writers also </a:t>
            </a:r>
            <a:r>
              <a:rPr lang="en-US" sz="2400" dirty="0" smtClean="0"/>
              <a:t>prepare operations </a:t>
            </a:r>
            <a:r>
              <a:rPr lang="en-US" sz="2400" dirty="0"/>
              <a:t>documentation and user </a:t>
            </a:r>
            <a:r>
              <a:rPr lang="en-US" sz="2400" dirty="0" smtClean="0"/>
              <a:t>documentation</a:t>
            </a:r>
          </a:p>
          <a:p>
            <a:r>
              <a:rPr lang="en-US" sz="2400" dirty="0"/>
              <a:t>During the installation process, you establish an operational, or production</a:t>
            </a:r>
            <a:r>
              <a:rPr lang="en-US" sz="2400" dirty="0" smtClean="0"/>
              <a:t>, environment </a:t>
            </a:r>
            <a:r>
              <a:rPr lang="en-US" sz="2400" dirty="0"/>
              <a:t>for the new information system that is completely separate from </a:t>
            </a:r>
            <a:r>
              <a:rPr lang="en-US" sz="2400" dirty="0" smtClean="0"/>
              <a:t>the test </a:t>
            </a:r>
            <a:r>
              <a:rPr lang="en-US" sz="2400" dirty="0"/>
              <a:t>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1439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400" dirty="0"/>
              <a:t>Everyone who interacts with the new information system should receive </a:t>
            </a:r>
            <a:r>
              <a:rPr lang="en-US" sz="2400" dirty="0" smtClean="0"/>
              <a:t>training appropriate </a:t>
            </a:r>
            <a:r>
              <a:rPr lang="en-US" sz="2400" dirty="0"/>
              <a:t>to his or her role and </a:t>
            </a:r>
            <a:r>
              <a:rPr lang="en-US" sz="2400" dirty="0" smtClean="0"/>
              <a:t>skills</a:t>
            </a:r>
          </a:p>
          <a:p>
            <a:r>
              <a:rPr lang="en-US" sz="2400" dirty="0"/>
              <a:t>Data conversion often is necessary when installing a new information </a:t>
            </a:r>
            <a:r>
              <a:rPr lang="en-US" sz="2400" dirty="0" smtClean="0"/>
              <a:t>system</a:t>
            </a:r>
          </a:p>
          <a:p>
            <a:r>
              <a:rPr lang="en-US" sz="2400" dirty="0"/>
              <a:t>System changeover is the process of putting the new system into operation. </a:t>
            </a:r>
            <a:r>
              <a:rPr lang="en-US" sz="2400" dirty="0" smtClean="0"/>
              <a:t>Four changeover </a:t>
            </a:r>
            <a:r>
              <a:rPr lang="en-US" sz="2400" dirty="0"/>
              <a:t>methods exist: direct cutover, parallel operation, pilot operation, </a:t>
            </a:r>
            <a:r>
              <a:rPr lang="en-US" sz="2400" dirty="0" smtClean="0"/>
              <a:t>and phased operation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9547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400" dirty="0"/>
              <a:t>A post-implementation evaluation assesses and reports on the quality of the </a:t>
            </a:r>
            <a:r>
              <a:rPr lang="en-US" sz="2400" dirty="0" smtClean="0"/>
              <a:t>new system </a:t>
            </a:r>
            <a:r>
              <a:rPr lang="en-US" sz="2400" dirty="0"/>
              <a:t>and the work done by the project </a:t>
            </a:r>
            <a:r>
              <a:rPr lang="en-US" sz="2400" dirty="0" smtClean="0"/>
              <a:t>team</a:t>
            </a:r>
          </a:p>
          <a:p>
            <a:r>
              <a:rPr lang="en-US" sz="2400" dirty="0"/>
              <a:t>The final report to management includes the final system documentation, </a:t>
            </a:r>
            <a:r>
              <a:rPr lang="en-US" sz="2400" dirty="0" smtClean="0"/>
              <a:t>describes any </a:t>
            </a:r>
            <a:r>
              <a:rPr lang="en-US" sz="2400" dirty="0"/>
              <a:t>future system enhancements that already have been identified, and details </a:t>
            </a:r>
            <a:r>
              <a:rPr lang="en-US" sz="2400" dirty="0" smtClean="0"/>
              <a:t>the project </a:t>
            </a:r>
            <a:r>
              <a:rPr lang="en-US" sz="2400" dirty="0"/>
              <a:t>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9816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Software Quality Assurance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143000"/>
            <a:ext cx="8610599" cy="5334000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International Organization </a:t>
            </a:r>
            <a:br>
              <a:rPr lang="en-US" sz="2800" dirty="0" smtClean="0"/>
            </a:br>
            <a:r>
              <a:rPr lang="en-US" sz="2800" dirty="0" smtClean="0"/>
              <a:t>for Standardization (ISO)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worldwide body </a:t>
            </a:r>
            <a:r>
              <a:rPr lang="en-US" sz="2000" dirty="0" smtClean="0"/>
              <a:t>that establishes </a:t>
            </a:r>
            <a:br>
              <a:rPr lang="en-US" sz="2000" dirty="0" smtClean="0"/>
            </a:br>
            <a:r>
              <a:rPr lang="en-US" sz="2000" dirty="0" smtClean="0"/>
              <a:t>quality </a:t>
            </a:r>
            <a:r>
              <a:rPr lang="en-US" sz="2000" dirty="0"/>
              <a:t>standards for </a:t>
            </a:r>
            <a:r>
              <a:rPr lang="en-US" sz="2000" dirty="0" smtClean="0"/>
              <a:t>products and </a:t>
            </a:r>
            <a:br>
              <a:rPr lang="en-US" sz="2000" dirty="0" smtClean="0"/>
            </a:br>
            <a:r>
              <a:rPr lang="en-US" sz="2000" dirty="0" smtClean="0"/>
              <a:t>services </a:t>
            </a:r>
          </a:p>
          <a:p>
            <a:pPr lvl="1"/>
            <a:r>
              <a:rPr lang="en-US" sz="2000" dirty="0"/>
              <a:t>ISO standards include everything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 </a:t>
            </a:r>
            <a:r>
              <a:rPr lang="en-US" sz="2000" dirty="0"/>
              <a:t>internationally recognized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symbols </a:t>
            </a:r>
            <a:r>
              <a:rPr lang="en-US" sz="2000" dirty="0"/>
              <a:t>to the ISBN </a:t>
            </a:r>
            <a:r>
              <a:rPr lang="en-US" sz="2000" dirty="0" smtClean="0"/>
              <a:t>numbering </a:t>
            </a:r>
            <a:br>
              <a:rPr lang="en-US" sz="2000" dirty="0" smtClean="0"/>
            </a:br>
            <a:r>
              <a:rPr lang="en-US" sz="2000" dirty="0" smtClean="0"/>
              <a:t>system </a:t>
            </a:r>
            <a:r>
              <a:rPr lang="en-US" sz="2000" dirty="0"/>
              <a:t>that </a:t>
            </a:r>
            <a:r>
              <a:rPr lang="en-US" sz="2000" dirty="0" smtClean="0"/>
              <a:t>identifies this </a:t>
            </a:r>
            <a:br>
              <a:rPr lang="en-US" sz="2000" dirty="0" smtClean="0"/>
            </a:br>
            <a:r>
              <a:rPr lang="en-US" sz="2000" dirty="0" smtClean="0"/>
              <a:t>textbook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062560" y="5758522"/>
            <a:ext cx="3094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11-5 </a:t>
            </a:r>
            <a:r>
              <a:rPr lang="en-US" sz="1400" dirty="0"/>
              <a:t>ISO standards </a:t>
            </a:r>
            <a:r>
              <a:rPr lang="en-US" sz="1400" dirty="0" smtClean="0"/>
              <a:t>include internationally </a:t>
            </a:r>
            <a:r>
              <a:rPr lang="en-US" sz="1400" dirty="0"/>
              <a:t>recognized symbols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1" y="1262058"/>
            <a:ext cx="3429000" cy="513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80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Application Development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400" dirty="0"/>
              <a:t>Application development is the process of </a:t>
            </a:r>
            <a:r>
              <a:rPr lang="en-US" sz="2400" dirty="0" smtClean="0"/>
              <a:t>constructing the </a:t>
            </a:r>
            <a:r>
              <a:rPr lang="en-US" sz="2400" dirty="0"/>
              <a:t>programs and code modules that serve as the </a:t>
            </a:r>
            <a:r>
              <a:rPr lang="en-US" sz="2400" dirty="0" smtClean="0"/>
              <a:t>building blocks </a:t>
            </a:r>
            <a:r>
              <a:rPr lang="en-US" sz="2400" dirty="0"/>
              <a:t>of the information </a:t>
            </a:r>
            <a:r>
              <a:rPr lang="en-US" sz="2400" dirty="0" smtClean="0"/>
              <a:t>system </a:t>
            </a:r>
          </a:p>
          <a:p>
            <a:r>
              <a:rPr lang="en-US" sz="2400" dirty="0" smtClean="0"/>
              <a:t>Structured </a:t>
            </a:r>
            <a:r>
              <a:rPr lang="en-US" sz="2400" dirty="0"/>
              <a:t>analysis</a:t>
            </a:r>
            <a:r>
              <a:rPr lang="en-US" sz="2400" dirty="0" smtClean="0"/>
              <a:t>, object-oriented </a:t>
            </a:r>
            <a:r>
              <a:rPr lang="en-US" sz="2400" dirty="0"/>
              <a:t>(O-O) analysis, and agile methods are three popular </a:t>
            </a:r>
            <a:r>
              <a:rPr lang="en-US" sz="2400" dirty="0" smtClean="0"/>
              <a:t>development options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objective is to translate the design into </a:t>
            </a:r>
            <a:r>
              <a:rPr lang="en-US" sz="2400" dirty="0" smtClean="0"/>
              <a:t>program and </a:t>
            </a:r>
            <a:r>
              <a:rPr lang="en-US" sz="2400" dirty="0"/>
              <a:t>code modules that will function properly</a:t>
            </a:r>
          </a:p>
        </p:txBody>
      </p:sp>
    </p:spTree>
    <p:extLst>
      <p:ext uri="{BB962C8B-B14F-4D97-AF65-F5344CB8AC3E}">
        <p14:creationId xmlns:p14="http://schemas.microsoft.com/office/powerpoint/2010/main" xmlns="" val="3501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Application </a:t>
            </a:r>
            <a:r>
              <a:rPr lang="en-US" dirty="0" smtClean="0"/>
              <a:t>Development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Review the System Design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Requirements </a:t>
            </a:r>
            <a:r>
              <a:rPr lang="en-US" dirty="0">
                <a:latin typeface="+mn-lt"/>
              </a:rPr>
              <a:t>modeling </a:t>
            </a:r>
            <a:endParaRPr lang="en-US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Functional decomposition </a:t>
            </a:r>
            <a:r>
              <a:rPr lang="en-US" dirty="0">
                <a:latin typeface="+mn-lt"/>
              </a:rPr>
              <a:t>diagrams (FDDs) </a:t>
            </a:r>
            <a:endParaRPr lang="en-US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Structured </a:t>
            </a:r>
            <a:r>
              <a:rPr lang="en-US" dirty="0">
                <a:latin typeface="+mn-lt"/>
              </a:rPr>
              <a:t>data and process </a:t>
            </a:r>
            <a:r>
              <a:rPr lang="en-US" dirty="0" smtClean="0">
                <a:latin typeface="+mn-lt"/>
              </a:rPr>
              <a:t>modeling</a:t>
            </a:r>
            <a:endParaRPr lang="en-US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Data </a:t>
            </a:r>
            <a:r>
              <a:rPr lang="en-US" dirty="0">
                <a:latin typeface="+mn-lt"/>
              </a:rPr>
              <a:t>flow diagrams (DFDs) </a:t>
            </a:r>
            <a:endParaRPr lang="en-US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Case diagrams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Class diagrams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Sequence diagrams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State transition diagrams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Activity </a:t>
            </a:r>
            <a:r>
              <a:rPr lang="en-US" dirty="0">
                <a:latin typeface="+mn-lt"/>
              </a:rPr>
              <a:t>diagrams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evelopment </a:t>
            </a:r>
            <a:r>
              <a:rPr lang="en-US" dirty="0">
                <a:latin typeface="+mn-lt"/>
              </a:rPr>
              <a:t>strategy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U</a:t>
            </a:r>
            <a:r>
              <a:rPr lang="en-US" dirty="0" smtClean="0">
                <a:latin typeface="+mn-lt"/>
              </a:rPr>
              <a:t>ser </a:t>
            </a:r>
            <a:r>
              <a:rPr lang="en-US" dirty="0">
                <a:latin typeface="+mn-lt"/>
              </a:rPr>
              <a:t>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Entity-relationship </a:t>
            </a:r>
            <a:r>
              <a:rPr lang="en-US" dirty="0">
                <a:latin typeface="+mn-lt"/>
              </a:rPr>
              <a:t>diagrams (ERDs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verall </a:t>
            </a:r>
            <a:r>
              <a:rPr lang="en-US" dirty="0">
                <a:latin typeface="+mn-lt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3139</TotalTime>
  <Words>3862</Words>
  <Application>Microsoft Office PowerPoint</Application>
  <PresentationFormat>On-screen Show (4:3)</PresentationFormat>
  <Paragraphs>521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Concourse</vt:lpstr>
      <vt:lpstr>Systems Analysis and Design  10th Edition</vt:lpstr>
      <vt:lpstr>Chapter Objectives </vt:lpstr>
      <vt:lpstr>Chapter Objectives (Cont.)</vt:lpstr>
      <vt:lpstr>Software Quality Assurance</vt:lpstr>
      <vt:lpstr>Software Quality Assurance (Cont.)</vt:lpstr>
      <vt:lpstr>Software Quality Assurance (Cont.)</vt:lpstr>
      <vt:lpstr>Software Quality Assurance (Cont.)</vt:lpstr>
      <vt:lpstr>Overview of Application Development</vt:lpstr>
      <vt:lpstr>Overview of Application Development (Cont.)</vt:lpstr>
      <vt:lpstr>Overview of Application Development (Cont.)</vt:lpstr>
      <vt:lpstr>Overview of Application Development (Cont.)</vt:lpstr>
      <vt:lpstr>Overview of Application Development (Cont.)</vt:lpstr>
      <vt:lpstr>Overview of Application Development (Cont.)</vt:lpstr>
      <vt:lpstr>Structured Application Development</vt:lpstr>
      <vt:lpstr>Structured Application Development (Cont.)</vt:lpstr>
      <vt:lpstr>Structured Application Development (Cont.)</vt:lpstr>
      <vt:lpstr>Structured Application Development (Cont.)</vt:lpstr>
      <vt:lpstr>Structured Application Development (Cont.)</vt:lpstr>
      <vt:lpstr>Structured Application Development (Cont.)</vt:lpstr>
      <vt:lpstr>Structured Application Development (Cont.)</vt:lpstr>
      <vt:lpstr>Structured Application Development (Cont.)</vt:lpstr>
      <vt:lpstr>Structured Application Development (Cont.)</vt:lpstr>
      <vt:lpstr>Object-Oriented Application Development</vt:lpstr>
      <vt:lpstr>Object-Oriented Application Development(Cont.)</vt:lpstr>
      <vt:lpstr>Object-Oriented Application Development(Cont.)</vt:lpstr>
      <vt:lpstr>Agile Application Development</vt:lpstr>
      <vt:lpstr>Agile Application Development (Cont.)</vt:lpstr>
      <vt:lpstr>Agile Application Development (Cont.)</vt:lpstr>
      <vt:lpstr>Agile Application Development (Cont.)</vt:lpstr>
      <vt:lpstr>Agile Application Development (Cont.)</vt:lpstr>
      <vt:lpstr>Coding</vt:lpstr>
      <vt:lpstr>Testing The System</vt:lpstr>
      <vt:lpstr>Testing The System(Cont.)</vt:lpstr>
      <vt:lpstr>Testing The System(Cont.)</vt:lpstr>
      <vt:lpstr>Testing The System(Cont.)</vt:lpstr>
      <vt:lpstr>Documentation</vt:lpstr>
      <vt:lpstr>Documentation (Cont.)</vt:lpstr>
      <vt:lpstr>Documentation (Cont.)</vt:lpstr>
      <vt:lpstr>Documentation (Cont.)</vt:lpstr>
      <vt:lpstr>Management Approval </vt:lpstr>
      <vt:lpstr>System Installation and Evaluation</vt:lpstr>
      <vt:lpstr>Operational and Test Environments</vt:lpstr>
      <vt:lpstr>Operational and Test Environments (Cont.)</vt:lpstr>
      <vt:lpstr>Training</vt:lpstr>
      <vt:lpstr>Training ( Cont.)</vt:lpstr>
      <vt:lpstr>Training (Cont.)</vt:lpstr>
      <vt:lpstr>Training (Cont.)</vt:lpstr>
      <vt:lpstr>Training (Cont.)</vt:lpstr>
      <vt:lpstr>Training (Cont.)</vt:lpstr>
      <vt:lpstr>Training (Cont.)</vt:lpstr>
      <vt:lpstr>Training (Cont.)</vt:lpstr>
      <vt:lpstr>Data Conversion</vt:lpstr>
      <vt:lpstr>Data Conversion (Cont.)</vt:lpstr>
      <vt:lpstr>System Changeover</vt:lpstr>
      <vt:lpstr>System Changeover (Cont.)</vt:lpstr>
      <vt:lpstr>System Changeover (Cont.)</vt:lpstr>
      <vt:lpstr>System Changeover (Cont.)</vt:lpstr>
      <vt:lpstr>System Changeover (Cont.)</vt:lpstr>
      <vt:lpstr>System Changeover (Cont.)</vt:lpstr>
      <vt:lpstr>Post Implementation Tasks </vt:lpstr>
      <vt:lpstr>Post Implementation Tasks (Cont.)</vt:lpstr>
      <vt:lpstr>Post Implementation Tasks (Cont.)</vt:lpstr>
      <vt:lpstr>System Design Completion (Cont.)</vt:lpstr>
      <vt:lpstr>Chapter Summary</vt:lpstr>
      <vt:lpstr>Chapter Summary (Cont.)</vt:lpstr>
      <vt:lpstr>Chapter Summary (Cont.)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320</cp:revision>
  <dcterms:created xsi:type="dcterms:W3CDTF">2009-02-03T18:32:10Z</dcterms:created>
  <dcterms:modified xsi:type="dcterms:W3CDTF">2013-01-19T23:50:52Z</dcterms:modified>
</cp:coreProperties>
</file>