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55"/>
  </p:notesMasterIdLst>
  <p:sldIdLst>
    <p:sldId id="256" r:id="rId2"/>
    <p:sldId id="257" r:id="rId3"/>
    <p:sldId id="258" r:id="rId4"/>
    <p:sldId id="624" r:id="rId5"/>
    <p:sldId id="260" r:id="rId6"/>
    <p:sldId id="318" r:id="rId7"/>
    <p:sldId id="625" r:id="rId8"/>
    <p:sldId id="626" r:id="rId9"/>
    <p:sldId id="627" r:id="rId10"/>
    <p:sldId id="571" r:id="rId11"/>
    <p:sldId id="444" r:id="rId12"/>
    <p:sldId id="572" r:id="rId13"/>
    <p:sldId id="629" r:id="rId14"/>
    <p:sldId id="628" r:id="rId15"/>
    <p:sldId id="630" r:id="rId16"/>
    <p:sldId id="631" r:id="rId17"/>
    <p:sldId id="640" r:id="rId18"/>
    <p:sldId id="634" r:id="rId19"/>
    <p:sldId id="635" r:id="rId20"/>
    <p:sldId id="636" r:id="rId21"/>
    <p:sldId id="637" r:id="rId22"/>
    <p:sldId id="638" r:id="rId23"/>
    <p:sldId id="639" r:id="rId24"/>
    <p:sldId id="591" r:id="rId25"/>
    <p:sldId id="641" r:id="rId26"/>
    <p:sldId id="592" r:id="rId27"/>
    <p:sldId id="642" r:id="rId28"/>
    <p:sldId id="643" r:id="rId29"/>
    <p:sldId id="644" r:id="rId30"/>
    <p:sldId id="645" r:id="rId31"/>
    <p:sldId id="535" r:id="rId32"/>
    <p:sldId id="525" r:id="rId33"/>
    <p:sldId id="647" r:id="rId34"/>
    <p:sldId id="646" r:id="rId35"/>
    <p:sldId id="536" r:id="rId36"/>
    <p:sldId id="579" r:id="rId37"/>
    <p:sldId id="648" r:id="rId38"/>
    <p:sldId id="602" r:id="rId39"/>
    <p:sldId id="649" r:id="rId40"/>
    <p:sldId id="650" r:id="rId41"/>
    <p:sldId id="652" r:id="rId42"/>
    <p:sldId id="651" r:id="rId43"/>
    <p:sldId id="603" r:id="rId44"/>
    <p:sldId id="537" r:id="rId45"/>
    <p:sldId id="495" r:id="rId46"/>
    <p:sldId id="653" r:id="rId47"/>
    <p:sldId id="604" r:id="rId48"/>
    <p:sldId id="654" r:id="rId49"/>
    <p:sldId id="605" r:id="rId50"/>
    <p:sldId id="655" r:id="rId51"/>
    <p:sldId id="606" r:id="rId52"/>
    <p:sldId id="621" r:id="rId53"/>
    <p:sldId id="44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08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554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439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7610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331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8037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516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9C7DC90-A538-4D3C-9401-92C2D8DD97AE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79199C9-98F9-422D-8DB5-945D31ACEA8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5" descr="Cengage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E16E6E-BC5F-40BA-8EF2-F72E2EF6898B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F7A705-15A9-4FB3-BB83-4414C5BD2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296201B-5135-4C7A-B164-D207B1FBBDD2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824122-7DA4-439C-8E1C-2685A4CDC0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499632-BA1C-411F-BC01-932C63E5E55C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9CF567-92F2-4868-AE5F-6064AF3DA2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5295DC0-BDF4-4946-95FC-61C4F2C15E4D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2CAABE-7C30-4EA4-B5F3-01358C5E74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5F46BC3-41DA-4098-8CA3-5AE4500AA7C8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45C1710-DF5A-49B1-AD3F-FCC479A1A2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733D5C7-06BD-4A57-9316-AFFC05FB9A2D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86D10E8-0367-4E5D-9E4A-DD9E166292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B6098F-756C-4371-8629-D7887CAE58D3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182478-D854-4386-B19D-338899BFC4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BF1234E-A55B-461F-95E4-6E9D08D8F588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6B547-B69A-4B3E-824B-F8B9F77F30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57B0C22D-B331-43E5-B1B9-EFA38C5EA6F6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5D84466-CB37-49EF-9CF4-ADD313A859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EFE5778-8BFC-4536-9703-0D28E9F70237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20B8259-93AD-49B5-837E-5FA1F17556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41E24F9-DA40-43C1-89CE-AAA16B93C677}" type="datetime1">
              <a:rPr lang="en-US" smtClean="0"/>
              <a:pPr>
                <a:defRPr/>
              </a:pPr>
              <a:t>2/5/2013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A966EB8-3645-45BA-B837-242CADC3AE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Systems Analysis and Design  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2895600"/>
            <a:ext cx="5135880" cy="14910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12 – Managing Systems Support and Security</a:t>
            </a:r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5276" y="3810000"/>
            <a:ext cx="734632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Maintenance Tasks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185" y="1600200"/>
            <a:ext cx="820960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8185" y="5293731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12-4 </a:t>
            </a:r>
            <a:r>
              <a:rPr lang="en-US" sz="1400" dirty="0"/>
              <a:t>The total cost of operating an information system includes operational and </a:t>
            </a:r>
            <a:r>
              <a:rPr lang="en-US" sz="1400" dirty="0" smtClean="0"/>
              <a:t>maintenance costs</a:t>
            </a:r>
            <a:r>
              <a:rPr lang="en-US" sz="1400" dirty="0"/>
              <a:t>. Operational costs (green) are relatively constant, while maintenance costs (purple) vary over time</a:t>
            </a:r>
          </a:p>
        </p:txBody>
      </p:sp>
    </p:spTree>
    <p:extLst>
      <p:ext uri="{BB962C8B-B14F-4D97-AF65-F5344CB8AC3E}">
        <p14:creationId xmlns:p14="http://schemas.microsoft.com/office/powerpoint/2010/main" xmlns="" val="35013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</a:t>
            </a:r>
            <a:r>
              <a:rPr lang="en-US" dirty="0" smtClean="0"/>
              <a:t>Tasks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68185" y="5433536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12-5 </a:t>
            </a:r>
            <a:r>
              <a:rPr lang="en-US" sz="1400" dirty="0"/>
              <a:t>Corrective maintenance fixes errors and problems</a:t>
            </a:r>
            <a:r>
              <a:rPr lang="en-US" sz="1400" dirty="0" smtClean="0"/>
              <a:t>. Adaptive </a:t>
            </a:r>
            <a:r>
              <a:rPr lang="en-US" sz="1400" dirty="0"/>
              <a:t>maintenance provides enhancements to a system. </a:t>
            </a:r>
            <a:r>
              <a:rPr lang="en-US" sz="1400" dirty="0" smtClean="0"/>
              <a:t>Perfective maintenance </a:t>
            </a:r>
            <a:r>
              <a:rPr lang="en-US" sz="1400" dirty="0"/>
              <a:t>improves a system’s efficiency, reliability, or maintainability</a:t>
            </a:r>
            <a:r>
              <a:rPr lang="en-US" sz="1400" dirty="0" smtClean="0"/>
              <a:t>. Preventive </a:t>
            </a:r>
            <a:r>
              <a:rPr lang="en-US" sz="1400" dirty="0"/>
              <a:t>maintenance avoids future problems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4086" y="1524000"/>
            <a:ext cx="4421314" cy="53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08099"/>
            <a:ext cx="4992541" cy="374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63123"/>
            <a:ext cx="4455133" cy="44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68887" y="2057442"/>
            <a:ext cx="3846513" cy="312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62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Tasks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Corrective Maintenance</a:t>
            </a:r>
          </a:p>
          <a:p>
            <a:pPr marL="742950" lvl="1" indent="-28575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Diagnoses and corrects errors in an operational system</a:t>
            </a:r>
          </a:p>
          <a:p>
            <a:pPr marL="742950" lvl="1" indent="-28575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Respond to errors in various ways, depending on nature </a:t>
            </a:r>
          </a:p>
          <a:p>
            <a:pPr marL="742950" lvl="1" indent="-28575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Worst-case situation is a system failure</a:t>
            </a:r>
          </a:p>
          <a:p>
            <a:pPr marL="742950" lvl="1" indent="-28575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When the system is operational again, the maintenance team determines the cause, analyzes the problem, and designs a permanent solution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222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</a:t>
            </a:r>
            <a:r>
              <a:rPr lang="en-US" dirty="0" smtClean="0"/>
              <a:t>Tasks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514600" y="5725180"/>
            <a:ext cx="5482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12-6 </a:t>
            </a:r>
            <a:r>
              <a:rPr lang="en-US" sz="1400" dirty="0"/>
              <a:t>Information systems maintenance depends on the type of maintenance and </a:t>
            </a:r>
            <a:r>
              <a:rPr lang="en-US" sz="1400" dirty="0" smtClean="0"/>
              <a:t>the age </a:t>
            </a:r>
            <a:r>
              <a:rPr lang="en-US" sz="1400" dirty="0"/>
              <a:t>of the </a:t>
            </a:r>
            <a:r>
              <a:rPr lang="en-US" sz="1400" dirty="0" smtClean="0"/>
              <a:t>system</a:t>
            </a: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0445"/>
            <a:ext cx="6930664" cy="464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2434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Tasks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Adaptive Maintenance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Adds enhancements to an operational system and makes the system easier to use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The procedure for minor adaptive maintenance is similar to routine corrective maintenance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Can be more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difficult </a:t>
            </a:r>
            <a:r>
              <a:rPr lang="en-US" sz="2000" dirty="0">
                <a:latin typeface="+mn-lt"/>
              </a:rPr>
              <a:t>than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new </a:t>
            </a:r>
            <a:r>
              <a:rPr lang="en-US" sz="2000" dirty="0">
                <a:latin typeface="+mn-lt"/>
              </a:rPr>
              <a:t>systems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development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because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enhancements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must </a:t>
            </a:r>
            <a:r>
              <a:rPr lang="en-US" sz="2000" dirty="0">
                <a:latin typeface="+mn-lt"/>
              </a:rPr>
              <a:t>work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within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constraints of  </a:t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an </a:t>
            </a:r>
            <a:r>
              <a:rPr lang="en-US" sz="2000" dirty="0">
                <a:latin typeface="+mn-lt"/>
              </a:rPr>
              <a:t>existing system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4868" y="3276600"/>
            <a:ext cx="5335132" cy="264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43400" y="5919808"/>
            <a:ext cx="457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12-7 </a:t>
            </a:r>
            <a:r>
              <a:rPr lang="en-US" sz="1400" dirty="0"/>
              <a:t>This three-level ranking framework for IT support </a:t>
            </a:r>
            <a:r>
              <a:rPr lang="en-US" sz="1400" dirty="0" smtClean="0"/>
              <a:t>considers potential </a:t>
            </a:r>
            <a:r>
              <a:rPr lang="en-US" sz="1400" dirty="0"/>
              <a:t>impact and response </a:t>
            </a:r>
            <a:r>
              <a:rPr lang="en-US" sz="1400" dirty="0" smtClean="0"/>
              <a:t>urgency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07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Tasks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66775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</a:rPr>
              <a:t> Perfective </a:t>
            </a:r>
            <a:r>
              <a:rPr lang="en-US" sz="2800" dirty="0" smtClean="0">
                <a:latin typeface="+mn-lt"/>
              </a:rPr>
              <a:t>Maintenance</a:t>
            </a:r>
          </a:p>
          <a:p>
            <a:pPr marL="8001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Involves changing an operational system to make it        more efficient, reliable and </a:t>
            </a:r>
            <a:r>
              <a:rPr lang="en-US" sz="2400" dirty="0" smtClean="0">
                <a:latin typeface="+mn-lt"/>
              </a:rPr>
              <a:t>maintainable</a:t>
            </a:r>
          </a:p>
          <a:p>
            <a:pPr marL="8001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Cost-effective </a:t>
            </a:r>
            <a:r>
              <a:rPr lang="en-US" sz="2400" dirty="0">
                <a:latin typeface="+mn-lt"/>
              </a:rPr>
              <a:t>during the middle of the system’s operational </a:t>
            </a:r>
            <a:r>
              <a:rPr lang="en-US" sz="2400" dirty="0" smtClean="0">
                <a:latin typeface="+mn-lt"/>
              </a:rPr>
              <a:t>life</a:t>
            </a:r>
          </a:p>
          <a:p>
            <a:pPr marL="8001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Programs </a:t>
            </a:r>
            <a:r>
              <a:rPr lang="en-US" sz="2400" dirty="0">
                <a:latin typeface="+mn-lt"/>
              </a:rPr>
              <a:t>that need a large number of maintenance changes usually are good candidates for reengineering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The more a program changes, the more likely it is to become inefficient and difficult to maintain</a:t>
            </a:r>
          </a:p>
        </p:txBody>
      </p:sp>
    </p:spTree>
    <p:extLst>
      <p:ext uri="{BB962C8B-B14F-4D97-AF65-F5344CB8AC3E}">
        <p14:creationId xmlns:p14="http://schemas.microsoft.com/office/powerpoint/2010/main" xmlns="" val="35499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Tasks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563448"/>
            <a:ext cx="82105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Preventive Maintenance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Requires analysis of areas where trouble is likely to occur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IT department normally initiates preventive maintenance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Often results in increased user satisfaction, decreased downtime, and reduced TCO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Sometimes does not receive the high priority that it deserves</a:t>
            </a:r>
          </a:p>
        </p:txBody>
      </p:sp>
    </p:spTree>
    <p:extLst>
      <p:ext uri="{BB962C8B-B14F-4D97-AF65-F5344CB8AC3E}">
        <p14:creationId xmlns:p14="http://schemas.microsoft.com/office/powerpoint/2010/main" xmlns="" val="6087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Management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247650" y="1295400"/>
            <a:ext cx="86677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The Maintenance Team</a:t>
            </a:r>
            <a:endParaRPr lang="en-US" sz="2800" dirty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System administrator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Manages </a:t>
            </a:r>
            <a:r>
              <a:rPr lang="en-US" sz="2000" dirty="0">
                <a:latin typeface="+mn-lt"/>
              </a:rPr>
              <a:t>computer and network </a:t>
            </a:r>
            <a:r>
              <a:rPr lang="en-US" sz="2000" dirty="0" smtClean="0">
                <a:latin typeface="+mn-lt"/>
              </a:rPr>
              <a:t>systems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Systems </a:t>
            </a:r>
            <a:r>
              <a:rPr lang="en-US" sz="2400" dirty="0">
                <a:latin typeface="+mn-lt"/>
              </a:rPr>
              <a:t>analysts </a:t>
            </a:r>
            <a:endParaRPr lang="en-US" sz="24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Investigate and rapidly </a:t>
            </a:r>
            <a:r>
              <a:rPr lang="en-US" sz="2000" dirty="0">
                <a:latin typeface="+mn-lt"/>
              </a:rPr>
              <a:t>locate the source of </a:t>
            </a:r>
            <a:r>
              <a:rPr lang="en-US" sz="2000" dirty="0" smtClean="0">
                <a:latin typeface="+mn-lt"/>
              </a:rPr>
              <a:t>a problem </a:t>
            </a:r>
            <a:r>
              <a:rPr lang="en-US" sz="2000" dirty="0">
                <a:latin typeface="+mn-lt"/>
              </a:rPr>
              <a:t>by using analysis </a:t>
            </a:r>
            <a:r>
              <a:rPr lang="en-US" sz="2000" dirty="0" smtClean="0">
                <a:latin typeface="+mn-lt"/>
              </a:rPr>
              <a:t>and synthesis </a:t>
            </a:r>
            <a:r>
              <a:rPr lang="en-US" sz="2000" dirty="0">
                <a:latin typeface="+mn-lt"/>
              </a:rPr>
              <a:t>skills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Programmers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Applications programmers work on new </a:t>
            </a:r>
            <a:r>
              <a:rPr lang="en-US" sz="2000" dirty="0">
                <a:latin typeface="+mn-lt"/>
              </a:rPr>
              <a:t>systems </a:t>
            </a:r>
            <a:r>
              <a:rPr lang="en-US" sz="2000" dirty="0" smtClean="0">
                <a:latin typeface="+mn-lt"/>
              </a:rPr>
              <a:t>development and maintenance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Systems programmers concentrate </a:t>
            </a:r>
            <a:r>
              <a:rPr lang="en-US" sz="2000" dirty="0">
                <a:latin typeface="+mn-lt"/>
              </a:rPr>
              <a:t>on operating system software and </a:t>
            </a:r>
            <a:r>
              <a:rPr lang="en-US" sz="2000" dirty="0" smtClean="0">
                <a:latin typeface="+mn-lt"/>
              </a:rPr>
              <a:t>utilities</a:t>
            </a:r>
            <a:endParaRPr lang="en-US" sz="20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 smtClean="0">
                <a:latin typeface="+mn-lt"/>
              </a:rPr>
              <a:t>Database programmers focus </a:t>
            </a:r>
            <a:r>
              <a:rPr lang="en-US" sz="2000" dirty="0">
                <a:latin typeface="+mn-lt"/>
              </a:rPr>
              <a:t>on creating and supporting large-scale </a:t>
            </a:r>
            <a:r>
              <a:rPr lang="en-US" sz="2000" dirty="0" smtClean="0">
                <a:latin typeface="+mn-lt"/>
              </a:rPr>
              <a:t>database systems</a:t>
            </a:r>
            <a:endParaRPr lang="en-US" sz="2000" dirty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Organizational </a:t>
            </a:r>
            <a:r>
              <a:rPr lang="en-US" sz="2400" dirty="0" smtClean="0">
                <a:latin typeface="+mn-lt"/>
              </a:rPr>
              <a:t>issues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Maintenance team vs. </a:t>
            </a:r>
            <a:r>
              <a:rPr lang="en-US" sz="2000" dirty="0" smtClean="0">
                <a:latin typeface="+mn-lt"/>
              </a:rPr>
              <a:t>new systems </a:t>
            </a:r>
            <a:r>
              <a:rPr lang="en-US" sz="2000" dirty="0">
                <a:latin typeface="+mn-lt"/>
              </a:rPr>
              <a:t>development team</a:t>
            </a:r>
          </a:p>
        </p:txBody>
      </p:sp>
    </p:spTree>
    <p:extLst>
      <p:ext uri="{BB962C8B-B14F-4D97-AF65-F5344CB8AC3E}">
        <p14:creationId xmlns:p14="http://schemas.microsoft.com/office/powerpoint/2010/main" xmlns="" val="20091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</a:t>
            </a:r>
            <a:r>
              <a:rPr lang="en-US" dirty="0" smtClean="0"/>
              <a:t>Management </a:t>
            </a:r>
            <a:r>
              <a:rPr lang="en-US" sz="1200" dirty="0" smtClean="0"/>
              <a:t>(Cont.)</a:t>
            </a:r>
            <a:endParaRPr lang="en-US" sz="13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66800"/>
            <a:ext cx="4267200" cy="556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8431" y="4822547"/>
            <a:ext cx="34778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12-9 </a:t>
            </a:r>
            <a:r>
              <a:rPr lang="en-US" sz="1400" dirty="0"/>
              <a:t>SAGE seeks to establish standards of professional excellence, </a:t>
            </a:r>
            <a:r>
              <a:rPr lang="en-US" sz="1400" dirty="0" smtClean="0"/>
              <a:t>improve the </a:t>
            </a:r>
            <a:r>
              <a:rPr lang="en-US" sz="1400" dirty="0"/>
              <a:t>technical </a:t>
            </a:r>
            <a:r>
              <a:rPr lang="en-US" sz="1400" dirty="0" smtClean="0"/>
              <a:t>skills </a:t>
            </a:r>
            <a:r>
              <a:rPr lang="en-US" sz="1400" dirty="0"/>
              <a:t>of its members, and promote a comprehensive code of ethics</a:t>
            </a:r>
          </a:p>
        </p:txBody>
      </p:sp>
    </p:spTree>
    <p:extLst>
      <p:ext uri="{BB962C8B-B14F-4D97-AF65-F5344CB8AC3E}">
        <p14:creationId xmlns:p14="http://schemas.microsoft.com/office/powerpoint/2010/main" xmlns="" val="30473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3614738" cy="502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</a:t>
            </a:r>
            <a:r>
              <a:rPr lang="en-US" dirty="0" smtClean="0"/>
              <a:t>Management </a:t>
            </a:r>
            <a:r>
              <a:rPr lang="en-US" sz="1200" dirty="0" smtClean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362200" y="4953000"/>
            <a:ext cx="23193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12-10 </a:t>
            </a:r>
            <a:r>
              <a:rPr lang="en-US" sz="1400" dirty="0"/>
              <a:t>Although the procedure varies from company to company,</a:t>
            </a:r>
          </a:p>
          <a:p>
            <a:r>
              <a:rPr lang="en-US" sz="1400" dirty="0"/>
              <a:t>the chart shows a typical process for handling maintenance requests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1538" y="1275069"/>
            <a:ext cx="403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Maintenance Requests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Involve a series of steps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All work must be covered by a specific request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Initial determination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The systems review committee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Task completion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User notification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095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Explain </a:t>
            </a:r>
            <a:r>
              <a:rPr lang="en-US" sz="2800" dirty="0"/>
              <a:t>the systems support and </a:t>
            </a:r>
            <a:r>
              <a:rPr lang="en-US" sz="2800" dirty="0" smtClean="0"/>
              <a:t>security phase</a:t>
            </a:r>
            <a:endParaRPr lang="en-US" sz="2800" dirty="0"/>
          </a:p>
          <a:p>
            <a:r>
              <a:rPr lang="en-US" sz="2800" dirty="0" smtClean="0"/>
              <a:t>Describe </a:t>
            </a:r>
            <a:r>
              <a:rPr lang="en-US" sz="2800" dirty="0"/>
              <a:t>user support activities, </a:t>
            </a:r>
            <a:r>
              <a:rPr lang="en-US" sz="2800" dirty="0" smtClean="0"/>
              <a:t>including user </a:t>
            </a:r>
            <a:r>
              <a:rPr lang="en-US" sz="2800" dirty="0"/>
              <a:t>training and service desks</a:t>
            </a:r>
          </a:p>
          <a:p>
            <a:r>
              <a:rPr lang="en-US" sz="2800" dirty="0" smtClean="0"/>
              <a:t>Define </a:t>
            </a:r>
            <a:r>
              <a:rPr lang="en-US" sz="2800" dirty="0"/>
              <a:t>the four types of maintenance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various techniques for </a:t>
            </a:r>
            <a:r>
              <a:rPr lang="en-US" sz="2800" dirty="0" smtClean="0"/>
              <a:t>managing systems </a:t>
            </a:r>
            <a:r>
              <a:rPr lang="en-US" sz="2800" dirty="0"/>
              <a:t>maintenance and support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techniques for measuring, managing</a:t>
            </a:r>
            <a:r>
              <a:rPr lang="en-US" sz="2800" dirty="0" smtClean="0"/>
              <a:t>, and </a:t>
            </a:r>
            <a:r>
              <a:rPr lang="en-US" sz="2800" dirty="0"/>
              <a:t>planning system performance</a:t>
            </a:r>
          </a:p>
          <a:p>
            <a:r>
              <a:rPr lang="en-US" sz="2800" dirty="0" smtClean="0"/>
              <a:t>Explain </a:t>
            </a:r>
            <a:r>
              <a:rPr lang="en-US" sz="2800" dirty="0"/>
              <a:t>risk management concepts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85E2-4C0B-443F-A25D-E625A79689E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</a:t>
            </a:r>
            <a:r>
              <a:rPr lang="en-US" dirty="0" smtClean="0"/>
              <a:t>Management </a:t>
            </a:r>
            <a:r>
              <a:rPr lang="en-US" sz="1200" dirty="0" smtClean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382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Initial </a:t>
            </a:r>
            <a:r>
              <a:rPr lang="en-US" sz="2800" dirty="0" smtClean="0">
                <a:latin typeface="+mn-lt"/>
              </a:rPr>
              <a:t>Determination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System </a:t>
            </a:r>
            <a:r>
              <a:rPr lang="en-US" sz="2400" dirty="0">
                <a:latin typeface="+mn-lt"/>
              </a:rPr>
              <a:t>administrator makes the initial determination if </a:t>
            </a:r>
            <a:r>
              <a:rPr lang="en-US" sz="2400" dirty="0" smtClean="0">
                <a:latin typeface="+mn-lt"/>
              </a:rPr>
              <a:t>are  justifiable</a:t>
            </a:r>
            <a:endParaRPr lang="en-US" sz="24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The </a:t>
            </a:r>
            <a:r>
              <a:rPr lang="en-US" sz="2800" dirty="0" smtClean="0">
                <a:latin typeface="+mn-lt"/>
              </a:rPr>
              <a:t>System Review Committee</a:t>
            </a:r>
            <a:endParaRPr lang="en-US" sz="2800" dirty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E</a:t>
            </a:r>
            <a:r>
              <a:rPr lang="en-US" sz="2400" dirty="0" smtClean="0">
                <a:latin typeface="+mn-lt"/>
              </a:rPr>
              <a:t>ither </a:t>
            </a:r>
            <a:r>
              <a:rPr lang="en-US" sz="2400" dirty="0">
                <a:latin typeface="+mn-lt"/>
              </a:rPr>
              <a:t>approves </a:t>
            </a:r>
            <a:r>
              <a:rPr lang="en-US" sz="2400" dirty="0" smtClean="0">
                <a:latin typeface="+mn-lt"/>
              </a:rPr>
              <a:t>the request and </a:t>
            </a:r>
            <a:r>
              <a:rPr lang="en-US" sz="2400" dirty="0">
                <a:latin typeface="+mn-lt"/>
              </a:rPr>
              <a:t>assigns a </a:t>
            </a:r>
            <a:r>
              <a:rPr lang="en-US" sz="2400" dirty="0" smtClean="0">
                <a:latin typeface="+mn-lt"/>
              </a:rPr>
              <a:t>priority to it, </a:t>
            </a:r>
            <a:r>
              <a:rPr lang="en-US" sz="2400" dirty="0">
                <a:latin typeface="+mn-lt"/>
              </a:rPr>
              <a:t>or rejects it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Task </a:t>
            </a:r>
            <a:r>
              <a:rPr lang="en-US" sz="2800" dirty="0" smtClean="0">
                <a:latin typeface="+mn-lt"/>
              </a:rPr>
              <a:t>Completion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System </a:t>
            </a:r>
            <a:r>
              <a:rPr lang="en-US" sz="2400" dirty="0">
                <a:latin typeface="+mn-lt"/>
              </a:rPr>
              <a:t>administrator usually </a:t>
            </a:r>
            <a:r>
              <a:rPr lang="en-US" sz="2400" dirty="0" smtClean="0">
                <a:latin typeface="+mn-lt"/>
              </a:rPr>
              <a:t>assigns </a:t>
            </a:r>
            <a:r>
              <a:rPr lang="en-US" sz="2400" dirty="0">
                <a:latin typeface="+mn-lt"/>
              </a:rPr>
              <a:t>tasks to individuals or to a maintenance </a:t>
            </a:r>
            <a:r>
              <a:rPr lang="en-US" sz="2400" dirty="0" smtClean="0">
                <a:latin typeface="+mn-lt"/>
              </a:rPr>
              <a:t>team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User </a:t>
            </a:r>
            <a:r>
              <a:rPr lang="en-US" sz="2800" dirty="0" smtClean="0">
                <a:latin typeface="+mn-lt"/>
              </a:rPr>
              <a:t>Notification </a:t>
            </a:r>
            <a:endParaRPr lang="en-US" sz="2800" dirty="0" smtClean="0"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Users </a:t>
            </a:r>
            <a:r>
              <a:rPr lang="en-US" sz="2400" dirty="0">
                <a:latin typeface="+mn-lt"/>
              </a:rPr>
              <a:t>who initiate maintenance requests expect a </a:t>
            </a:r>
            <a:r>
              <a:rPr lang="en-US" sz="2400" dirty="0" smtClean="0">
                <a:latin typeface="+mn-lt"/>
              </a:rPr>
              <a:t>prompt response</a:t>
            </a:r>
            <a:r>
              <a:rPr lang="en-US" sz="2400" dirty="0">
                <a:latin typeface="+mn-lt"/>
              </a:rPr>
              <a:t>, especially if the situation directly affects their work</a:t>
            </a:r>
          </a:p>
        </p:txBody>
      </p:sp>
    </p:spTree>
    <p:extLst>
      <p:ext uri="{BB962C8B-B14F-4D97-AF65-F5344CB8AC3E}">
        <p14:creationId xmlns:p14="http://schemas.microsoft.com/office/powerpoint/2010/main" xmlns="" val="579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</a:t>
            </a:r>
            <a:r>
              <a:rPr lang="en-US" dirty="0" smtClean="0"/>
              <a:t>Management </a:t>
            </a:r>
            <a:r>
              <a:rPr lang="en-US" sz="1200" dirty="0" smtClean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295400"/>
            <a:ext cx="86677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Establishing Priorities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In many companies, systems review committee separates maintenance requests from new systems development requests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Some IT managers believe that evaluating all projects together leads to the best possible decisions</a:t>
            </a:r>
          </a:p>
          <a:p>
            <a:pPr marL="914400" lvl="1" indent="-4572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Object is to have a procedure that balances new development and necessary maintenance work</a:t>
            </a:r>
          </a:p>
        </p:txBody>
      </p:sp>
    </p:spTree>
    <p:extLst>
      <p:ext uri="{BB962C8B-B14F-4D97-AF65-F5344CB8AC3E}">
        <p14:creationId xmlns:p14="http://schemas.microsoft.com/office/powerpoint/2010/main" xmlns="" val="31310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</a:t>
            </a:r>
            <a:r>
              <a:rPr lang="en-US" dirty="0" smtClean="0"/>
              <a:t>Management </a:t>
            </a:r>
            <a:r>
              <a:rPr lang="en-US" sz="1200" dirty="0" smtClean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295400"/>
            <a:ext cx="86677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Configuration Management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As enterprise-wide information systems grow more complex, configuration management becomes critical</a:t>
            </a: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Also helps to organize and handle documentation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6770" y="3141259"/>
            <a:ext cx="6483980" cy="310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7651" y="4051518"/>
            <a:ext cx="16573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12-11 </a:t>
            </a:r>
            <a:r>
              <a:rPr lang="en-US" sz="1400" dirty="0"/>
              <a:t>CM Crossroads provides a source of information and resources for</a:t>
            </a:r>
          </a:p>
          <a:p>
            <a:r>
              <a:rPr lang="en-US" sz="1400" dirty="0"/>
              <a:t>configuration management professionals</a:t>
            </a:r>
          </a:p>
        </p:txBody>
      </p:sp>
    </p:spTree>
    <p:extLst>
      <p:ext uri="{BB962C8B-B14F-4D97-AF65-F5344CB8AC3E}">
        <p14:creationId xmlns:p14="http://schemas.microsoft.com/office/powerpoint/2010/main" xmlns="" val="29849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</a:t>
            </a:r>
            <a:r>
              <a:rPr lang="en-US" dirty="0" smtClean="0"/>
              <a:t>Management </a:t>
            </a:r>
            <a:r>
              <a:rPr lang="en-US" sz="1200" dirty="0" smtClean="0"/>
              <a:t>(Cont.)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7650" y="1295400"/>
            <a:ext cx="8667750" cy="547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Maintenance Releases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 numbering pattern distinguishes the different releases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Reduces the documentation burden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Service packs</a:t>
            </a:r>
          </a:p>
          <a:p>
            <a:pPr marL="457200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Version Control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Archived </a:t>
            </a:r>
            <a:endParaRPr lang="en-US" sz="2400" dirty="0" smtClean="0">
              <a:latin typeface="+mn-lt"/>
            </a:endParaRP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Essential </a:t>
            </a:r>
            <a:r>
              <a:rPr lang="en-US" sz="2400" dirty="0">
                <a:latin typeface="+mn-lt"/>
              </a:rPr>
              <a:t>part of system documentation </a:t>
            </a:r>
            <a:endParaRPr lang="en-US" sz="2400" dirty="0" smtClean="0">
              <a:latin typeface="+mn-lt"/>
            </a:endParaRPr>
          </a:p>
          <a:p>
            <a:pPr marL="342900" indent="-342900" eaLnBrk="1" hangingPunct="1">
              <a:buFont typeface="Arial" pitchFamily="34" charset="0"/>
              <a:buChar char="•"/>
            </a:pPr>
            <a:r>
              <a:rPr lang="en-US" sz="2800" dirty="0" smtClean="0">
                <a:latin typeface="+mn-lt"/>
              </a:rPr>
              <a:t>Baselines</a:t>
            </a:r>
            <a:endParaRPr lang="en-US" sz="2800" dirty="0">
              <a:latin typeface="+mn-lt"/>
            </a:endParaRPr>
          </a:p>
          <a:p>
            <a:pPr marL="800100" lvl="1" indent="-342900" eaLnBrk="1" hangingPunct="1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Systems analysts use baselines as yardsticks to document features and performance </a:t>
            </a:r>
            <a:endParaRPr lang="en-US" sz="2400" dirty="0" smtClean="0">
              <a:latin typeface="+mn-lt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Functional baseline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Allocated baseline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dirty="0" smtClean="0">
                <a:latin typeface="+mn-lt"/>
              </a:rPr>
              <a:t>Product </a:t>
            </a:r>
            <a:r>
              <a:rPr lang="en-US" sz="2400" dirty="0">
                <a:latin typeface="+mn-lt"/>
              </a:rPr>
              <a:t>baseline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5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Maintenance Management </a:t>
            </a:r>
            <a:r>
              <a:rPr lang="en-US" sz="12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76599" y="5791200"/>
            <a:ext cx="5247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12-13 </a:t>
            </a:r>
            <a:r>
              <a:rPr lang="en-US" sz="1400" dirty="0"/>
              <a:t>The more complex the system, the more important the task </a:t>
            </a:r>
            <a:r>
              <a:rPr lang="en-US" sz="1400" dirty="0" smtClean="0"/>
              <a:t>of  version </a:t>
            </a:r>
            <a:r>
              <a:rPr lang="en-US" sz="1400" dirty="0"/>
              <a:t>control. Commercial software packages, such as this example from </a:t>
            </a:r>
            <a:r>
              <a:rPr lang="en-US" sz="1400" dirty="0" smtClean="0"/>
              <a:t>Serena Software</a:t>
            </a:r>
            <a:r>
              <a:rPr lang="en-US" sz="1400" dirty="0"/>
              <a:t>, can help companies maintain controls and reduce costs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191212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01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System Performance Management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85800" y="1600200"/>
            <a:ext cx="80010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Fault Management</a:t>
            </a:r>
          </a:p>
          <a:p>
            <a:pPr lvl="1"/>
            <a:r>
              <a:rPr lang="en-US" dirty="0" smtClean="0"/>
              <a:t>The more complex the system, the more difficult it can be to analyze symptoms and isolate a cause</a:t>
            </a:r>
          </a:p>
          <a:p>
            <a:pPr lvl="1"/>
            <a:r>
              <a:rPr lang="en-US" dirty="0" smtClean="0"/>
              <a:t>The best strategy is to prevent problems by monitoring system performance and workload</a:t>
            </a:r>
          </a:p>
          <a:p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9800" y="3725333"/>
            <a:ext cx="51816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9384" y="5005625"/>
            <a:ext cx="28765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12-14 </a:t>
            </a:r>
            <a:r>
              <a:rPr lang="en-US" sz="1400" dirty="0"/>
              <a:t>Windows Resource Monitor displays CPU, memory, disk, and network activity in real time</a:t>
            </a:r>
          </a:p>
        </p:txBody>
      </p:sp>
    </p:spTree>
    <p:extLst>
      <p:ext uri="{BB962C8B-B14F-4D97-AF65-F5344CB8AC3E}">
        <p14:creationId xmlns:p14="http://schemas.microsoft.com/office/powerpoint/2010/main" xmlns="" val="21244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System Performance </a:t>
            </a:r>
            <a:r>
              <a:rPr lang="en-US" dirty="0" smtClean="0"/>
              <a:t>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Performance and Workload Measurement</a:t>
            </a:r>
          </a:p>
          <a:p>
            <a:pPr lvl="1" eaLnBrk="1" hangingPunct="1"/>
            <a:r>
              <a:rPr lang="en-US" dirty="0" smtClean="0"/>
              <a:t>Benchmark testing</a:t>
            </a:r>
          </a:p>
          <a:p>
            <a:pPr lvl="1" eaLnBrk="1" hangingPunct="1"/>
            <a:r>
              <a:rPr lang="en-US" dirty="0" smtClean="0"/>
              <a:t>Metrics </a:t>
            </a:r>
          </a:p>
          <a:p>
            <a:pPr lvl="1" eaLnBrk="1" hangingPunct="1"/>
            <a:r>
              <a:rPr lang="en-US" dirty="0" smtClean="0"/>
              <a:t>Response time</a:t>
            </a:r>
          </a:p>
          <a:p>
            <a:pPr lvl="1" eaLnBrk="1" hangingPunct="1"/>
            <a:r>
              <a:rPr lang="en-US" dirty="0" smtClean="0"/>
              <a:t>Bandwidth and throughput</a:t>
            </a:r>
          </a:p>
          <a:p>
            <a:pPr lvl="2" eaLnBrk="1" hangingPunct="1"/>
            <a:r>
              <a:rPr lang="en-US" dirty="0" smtClean="0"/>
              <a:t>Kbps (kilobits per second)</a:t>
            </a:r>
          </a:p>
          <a:p>
            <a:pPr lvl="2" eaLnBrk="1" hangingPunct="1"/>
            <a:r>
              <a:rPr lang="en-US" dirty="0" smtClean="0"/>
              <a:t>Mbps (megabits per second)</a:t>
            </a:r>
          </a:p>
          <a:p>
            <a:pPr lvl="2" eaLnBrk="1" hangingPunct="1"/>
            <a:r>
              <a:rPr lang="en-US" dirty="0" smtClean="0"/>
              <a:t>Gbps (gigabits per second)</a:t>
            </a:r>
          </a:p>
        </p:txBody>
      </p:sp>
    </p:spTree>
    <p:extLst>
      <p:ext uri="{BB962C8B-B14F-4D97-AF65-F5344CB8AC3E}">
        <p14:creationId xmlns:p14="http://schemas.microsoft.com/office/powerpoint/2010/main" xmlns="" val="3308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System Performance </a:t>
            </a:r>
            <a:r>
              <a:rPr lang="en-US" dirty="0" smtClean="0"/>
              <a:t>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Performance Metrics include</a:t>
            </a:r>
          </a:p>
          <a:p>
            <a:pPr lvl="1"/>
            <a:r>
              <a:rPr lang="en-US" sz="2400" dirty="0" smtClean="0"/>
              <a:t>Arrivals </a:t>
            </a:r>
            <a:r>
              <a:rPr lang="en-US" sz="2400" dirty="0"/>
              <a:t>— The number of items that appear on a device during a given </a:t>
            </a:r>
            <a:r>
              <a:rPr lang="en-US" sz="2400" dirty="0" smtClean="0"/>
              <a:t>observation time</a:t>
            </a:r>
            <a:endParaRPr lang="en-US" sz="2400" dirty="0"/>
          </a:p>
          <a:p>
            <a:pPr lvl="1"/>
            <a:r>
              <a:rPr lang="en-US" sz="2400" dirty="0" smtClean="0"/>
              <a:t>Busy </a:t>
            </a:r>
            <a:r>
              <a:rPr lang="en-US" sz="2400" dirty="0"/>
              <a:t>— The time that a given resource is </a:t>
            </a:r>
            <a:r>
              <a:rPr lang="en-US" sz="2400" dirty="0" smtClean="0"/>
              <a:t>unavailable</a:t>
            </a:r>
            <a:endParaRPr lang="en-US" sz="2400" dirty="0"/>
          </a:p>
          <a:p>
            <a:pPr lvl="1"/>
            <a:r>
              <a:rPr lang="en-US" sz="2400" dirty="0" smtClean="0"/>
              <a:t>Completions </a:t>
            </a:r>
            <a:r>
              <a:rPr lang="en-US" sz="2400" dirty="0"/>
              <a:t>— The number of arrivals that are processed during a given </a:t>
            </a:r>
            <a:r>
              <a:rPr lang="en-US" sz="2400" dirty="0" smtClean="0"/>
              <a:t>observation period</a:t>
            </a:r>
            <a:endParaRPr lang="en-US" sz="2400" dirty="0"/>
          </a:p>
          <a:p>
            <a:pPr lvl="1"/>
            <a:r>
              <a:rPr lang="en-US" sz="2400" dirty="0" smtClean="0"/>
              <a:t>Queue </a:t>
            </a:r>
            <a:r>
              <a:rPr lang="en-US" sz="2400" dirty="0"/>
              <a:t>length — The number of requests pending for a </a:t>
            </a:r>
            <a:r>
              <a:rPr lang="en-US" sz="2400" dirty="0" smtClean="0"/>
              <a:t>service</a:t>
            </a:r>
            <a:endParaRPr lang="en-US" sz="2400" dirty="0"/>
          </a:p>
          <a:p>
            <a:pPr lvl="1"/>
            <a:r>
              <a:rPr lang="en-US" sz="2400" dirty="0" smtClean="0"/>
              <a:t>Service </a:t>
            </a:r>
            <a:r>
              <a:rPr lang="en-US" sz="2400" dirty="0"/>
              <a:t>time — The time it takes to process a given task once it reaches the </a:t>
            </a:r>
            <a:r>
              <a:rPr lang="en-US" sz="2400" dirty="0" smtClean="0"/>
              <a:t>front of </a:t>
            </a:r>
            <a:r>
              <a:rPr lang="en-US" sz="2400" dirty="0"/>
              <a:t>the </a:t>
            </a:r>
            <a:r>
              <a:rPr lang="en-US" sz="2400" dirty="0" smtClean="0"/>
              <a:t>queue</a:t>
            </a:r>
            <a:endParaRPr lang="en-US" sz="2400" dirty="0"/>
          </a:p>
          <a:p>
            <a:pPr lvl="1"/>
            <a:r>
              <a:rPr lang="en-US" sz="2400" dirty="0" smtClean="0"/>
              <a:t>Think </a:t>
            </a:r>
            <a:r>
              <a:rPr lang="en-US" sz="2400" dirty="0"/>
              <a:t>time — The time it takes an </a:t>
            </a:r>
            <a:r>
              <a:rPr lang="en-US" sz="2400" dirty="0" smtClean="0"/>
              <a:t>application </a:t>
            </a:r>
            <a:r>
              <a:rPr lang="en-US" sz="2400" dirty="0"/>
              <a:t>user to issue another </a:t>
            </a:r>
            <a:r>
              <a:rPr lang="en-US" sz="2400" dirty="0" smtClean="0"/>
              <a:t>request</a:t>
            </a:r>
            <a:endParaRPr lang="en-US" sz="2400" dirty="0"/>
          </a:p>
          <a:p>
            <a:pPr lvl="1"/>
            <a:r>
              <a:rPr lang="en-US" sz="2400" dirty="0" smtClean="0"/>
              <a:t>Utilization </a:t>
            </a:r>
            <a:r>
              <a:rPr lang="en-US" sz="2400" dirty="0"/>
              <a:t>— How much of a given resource was required to complete a </a:t>
            </a:r>
            <a:r>
              <a:rPr lang="en-US" sz="2400" dirty="0" smtClean="0"/>
              <a:t>task</a:t>
            </a:r>
            <a:endParaRPr lang="en-US" sz="2400" dirty="0"/>
          </a:p>
          <a:p>
            <a:pPr lvl="1"/>
            <a:r>
              <a:rPr lang="en-US" sz="2400" dirty="0" smtClean="0"/>
              <a:t>Wait </a:t>
            </a:r>
            <a:r>
              <a:rPr lang="en-US" sz="2400" dirty="0"/>
              <a:t>time — The time that requests must wait for a resource to become </a:t>
            </a:r>
            <a:r>
              <a:rPr lang="en-US" sz="2400" dirty="0" smtClean="0"/>
              <a:t>available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112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System Performance </a:t>
            </a:r>
            <a:r>
              <a:rPr lang="en-US" dirty="0" smtClean="0"/>
              <a:t>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" y="15240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Performance and Workload Measurement </a:t>
            </a:r>
            <a:r>
              <a:rPr lang="en-US" sz="1200" dirty="0" smtClean="0"/>
              <a:t>(Cont.)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Turnaround time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The IT department often measures response time, bandwidth, throughput, and turnaround time to evaluate system performance both before and after changes to the system or business information requirements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Management uses current performance and workload data as input for the capacity planning process</a:t>
            </a:r>
          </a:p>
        </p:txBody>
      </p:sp>
    </p:spTree>
    <p:extLst>
      <p:ext uri="{BB962C8B-B14F-4D97-AF65-F5344CB8AC3E}">
        <p14:creationId xmlns:p14="http://schemas.microsoft.com/office/powerpoint/2010/main" xmlns="" val="419734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System Performance </a:t>
            </a:r>
            <a:r>
              <a:rPr lang="en-US" dirty="0" smtClean="0"/>
              <a:t>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Capacity Planning</a:t>
            </a:r>
          </a:p>
          <a:p>
            <a:pPr lvl="1" eaLnBrk="1" hangingPunct="1"/>
            <a:r>
              <a:rPr lang="en-US" dirty="0" smtClean="0"/>
              <a:t>What-if analysis</a:t>
            </a:r>
          </a:p>
          <a:p>
            <a:pPr lvl="1" eaLnBrk="1" hangingPunct="1"/>
            <a:r>
              <a:rPr lang="en-US" dirty="0" smtClean="0"/>
              <a:t>Need detailed information</a:t>
            </a:r>
          </a:p>
          <a:p>
            <a:pPr lvl="1" eaLnBrk="1" hangingPunct="1"/>
            <a:r>
              <a:rPr lang="en-US" dirty="0" smtClean="0"/>
              <a:t>Need an accurate forecast of future business activities</a:t>
            </a:r>
          </a:p>
          <a:p>
            <a:pPr lvl="1" eaLnBrk="1" hangingPunct="1"/>
            <a:r>
              <a:rPr lang="en-US" dirty="0" smtClean="0"/>
              <a:t>Should develop contingency plans based on input from users and management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00200"/>
            <a:ext cx="481814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96631" y="6096000"/>
            <a:ext cx="52473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12-16 </a:t>
            </a:r>
            <a:r>
              <a:rPr lang="en-US" sz="1400" dirty="0"/>
              <a:t>In this Goal Seek example, the user wants to know the effect on processing time if the number</a:t>
            </a:r>
          </a:p>
          <a:p>
            <a:r>
              <a:rPr lang="en-US" sz="1400" dirty="0"/>
              <a:t>of daily transactions increases from 3,840 to 9,000</a:t>
            </a:r>
          </a:p>
        </p:txBody>
      </p:sp>
    </p:spTree>
    <p:extLst>
      <p:ext uri="{BB962C8B-B14F-4D97-AF65-F5344CB8AC3E}">
        <p14:creationId xmlns:p14="http://schemas.microsoft.com/office/powerpoint/2010/main" xmlns="" val="7826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US" sz="2800" dirty="0" smtClean="0"/>
              <a:t>Assess </a:t>
            </a:r>
            <a:r>
              <a:rPr lang="en-US" sz="2800" dirty="0"/>
              <a:t>system security at six levels: </a:t>
            </a:r>
            <a:r>
              <a:rPr lang="en-US" sz="2800" dirty="0" smtClean="0"/>
              <a:t>physical security</a:t>
            </a:r>
            <a:r>
              <a:rPr lang="en-US" sz="2800" dirty="0"/>
              <a:t>, network security, </a:t>
            </a:r>
            <a:r>
              <a:rPr lang="en-US" sz="2800" dirty="0" smtClean="0"/>
              <a:t>application security</a:t>
            </a:r>
            <a:r>
              <a:rPr lang="en-US" sz="2800" dirty="0"/>
              <a:t>, file security, user security, </a:t>
            </a:r>
            <a:r>
              <a:rPr lang="en-US" sz="2800" dirty="0" smtClean="0"/>
              <a:t>and procedural </a:t>
            </a:r>
            <a:r>
              <a:rPr lang="en-US" sz="2800" dirty="0"/>
              <a:t>security</a:t>
            </a:r>
          </a:p>
          <a:p>
            <a:r>
              <a:rPr lang="en-US" sz="2800" dirty="0" smtClean="0"/>
              <a:t>Describe </a:t>
            </a:r>
            <a:r>
              <a:rPr lang="en-US" sz="2800" dirty="0"/>
              <a:t>backup and disaster recovery</a:t>
            </a:r>
          </a:p>
          <a:p>
            <a:r>
              <a:rPr lang="en-US" sz="2800" dirty="0" smtClean="0"/>
              <a:t>List </a:t>
            </a:r>
            <a:r>
              <a:rPr lang="en-US" sz="2800" dirty="0"/>
              <a:t>factors indicating that a system </a:t>
            </a:r>
            <a:r>
              <a:rPr lang="en-US" sz="2800" dirty="0" smtClean="0"/>
              <a:t>has reached </a:t>
            </a:r>
            <a:r>
              <a:rPr lang="en-US" sz="2800" dirty="0"/>
              <a:t>the end of its useful life</a:t>
            </a:r>
          </a:p>
          <a:p>
            <a:r>
              <a:rPr lang="en-US" sz="2800" dirty="0" smtClean="0"/>
              <a:t>Assess </a:t>
            </a:r>
            <a:r>
              <a:rPr lang="en-US" sz="2800" dirty="0"/>
              <a:t>future challenges and </a:t>
            </a:r>
            <a:r>
              <a:rPr lang="en-US" sz="2800" dirty="0" smtClean="0"/>
              <a:t>opportunities for </a:t>
            </a:r>
            <a:r>
              <a:rPr lang="en-US" sz="2800" dirty="0"/>
              <a:t>IT professionals</a:t>
            </a:r>
          </a:p>
          <a:p>
            <a:r>
              <a:rPr lang="en-US" sz="2800" dirty="0" smtClean="0"/>
              <a:t>Develop </a:t>
            </a:r>
            <a:r>
              <a:rPr lang="en-US" sz="2800" dirty="0"/>
              <a:t>a strategic plan for </a:t>
            </a:r>
            <a:r>
              <a:rPr lang="en-US" sz="2800" dirty="0" smtClean="0"/>
              <a:t>career advancement </a:t>
            </a:r>
            <a:r>
              <a:rPr lang="en-US" sz="2800" dirty="0"/>
              <a:t>and strong IT credentials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474D-0DD9-4CC9-898C-22F9D94C02B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</a:t>
            </a:r>
            <a:r>
              <a:rPr lang="en-US" sz="1200" dirty="0" smtClean="0"/>
              <a:t>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System Performance </a:t>
            </a:r>
            <a:r>
              <a:rPr lang="en-US" dirty="0" smtClean="0"/>
              <a:t>Management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System Maintenance Tools</a:t>
            </a:r>
          </a:p>
          <a:p>
            <a:pPr lvl="1" eaLnBrk="1" hangingPunct="1"/>
            <a:r>
              <a:rPr lang="en-US" dirty="0" smtClean="0"/>
              <a:t>Many CASE tools include system evaluation and maintenance features</a:t>
            </a:r>
          </a:p>
          <a:p>
            <a:pPr lvl="1" eaLnBrk="1" hangingPunct="1"/>
            <a:r>
              <a:rPr lang="en-US" dirty="0" smtClean="0"/>
              <a:t>In addition to CASE tools, you also can use spreadsheet and presentation software to calculate trends, perform what-if analyses, and create attractive charts and graphs to display the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21069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System Security Overview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81000" y="1295400"/>
            <a:ext cx="80772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Security is a vital part of every computer system</a:t>
            </a:r>
          </a:p>
          <a:p>
            <a:r>
              <a:rPr lang="en-US" dirty="0" smtClean="0"/>
              <a:t>System Security Concepts</a:t>
            </a:r>
          </a:p>
          <a:p>
            <a:pPr lvl="1"/>
            <a:r>
              <a:rPr lang="en-US" dirty="0" smtClean="0"/>
              <a:t>CIA triangle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Security policy</a:t>
            </a:r>
          </a:p>
          <a:p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40805"/>
            <a:ext cx="4419600" cy="35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1" y="4876799"/>
            <a:ext cx="3276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12-18 </a:t>
            </a:r>
            <a:r>
              <a:rPr lang="en-US" sz="1400" dirty="0"/>
              <a:t>A System security must</a:t>
            </a:r>
          </a:p>
          <a:p>
            <a:r>
              <a:rPr lang="en-US" sz="1400" dirty="0"/>
              <a:t>provide information confidentiality, integrity</a:t>
            </a:r>
            <a:r>
              <a:rPr lang="en-US" sz="1400" dirty="0" smtClean="0"/>
              <a:t>, and availability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623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Security </a:t>
            </a:r>
            <a:r>
              <a:rPr lang="en-US" dirty="0" smtClean="0"/>
              <a:t>Overview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67200" y="5959740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12-19 </a:t>
            </a:r>
            <a:r>
              <a:rPr lang="en-US" sz="1400" dirty="0"/>
              <a:t>The Microsoft Management Console (MMC) includes built-in </a:t>
            </a:r>
            <a:r>
              <a:rPr lang="en-US" sz="1400" dirty="0" smtClean="0"/>
              <a:t>security tools</a:t>
            </a:r>
            <a:r>
              <a:rPr lang="en-US" sz="1400" dirty="0"/>
              <a:t>, such as password and lock-out policies, audit policies, user rights, and </a:t>
            </a:r>
            <a:r>
              <a:rPr lang="en-US" sz="1400" dirty="0" smtClean="0"/>
              <a:t>security configurations</a:t>
            </a:r>
            <a:r>
              <a:rPr lang="en-US" sz="1400" dirty="0"/>
              <a:t>, among others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Risk Management</a:t>
            </a:r>
          </a:p>
          <a:p>
            <a:pPr lvl="1" eaLnBrk="1" hangingPunct="1"/>
            <a:r>
              <a:rPr lang="en-US" dirty="0" smtClean="0"/>
              <a:t>Absolute security is not a realistic goal</a:t>
            </a:r>
          </a:p>
          <a:p>
            <a:pPr lvl="1" eaLnBrk="1" hangingPunct="1"/>
            <a:r>
              <a:rPr lang="en-US" dirty="0" smtClean="0"/>
              <a:t>Risk Identification </a:t>
            </a:r>
          </a:p>
          <a:p>
            <a:pPr lvl="2"/>
            <a:r>
              <a:rPr lang="en-US" dirty="0" smtClean="0"/>
              <a:t>List and clarify business assets</a:t>
            </a:r>
          </a:p>
          <a:p>
            <a:r>
              <a:rPr lang="en-US" dirty="0" smtClean="0"/>
              <a:t>Risk Assessment – </a:t>
            </a:r>
          </a:p>
          <a:p>
            <a:pPr lvl="2"/>
            <a:r>
              <a:rPr lang="en-US" dirty="0" smtClean="0"/>
              <a:t>Risk </a:t>
            </a:r>
            <a:r>
              <a:rPr lang="en-US" dirty="0"/>
              <a:t>of an attack is multiplied by the likelihood of a vulnerability being exploited</a:t>
            </a:r>
          </a:p>
          <a:p>
            <a:r>
              <a:rPr lang="en-US" dirty="0" smtClean="0"/>
              <a:t>Risk control</a:t>
            </a:r>
          </a:p>
          <a:p>
            <a:pPr lvl="2" eaLnBrk="1" hangingPunct="1"/>
            <a:r>
              <a:rPr lang="en-US" dirty="0" smtClean="0"/>
              <a:t>Avoidance, mitigation, transference, acceptance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4058" y="1600200"/>
            <a:ext cx="4165141" cy="432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94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Security </a:t>
            </a:r>
            <a:r>
              <a:rPr lang="en-US" dirty="0" smtClean="0"/>
              <a:t>Overview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67200" y="5959740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12-20 </a:t>
            </a:r>
            <a:r>
              <a:rPr lang="en-US" sz="1400" dirty="0"/>
              <a:t>Risk </a:t>
            </a:r>
            <a:r>
              <a:rPr lang="en-US" sz="1400" dirty="0" smtClean="0"/>
              <a:t>management requires </a:t>
            </a:r>
            <a:r>
              <a:rPr lang="en-US" sz="1400" dirty="0"/>
              <a:t>continuous risk identification</a:t>
            </a:r>
            <a:r>
              <a:rPr lang="en-US" sz="1400" dirty="0" smtClean="0"/>
              <a:t>, assessment</a:t>
            </a:r>
            <a:r>
              <a:rPr lang="en-US" sz="1400" dirty="0"/>
              <a:t>, and </a:t>
            </a:r>
            <a:r>
              <a:rPr lang="en-US" sz="1400" dirty="0" smtClean="0"/>
              <a:t>control</a:t>
            </a:r>
            <a:endParaRPr lang="en-US" sz="140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Attacker Profiles and Attacks</a:t>
            </a:r>
          </a:p>
          <a:p>
            <a:pPr lvl="1" eaLnBrk="1" hangingPunct="1"/>
            <a:r>
              <a:rPr lang="en-US" dirty="0" smtClean="0"/>
              <a:t>An attack might be </a:t>
            </a:r>
            <a:br>
              <a:rPr lang="en-US" dirty="0" smtClean="0"/>
            </a:br>
            <a:r>
              <a:rPr lang="en-US" dirty="0" smtClean="0"/>
              <a:t>launched by a </a:t>
            </a:r>
            <a:br>
              <a:rPr lang="en-US" dirty="0" smtClean="0"/>
            </a:br>
            <a:r>
              <a:rPr lang="en-US" dirty="0" smtClean="0"/>
              <a:t>disgruntled employee, </a:t>
            </a:r>
            <a:br>
              <a:rPr lang="en-US" dirty="0" smtClean="0"/>
            </a:br>
            <a:r>
              <a:rPr lang="en-US" dirty="0" smtClean="0"/>
              <a:t>or a hacker who is </a:t>
            </a:r>
            <a:br>
              <a:rPr lang="en-US" dirty="0" smtClean="0"/>
            </a:br>
            <a:r>
              <a:rPr lang="en-US" dirty="0" smtClean="0"/>
              <a:t>10,000 miles away</a:t>
            </a:r>
          </a:p>
          <a:p>
            <a:pPr lvl="1" eaLnBrk="1" hangingPunct="1"/>
            <a:r>
              <a:rPr lang="en-US" dirty="0" smtClean="0"/>
              <a:t>Attackers break into </a:t>
            </a:r>
            <a:br>
              <a:rPr lang="en-US" dirty="0" smtClean="0"/>
            </a:br>
            <a:r>
              <a:rPr lang="en-US" dirty="0" smtClean="0"/>
              <a:t>a system to cause </a:t>
            </a:r>
            <a:br>
              <a:rPr lang="en-US" dirty="0" smtClean="0"/>
            </a:br>
            <a:r>
              <a:rPr lang="en-US" dirty="0" smtClean="0"/>
              <a:t>damage, steal </a:t>
            </a:r>
            <a:br>
              <a:rPr lang="en-US" dirty="0" smtClean="0"/>
            </a:br>
            <a:r>
              <a:rPr lang="en-US" dirty="0" smtClean="0"/>
              <a:t>information, or </a:t>
            </a:r>
            <a:br>
              <a:rPr lang="en-US" dirty="0" smtClean="0"/>
            </a:br>
            <a:r>
              <a:rPr lang="en-US" dirty="0" smtClean="0"/>
              <a:t>gain recognition, </a:t>
            </a:r>
            <a:br>
              <a:rPr lang="en-US" dirty="0" smtClean="0"/>
            </a:br>
            <a:r>
              <a:rPr lang="en-US" dirty="0" smtClean="0"/>
              <a:t>among other reasons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2529" y="1905000"/>
            <a:ext cx="4107355" cy="405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50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System Security </a:t>
            </a:r>
            <a:r>
              <a:rPr lang="en-US" dirty="0" smtClean="0"/>
              <a:t>Overview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267200" y="5959740"/>
            <a:ext cx="457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12-21 </a:t>
            </a:r>
            <a:r>
              <a:rPr lang="en-US" sz="1400" dirty="0"/>
              <a:t>System threats can be grouped into several broad categories. Note the examples provided </a:t>
            </a:r>
            <a:r>
              <a:rPr lang="en-US" sz="1400" dirty="0" smtClean="0"/>
              <a:t>for each </a:t>
            </a:r>
            <a:r>
              <a:rPr lang="en-US" sz="1400" dirty="0"/>
              <a:t>category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324600" cy="478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940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Security Levels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624" y="1371600"/>
            <a:ext cx="8126176" cy="416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4600" y="5786305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12-22 </a:t>
            </a:r>
            <a:r>
              <a:rPr lang="en-US" sz="1400" dirty="0"/>
              <a:t>IT security professionals have coined labels for various types of </a:t>
            </a:r>
            <a:r>
              <a:rPr lang="en-US" sz="1400" dirty="0" smtClean="0"/>
              <a:t>attackers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1049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</a:t>
            </a:r>
            <a:r>
              <a:rPr lang="en-US" dirty="0" smtClean="0"/>
              <a:t>Levels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8994"/>
            <a:ext cx="7429425" cy="470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31533" y="5867400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12-22 </a:t>
            </a:r>
            <a:r>
              <a:rPr lang="en-US" sz="1400" dirty="0"/>
              <a:t>Attacks can take many forms, as this table shows. IT security managers must be able </a:t>
            </a:r>
            <a:r>
              <a:rPr lang="en-US" sz="1400" dirty="0" smtClean="0"/>
              <a:t>to detect </a:t>
            </a:r>
            <a:r>
              <a:rPr lang="en-US" sz="1400" dirty="0"/>
              <a:t>these attacks and respond with suitable </a:t>
            </a:r>
            <a:r>
              <a:rPr lang="en-US" sz="1400" dirty="0" smtClean="0"/>
              <a:t>countermeasures  (Continues)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304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</a:t>
            </a:r>
            <a:r>
              <a:rPr lang="en-US" dirty="0" smtClean="0"/>
              <a:t>Levels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8994"/>
            <a:ext cx="7429425" cy="470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31533" y="5867400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12-22 </a:t>
            </a:r>
            <a:r>
              <a:rPr lang="en-US" sz="1400" dirty="0"/>
              <a:t>Attacks can take many forms, as this table shows. IT security managers must be able </a:t>
            </a:r>
            <a:r>
              <a:rPr lang="en-US" sz="1400" dirty="0" smtClean="0"/>
              <a:t>to detect </a:t>
            </a:r>
            <a:r>
              <a:rPr lang="en-US" sz="1400" dirty="0"/>
              <a:t>these attacks and respond with suitable </a:t>
            </a:r>
            <a:r>
              <a:rPr lang="en-US" sz="1400" dirty="0" smtClean="0"/>
              <a:t>countermeasures  </a:t>
            </a:r>
            <a:endParaRPr lang="en-US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30338"/>
            <a:ext cx="7366012" cy="44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350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Levels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Must consider six separate but interrelated levels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Physical Security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First level of security concerns the physical environment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Physical access to a computer represents an entry point into the system and must be controlled and protected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4211731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04278" y="5638800"/>
            <a:ext cx="34059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12-24 </a:t>
            </a:r>
            <a:r>
              <a:rPr lang="en-US" sz="1400" dirty="0"/>
              <a:t>Each security link has a</a:t>
            </a:r>
          </a:p>
          <a:p>
            <a:r>
              <a:rPr lang="en-US" sz="1400" dirty="0"/>
              <a:t>specific focus, and the overall chain is </a:t>
            </a:r>
            <a:r>
              <a:rPr lang="en-US" sz="1400" dirty="0" smtClean="0"/>
              <a:t>only as </a:t>
            </a:r>
            <a:r>
              <a:rPr lang="en-US" sz="1400" dirty="0"/>
              <a:t>strong as the weakest link</a:t>
            </a:r>
          </a:p>
        </p:txBody>
      </p:sp>
    </p:spTree>
    <p:extLst>
      <p:ext uri="{BB962C8B-B14F-4D97-AF65-F5344CB8AC3E}">
        <p14:creationId xmlns:p14="http://schemas.microsoft.com/office/powerpoint/2010/main" xmlns="" val="1146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Levels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Physical Security</a:t>
            </a:r>
          </a:p>
          <a:p>
            <a:pPr lvl="1" eaLnBrk="1" hangingPunct="1"/>
            <a:r>
              <a:rPr lang="en-US" dirty="0" smtClean="0"/>
              <a:t>Operations center security</a:t>
            </a:r>
          </a:p>
          <a:p>
            <a:pPr lvl="1" eaLnBrk="1" hangingPunct="1"/>
            <a:r>
              <a:rPr lang="en-US" dirty="0" smtClean="0"/>
              <a:t>Servers and desktop computers</a:t>
            </a:r>
          </a:p>
          <a:p>
            <a:pPr lvl="1" eaLnBrk="1" hangingPunct="1"/>
            <a:r>
              <a:rPr lang="en-US" dirty="0" smtClean="0"/>
              <a:t>Portable computers</a:t>
            </a:r>
          </a:p>
          <a:p>
            <a:r>
              <a:rPr lang="en-US" dirty="0" smtClean="0"/>
              <a:t>Network Security</a:t>
            </a:r>
          </a:p>
          <a:p>
            <a:pPr lvl="1" eaLnBrk="1" hangingPunct="1"/>
            <a:r>
              <a:rPr lang="en-US" dirty="0" smtClean="0"/>
              <a:t>Encrypting network</a:t>
            </a:r>
            <a:br>
              <a:rPr lang="en-US" dirty="0" smtClean="0"/>
            </a:br>
            <a:r>
              <a:rPr lang="en-US" dirty="0" smtClean="0"/>
              <a:t>traffic</a:t>
            </a:r>
          </a:p>
          <a:p>
            <a:pPr lvl="1" eaLnBrk="1" hangingPunct="1"/>
            <a:r>
              <a:rPr lang="en-US" dirty="0" smtClean="0"/>
              <a:t>Wireless Networks</a:t>
            </a:r>
          </a:p>
          <a:p>
            <a:pPr lvl="1" eaLnBrk="1" hangingPunct="1"/>
            <a:r>
              <a:rPr lang="en-US" dirty="0" smtClean="0"/>
              <a:t>Private networks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7426" y="1676400"/>
            <a:ext cx="457557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87425" y="4917069"/>
            <a:ext cx="46094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12-25 </a:t>
            </a:r>
            <a:r>
              <a:rPr lang="en-US" sz="1400" dirty="0"/>
              <a:t>Companies use biometric scanning to</a:t>
            </a:r>
          </a:p>
          <a:p>
            <a:r>
              <a:rPr lang="en-US" sz="1400" dirty="0"/>
              <a:t>analyze the features of the eye’s iris, which has more </a:t>
            </a:r>
            <a:r>
              <a:rPr lang="en-US" sz="1400" dirty="0" smtClean="0"/>
              <a:t>than 200 </a:t>
            </a:r>
            <a:r>
              <a:rPr lang="en-US" sz="1400" dirty="0"/>
              <a:t>points that can be measured and used for comparison</a:t>
            </a:r>
          </a:p>
        </p:txBody>
      </p:sp>
    </p:spTree>
    <p:extLst>
      <p:ext uri="{BB962C8B-B14F-4D97-AF65-F5344CB8AC3E}">
        <p14:creationId xmlns:p14="http://schemas.microsoft.com/office/powerpoint/2010/main" xmlns="" val="325168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Overview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r>
              <a:rPr lang="en-US" sz="2800" dirty="0"/>
              <a:t>The systems support and security phase begins when a system becomes operational and continues until the system reaches the end of its useful life</a:t>
            </a:r>
          </a:p>
          <a:p>
            <a:r>
              <a:rPr lang="en-US" sz="2800" dirty="0"/>
              <a:t>After delivering the system, the IT team focuses on support and maintenance 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5936390"/>
            <a:ext cx="487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12-1 </a:t>
            </a:r>
            <a:r>
              <a:rPr lang="en-US" sz="1400" dirty="0"/>
              <a:t>Typical </a:t>
            </a:r>
            <a:r>
              <a:rPr lang="en-US" sz="1400" dirty="0" smtClean="0"/>
              <a:t>systems </a:t>
            </a:r>
            <a:r>
              <a:rPr lang="en-US" sz="1400" dirty="0"/>
              <a:t>support and security task list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6600" y="4225925"/>
            <a:ext cx="5181600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54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Levels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250774" y="1424039"/>
            <a:ext cx="8436026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Network Security </a:t>
            </a:r>
            <a:r>
              <a:rPr lang="en-US" sz="1200" dirty="0" smtClean="0"/>
              <a:t>(Cont.)</a:t>
            </a:r>
          </a:p>
          <a:p>
            <a:pPr lvl="1" eaLnBrk="1" hangingPunct="1"/>
            <a:r>
              <a:rPr lang="en-US" dirty="0" smtClean="0"/>
              <a:t>Virtual Private Networks</a:t>
            </a:r>
          </a:p>
          <a:p>
            <a:pPr lvl="1" eaLnBrk="1" hangingPunct="1"/>
            <a:r>
              <a:rPr lang="en-US" dirty="0" smtClean="0"/>
              <a:t>Ports and Services</a:t>
            </a:r>
          </a:p>
          <a:p>
            <a:pPr lvl="1" eaLnBrk="1" hangingPunct="1"/>
            <a:r>
              <a:rPr lang="en-US" dirty="0" smtClean="0"/>
              <a:t>Firewalls</a:t>
            </a:r>
          </a:p>
          <a:p>
            <a:pPr lvl="1" eaLnBrk="1" hangingPunct="1"/>
            <a:r>
              <a:rPr lang="en-US" dirty="0" smtClean="0"/>
              <a:t>Network</a:t>
            </a:r>
            <a:br>
              <a:rPr lang="en-US" dirty="0" smtClean="0"/>
            </a:br>
            <a:r>
              <a:rPr lang="en-US" dirty="0" smtClean="0"/>
              <a:t>Intrusion</a:t>
            </a:r>
            <a:br>
              <a:rPr lang="en-US" dirty="0" smtClean="0"/>
            </a:br>
            <a:r>
              <a:rPr lang="en-US" dirty="0" smtClean="0"/>
              <a:t>Detection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5395" y="3810000"/>
            <a:ext cx="46094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12-28 </a:t>
            </a:r>
            <a:r>
              <a:rPr lang="en-US" sz="1400" dirty="0"/>
              <a:t>The upper screen shows an example of unencrypted text, </a:t>
            </a:r>
            <a:r>
              <a:rPr lang="en-US" sz="1400" dirty="0" smtClean="0"/>
              <a:t>which contains </a:t>
            </a:r>
            <a:r>
              <a:rPr lang="en-US" sz="1400" dirty="0"/>
              <a:t>a visible password. In the lower screen, the encrypted text cannot be read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4063832" cy="23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9319" y="4724400"/>
            <a:ext cx="51927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28600" y="5029200"/>
            <a:ext cx="32907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12-31 </a:t>
            </a:r>
            <a:r>
              <a:rPr lang="en-US" sz="1400" dirty="0"/>
              <a:t>Examples of rules that determine whether the firewall will allow traffic to pass.</a:t>
            </a:r>
          </a:p>
        </p:txBody>
      </p:sp>
    </p:spTree>
    <p:extLst>
      <p:ext uri="{BB962C8B-B14F-4D97-AF65-F5344CB8AC3E}">
        <p14:creationId xmlns:p14="http://schemas.microsoft.com/office/powerpoint/2010/main" xmlns="" val="16770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Levels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Application Security</a:t>
            </a:r>
          </a:p>
          <a:p>
            <a:pPr lvl="1" eaLnBrk="1" hangingPunct="1"/>
            <a:r>
              <a:rPr lang="en-US" dirty="0" smtClean="0"/>
              <a:t>Services</a:t>
            </a:r>
          </a:p>
          <a:p>
            <a:pPr lvl="1" eaLnBrk="1" hangingPunct="1"/>
            <a:r>
              <a:rPr lang="en-US" dirty="0" smtClean="0"/>
              <a:t>Hardening</a:t>
            </a:r>
          </a:p>
          <a:p>
            <a:pPr lvl="1" eaLnBrk="1" hangingPunct="1"/>
            <a:r>
              <a:rPr lang="en-US" dirty="0" smtClean="0"/>
              <a:t>Application Permissions</a:t>
            </a:r>
          </a:p>
          <a:p>
            <a:pPr lvl="1" eaLnBrk="1" hangingPunct="1"/>
            <a:r>
              <a:rPr lang="en-US" dirty="0" smtClean="0"/>
              <a:t>Input validation</a:t>
            </a:r>
          </a:p>
          <a:p>
            <a:pPr lvl="1" eaLnBrk="1" hangingPunct="1"/>
            <a:r>
              <a:rPr lang="en-US" dirty="0" smtClean="0"/>
              <a:t>Patches and Updates</a:t>
            </a:r>
          </a:p>
          <a:p>
            <a:pPr lvl="1" eaLnBrk="1" hangingPunct="1"/>
            <a:r>
              <a:rPr lang="en-US" dirty="0" smtClean="0"/>
              <a:t>Software logs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File Security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User groups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409950"/>
            <a:ext cx="416543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52681" y="5398532"/>
            <a:ext cx="32907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12-32 </a:t>
            </a:r>
            <a:r>
              <a:rPr lang="en-US" sz="1400" dirty="0"/>
              <a:t>Windows Event Viewer can log application usage, security settings, </a:t>
            </a:r>
            <a:r>
              <a:rPr lang="en-US" sz="1400" dirty="0" smtClean="0"/>
              <a:t>and system </a:t>
            </a:r>
            <a:r>
              <a:rPr lang="en-US" sz="1400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xmlns="" val="9926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Levels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03787" y="5202871"/>
            <a:ext cx="46094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12-34 </a:t>
            </a:r>
            <a:r>
              <a:rPr lang="en-US" sz="1400" dirty="0"/>
              <a:t>Security tokens, which come in various forms, </a:t>
            </a:r>
            <a:r>
              <a:rPr lang="en-US" sz="1400" dirty="0" smtClean="0"/>
              <a:t>can provide </a:t>
            </a:r>
            <a:r>
              <a:rPr lang="en-US" sz="1400" dirty="0"/>
              <a:t>an additional level of security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User Security</a:t>
            </a:r>
          </a:p>
          <a:p>
            <a:pPr lvl="1"/>
            <a:r>
              <a:rPr lang="en-US" dirty="0" smtClean="0"/>
              <a:t>Privilege escalation attack</a:t>
            </a:r>
          </a:p>
          <a:p>
            <a:pPr lvl="1"/>
            <a:r>
              <a:rPr lang="en-US" dirty="0" smtClean="0"/>
              <a:t>Identity management</a:t>
            </a:r>
          </a:p>
          <a:p>
            <a:pPr lvl="1"/>
            <a:r>
              <a:rPr lang="en-US" dirty="0" smtClean="0"/>
              <a:t>Password protection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User Resistance</a:t>
            </a:r>
          </a:p>
          <a:p>
            <a:pPr lvl="1"/>
            <a:r>
              <a:rPr lang="en-US" dirty="0" smtClean="0"/>
              <a:t>New Technologies</a:t>
            </a:r>
          </a:p>
          <a:p>
            <a:endParaRPr 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799" y="2057400"/>
            <a:ext cx="4606829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17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Security Levels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3914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Procedural Security</a:t>
            </a:r>
          </a:p>
          <a:p>
            <a:pPr lvl="1" eaLnBrk="1" hangingPunct="1"/>
            <a:r>
              <a:rPr lang="en-US" dirty="0" smtClean="0"/>
              <a:t>Also called Operational security</a:t>
            </a:r>
          </a:p>
          <a:p>
            <a:pPr lvl="1" eaLnBrk="1" hangingPunct="1"/>
            <a:r>
              <a:rPr lang="en-US" dirty="0" smtClean="0"/>
              <a:t>Users must log out </a:t>
            </a:r>
          </a:p>
          <a:p>
            <a:pPr lvl="1" eaLnBrk="1" hangingPunct="1"/>
            <a:r>
              <a:rPr lang="en-US" dirty="0" smtClean="0"/>
              <a:t>Dumpster diving attacks</a:t>
            </a:r>
          </a:p>
          <a:p>
            <a:pPr lvl="1" eaLnBrk="1" hangingPunct="1"/>
            <a:r>
              <a:rPr lang="en-US" dirty="0" smtClean="0"/>
              <a:t>Paper shredders</a:t>
            </a:r>
          </a:p>
          <a:p>
            <a:pPr lvl="1" eaLnBrk="1" hangingPunct="1"/>
            <a:r>
              <a:rPr lang="en-US" dirty="0" smtClean="0"/>
              <a:t>Need-to-know concept</a:t>
            </a:r>
          </a:p>
        </p:txBody>
      </p:sp>
    </p:spTree>
    <p:extLst>
      <p:ext uri="{BB962C8B-B14F-4D97-AF65-F5344CB8AC3E}">
        <p14:creationId xmlns:p14="http://schemas.microsoft.com/office/powerpoint/2010/main" xmlns="" val="417410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Backup and Recovery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Backup Policies</a:t>
            </a:r>
          </a:p>
          <a:p>
            <a:pPr lvl="1"/>
            <a:r>
              <a:rPr lang="en-US" dirty="0" smtClean="0"/>
              <a:t>Backup Media </a:t>
            </a:r>
          </a:p>
          <a:p>
            <a:pPr lvl="2"/>
            <a:r>
              <a:rPr lang="en-US" dirty="0" smtClean="0"/>
              <a:t>Includes tape, hard drives optical and online storage</a:t>
            </a:r>
          </a:p>
          <a:p>
            <a:pPr lvl="2"/>
            <a:r>
              <a:rPr lang="en-US" dirty="0" smtClean="0"/>
              <a:t>Rotation schedule</a:t>
            </a:r>
          </a:p>
          <a:p>
            <a:pPr lvl="2"/>
            <a:r>
              <a:rPr lang="en-US" dirty="0" smtClean="0"/>
              <a:t>Cloud-based storage</a:t>
            </a:r>
          </a:p>
          <a:p>
            <a:pPr lvl="1"/>
            <a:r>
              <a:rPr lang="en-US" dirty="0" smtClean="0"/>
              <a:t>Backup Types</a:t>
            </a:r>
          </a:p>
          <a:p>
            <a:pPr lvl="2"/>
            <a:r>
              <a:rPr lang="en-US" dirty="0" smtClean="0"/>
              <a:t>Full, differential, incremental, continuous</a:t>
            </a:r>
          </a:p>
          <a:p>
            <a:pPr lvl="1"/>
            <a:r>
              <a:rPr lang="en-US" dirty="0" smtClean="0"/>
              <a:t>Retention periods</a:t>
            </a:r>
          </a:p>
          <a:p>
            <a:pPr lvl="2"/>
            <a:r>
              <a:rPr lang="en-US" dirty="0" smtClean="0"/>
              <a:t>Can be months or years</a:t>
            </a:r>
          </a:p>
        </p:txBody>
      </p:sp>
    </p:spTree>
    <p:extLst>
      <p:ext uri="{BB962C8B-B14F-4D97-AF65-F5344CB8AC3E}">
        <p14:creationId xmlns:p14="http://schemas.microsoft.com/office/powerpoint/2010/main" xmlns="" val="16963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Backup and Recovery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004277" y="5638800"/>
            <a:ext cx="5239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12-35 </a:t>
            </a:r>
            <a:r>
              <a:rPr lang="en-US" sz="1400" dirty="0"/>
              <a:t>Comparison of full, differential, incremental, and continuous backup methods.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252538"/>
            <a:ext cx="5345113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58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Backup and Recovery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Business Continuity Issues</a:t>
            </a:r>
          </a:p>
          <a:p>
            <a:pPr lvl="1" eaLnBrk="1" hangingPunct="1"/>
            <a:r>
              <a:rPr lang="en-US" dirty="0" smtClean="0"/>
              <a:t>Test plan</a:t>
            </a:r>
          </a:p>
          <a:p>
            <a:pPr lvl="1" eaLnBrk="1" hangingPunct="1"/>
            <a:r>
              <a:rPr lang="en-US" dirty="0" smtClean="0"/>
              <a:t>Business continuity plan (BCP)</a:t>
            </a:r>
          </a:p>
          <a:p>
            <a:pPr lvl="1" eaLnBrk="1" hangingPunct="1"/>
            <a:r>
              <a:rPr lang="en-US" dirty="0" smtClean="0"/>
              <a:t>Hot site</a:t>
            </a:r>
          </a:p>
          <a:p>
            <a:pPr lvl="1" eaLnBrk="1" hangingPunct="1"/>
            <a:r>
              <a:rPr lang="en-US" dirty="0" smtClean="0"/>
              <a:t>Data replication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97366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 smtClean="0"/>
              <a:t>System Obsolescence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650" y="1295400"/>
            <a:ext cx="889635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The system’s maintenance history indicates that adaptive and corrective maintenance are increasing steadily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Operational costs or execution times are increasing rapidly, and routine perfective maintenance does not reverse or slow the trend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A software package is available that provides the same or additional services faster, better, and less expensively than the current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New technology offers a way to perform the same or additional functions more efficiently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Maintenance changes or additions are difficult and expensive to </a:t>
            </a:r>
            <a:r>
              <a:rPr lang="en-US" sz="2300" dirty="0" smtClean="0">
                <a:latin typeface="+mn-lt"/>
              </a:rPr>
              <a:t>perform</a:t>
            </a:r>
            <a:endParaRPr lang="en-US" sz="23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300" dirty="0">
                <a:latin typeface="+mn-lt"/>
              </a:rPr>
              <a:t>Users request significant new features to support business </a:t>
            </a:r>
            <a:r>
              <a:rPr lang="en-US" sz="2300" dirty="0" smtClean="0">
                <a:latin typeface="+mn-lt"/>
              </a:rPr>
              <a:t>requirements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13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Future Challenges and Opportunities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 fontScale="47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  <a:defRPr/>
            </a:pPr>
            <a:r>
              <a:rPr lang="en-US" sz="5100" dirty="0" smtClean="0"/>
              <a:t>Trends and Predictions</a:t>
            </a:r>
          </a:p>
          <a:p>
            <a:pPr lvl="1"/>
            <a:r>
              <a:rPr lang="en-US" sz="4400" dirty="0" smtClean="0"/>
              <a:t>The </a:t>
            </a:r>
            <a:r>
              <a:rPr lang="en-US" sz="4400" dirty="0"/>
              <a:t>financial impact of cybercrime will grow at a compound rate of 10 </a:t>
            </a:r>
            <a:r>
              <a:rPr lang="en-US" sz="4400" dirty="0" smtClean="0"/>
              <a:t>percent per year</a:t>
            </a:r>
            <a:endParaRPr lang="en-US" sz="4400" dirty="0"/>
          </a:p>
          <a:p>
            <a:pPr lvl="1"/>
            <a:r>
              <a:rPr lang="en-US" sz="4400" dirty="0" smtClean="0"/>
              <a:t>Mobile </a:t>
            </a:r>
            <a:r>
              <a:rPr lang="en-US" sz="4400" dirty="0"/>
              <a:t>application development using smartphones and tablets will </a:t>
            </a:r>
            <a:r>
              <a:rPr lang="en-US" sz="4400" dirty="0" smtClean="0"/>
              <a:t>outnumber PC-based </a:t>
            </a:r>
            <a:r>
              <a:rPr lang="en-US" sz="4400" dirty="0"/>
              <a:t>software by a four-to-one </a:t>
            </a:r>
            <a:r>
              <a:rPr lang="en-US" sz="4400" dirty="0" smtClean="0"/>
              <a:t>ratio</a:t>
            </a:r>
            <a:endParaRPr lang="en-US" sz="4400" dirty="0"/>
          </a:p>
          <a:p>
            <a:pPr lvl="1"/>
            <a:r>
              <a:rPr lang="en-US" sz="4400" dirty="0" smtClean="0"/>
              <a:t>The </a:t>
            </a:r>
            <a:r>
              <a:rPr lang="en-US" sz="4400" dirty="0"/>
              <a:t>prices for most cloud services will include a global energy </a:t>
            </a:r>
            <a:r>
              <a:rPr lang="en-US" sz="4400" dirty="0" smtClean="0"/>
              <a:t>surcharge</a:t>
            </a:r>
            <a:endParaRPr lang="en-US" sz="4400" dirty="0"/>
          </a:p>
          <a:p>
            <a:pPr lvl="1"/>
            <a:r>
              <a:rPr lang="en-US" sz="4400" dirty="0" smtClean="0"/>
              <a:t>One </a:t>
            </a:r>
            <a:r>
              <a:rPr lang="en-US" sz="4400" dirty="0"/>
              <a:t>of every two e-mail users will rely primarily on a browser, tablet or </a:t>
            </a:r>
            <a:r>
              <a:rPr lang="en-US" sz="4400" dirty="0" smtClean="0"/>
              <a:t>mobile client</a:t>
            </a:r>
            <a:r>
              <a:rPr lang="en-US" sz="4400" dirty="0"/>
              <a:t>, instead of a desktop </a:t>
            </a:r>
            <a:r>
              <a:rPr lang="en-US" sz="4400" dirty="0" smtClean="0"/>
              <a:t>client</a:t>
            </a:r>
            <a:endParaRPr lang="en-US" sz="4400" dirty="0"/>
          </a:p>
          <a:p>
            <a:pPr lvl="1"/>
            <a:r>
              <a:rPr lang="en-US" sz="4400" dirty="0" smtClean="0"/>
              <a:t>Half </a:t>
            </a:r>
            <a:r>
              <a:rPr lang="en-US" sz="4400" dirty="0"/>
              <a:t>of all companies will make proof of independent security testing a </a:t>
            </a:r>
            <a:r>
              <a:rPr lang="en-US" sz="4400" dirty="0" smtClean="0"/>
              <a:t>precondition for </a:t>
            </a:r>
            <a:r>
              <a:rPr lang="en-US" sz="4400" dirty="0"/>
              <a:t>using any type of cloud </a:t>
            </a:r>
            <a:r>
              <a:rPr lang="en-US" sz="4400" dirty="0" smtClean="0"/>
              <a:t>service</a:t>
            </a:r>
            <a:endParaRPr lang="en-US" sz="4400" dirty="0"/>
          </a:p>
          <a:p>
            <a:pPr lvl="1"/>
            <a:r>
              <a:rPr lang="en-US" sz="4400" dirty="0" smtClean="0"/>
              <a:t>Twenty </a:t>
            </a:r>
            <a:r>
              <a:rPr lang="en-US" sz="4400" dirty="0"/>
              <a:t>percent of Asia-sourced hardware consumed in the U.S. will shift to </a:t>
            </a:r>
            <a:r>
              <a:rPr lang="en-US" sz="4400" dirty="0" smtClean="0"/>
              <a:t>the Americas</a:t>
            </a:r>
          </a:p>
        </p:txBody>
      </p:sp>
    </p:spTree>
    <p:extLst>
      <p:ext uri="{BB962C8B-B14F-4D97-AF65-F5344CB8AC3E}">
        <p14:creationId xmlns:p14="http://schemas.microsoft.com/office/powerpoint/2010/main" xmlns="" val="411144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Future Challenges and </a:t>
            </a:r>
            <a:r>
              <a:rPr lang="en-US" dirty="0" smtClean="0"/>
              <a:t>Opportunities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924050"/>
            <a:ext cx="6411913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3999" y="5648980"/>
            <a:ext cx="62531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12-36 </a:t>
            </a:r>
            <a:r>
              <a:rPr lang="en-US" sz="1400" dirty="0"/>
              <a:t>Major trends and their impact on IT generally and on future systems </a:t>
            </a:r>
            <a:r>
              <a:rPr lang="en-US" sz="1400" dirty="0" smtClean="0"/>
              <a:t>analysts  (Continues)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46268" y="1371600"/>
            <a:ext cx="6192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Strategic Planning for IT Professionals</a:t>
            </a:r>
          </a:p>
        </p:txBody>
      </p:sp>
    </p:spTree>
    <p:extLst>
      <p:ext uri="{BB962C8B-B14F-4D97-AF65-F5344CB8AC3E}">
        <p14:creationId xmlns:p14="http://schemas.microsoft.com/office/powerpoint/2010/main" xmlns="" val="30430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User Support</a:t>
            </a:r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415636" y="1481138"/>
            <a:ext cx="8271164" cy="476726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b="1" dirty="0"/>
              <a:t>User </a:t>
            </a:r>
            <a:r>
              <a:rPr lang="en-US" b="1" dirty="0" smtClean="0"/>
              <a:t>Training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New </a:t>
            </a:r>
            <a:r>
              <a:rPr lang="en-US" dirty="0"/>
              <a:t>employees must be trained on the company’s information </a:t>
            </a:r>
            <a:r>
              <a:rPr lang="en-US" dirty="0" smtClean="0"/>
              <a:t>systems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IT Department may develop a user </a:t>
            </a:r>
            <a:r>
              <a:rPr lang="en-US" dirty="0"/>
              <a:t>training </a:t>
            </a:r>
            <a:r>
              <a:rPr lang="en-US" dirty="0" smtClean="0"/>
              <a:t>package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Training </a:t>
            </a:r>
            <a:r>
              <a:rPr lang="en-US" dirty="0"/>
              <a:t>users about system changes is similar to initial </a:t>
            </a:r>
            <a:r>
              <a:rPr lang="en-US" dirty="0" smtClean="0"/>
              <a:t>training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Objective </a:t>
            </a:r>
            <a:r>
              <a:rPr lang="en-US" dirty="0"/>
              <a:t>is to show users how the system can help them perform their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Future Challenges and </a:t>
            </a:r>
            <a:r>
              <a:rPr lang="en-US" dirty="0" smtClean="0"/>
              <a:t>Opportunities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sz="1300" dirty="0" smtClean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924050"/>
            <a:ext cx="6411913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14600" y="5910590"/>
            <a:ext cx="5262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12-36 </a:t>
            </a:r>
            <a:r>
              <a:rPr lang="en-US" sz="1400" dirty="0"/>
              <a:t>Major trends and their impact on IT generally and on future systems </a:t>
            </a:r>
            <a:r>
              <a:rPr lang="en-US" sz="1400" dirty="0" smtClean="0"/>
              <a:t>analysts 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46268" y="1371600"/>
            <a:ext cx="6742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+mn-lt"/>
              </a:rPr>
              <a:t>Strategic Planning for IT </a:t>
            </a:r>
            <a:r>
              <a:rPr lang="en-US" sz="2400" dirty="0" smtClean="0">
                <a:latin typeface="+mn-lt"/>
              </a:rPr>
              <a:t>Professionals </a:t>
            </a:r>
            <a:r>
              <a:rPr lang="en-US" sz="1200" dirty="0" smtClean="0">
                <a:latin typeface="+mn-lt"/>
              </a:rPr>
              <a:t>(Cont.)</a:t>
            </a:r>
            <a:endParaRPr lang="en-US" sz="2400" dirty="0">
              <a:latin typeface="+mn-lt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5250" y="2252990"/>
            <a:ext cx="641191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380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dirty="0"/>
              <a:t>Future Challenges and Opportunities </a:t>
            </a:r>
            <a:r>
              <a:rPr lang="en-US" sz="1300" dirty="0"/>
              <a:t>(Cont.)</a:t>
            </a:r>
            <a:endParaRPr lang="en-US" sz="13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04800" y="1600200"/>
            <a:ext cx="83820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IT Credentials and Certification</a:t>
            </a:r>
          </a:p>
          <a:p>
            <a:pPr lvl="1" eaLnBrk="1" hangingPunct="1"/>
            <a:r>
              <a:rPr lang="en-US" dirty="0" smtClean="0"/>
              <a:t>CompTIA, Microsoft, Cisco, Novell, Oracle, and Sun Microsystems</a:t>
            </a:r>
          </a:p>
          <a:p>
            <a:r>
              <a:rPr lang="en-US" dirty="0" smtClean="0"/>
              <a:t>Critical Thinking Skills</a:t>
            </a:r>
            <a:endParaRPr lang="en-US" dirty="0"/>
          </a:p>
          <a:p>
            <a:pPr lvl="1"/>
            <a:r>
              <a:rPr lang="en-US" dirty="0" smtClean="0"/>
              <a:t>Soft Skills</a:t>
            </a:r>
            <a:endParaRPr lang="en-US" dirty="0"/>
          </a:p>
          <a:p>
            <a:pPr lvl="1"/>
            <a:r>
              <a:rPr lang="en-US" dirty="0" smtClean="0"/>
              <a:t>Data Mining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1340" y="3352800"/>
            <a:ext cx="4051809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3401" y="4572000"/>
            <a:ext cx="4107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12-38 </a:t>
            </a:r>
            <a:r>
              <a:rPr lang="en-US" sz="1400" dirty="0"/>
              <a:t>Employers like to hire people who can think logically and effectively. The Educational </a:t>
            </a:r>
            <a:r>
              <a:rPr lang="en-US" sz="1400" dirty="0" smtClean="0"/>
              <a:t>Testing Service </a:t>
            </a:r>
            <a:r>
              <a:rPr lang="en-US" sz="1400" dirty="0"/>
              <a:t>(ETS) measures critical thinking skills using an interactive test with realistic scenarios, and will </a:t>
            </a:r>
            <a:r>
              <a:rPr lang="en-US" sz="1400" dirty="0" smtClean="0"/>
              <a:t>provide  certificates </a:t>
            </a:r>
            <a:r>
              <a:rPr lang="en-US" sz="1400" dirty="0"/>
              <a:t>to students who are </a:t>
            </a:r>
            <a:r>
              <a:rPr lang="en-US" sz="1400" dirty="0" smtClean="0"/>
              <a:t>proficient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61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Systems support and security covers the entire period from the implementation of an information system until the system no longer is used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Corrective, Adaptive, Perfective and Preventative are types of system maintenance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A maintenance team consists of systems analysts and programmers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Configuration management is necessary  and system performance measurements are needed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Security is a vital part of every computer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25148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Risk management identifies, analyzes, anticipates and reduces risk to an acceptable level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Data back and recovers plans are necessary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All information systems eventually become obsolete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Intense competition is predicted for the future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IT professionals should have a strategic career plan that includes long-term goals and intermediate milestones</a:t>
            </a:r>
          </a:p>
        </p:txBody>
      </p:sp>
    </p:spTree>
    <p:extLst>
      <p:ext uri="{BB962C8B-B14F-4D97-AF65-F5344CB8AC3E}">
        <p14:creationId xmlns:p14="http://schemas.microsoft.com/office/powerpoint/2010/main" xmlns="" val="370457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User </a:t>
            </a:r>
            <a:r>
              <a:rPr lang="en-US" dirty="0" smtClean="0"/>
              <a:t>Support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610599" cy="49530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Service Desks (Help Desk)</a:t>
            </a:r>
            <a:endParaRPr lang="en-US" dirty="0"/>
          </a:p>
          <a:p>
            <a:pPr lvl="1"/>
            <a:r>
              <a:rPr lang="en-US" dirty="0"/>
              <a:t>Enhance productivity and improve utilization of a company’s information resources</a:t>
            </a:r>
          </a:p>
          <a:p>
            <a:pPr lvl="1"/>
            <a:r>
              <a:rPr lang="en-US" dirty="0"/>
              <a:t>The help desk is a central contact point for all IT maintenance activities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hree </a:t>
            </a:r>
            <a:r>
              <a:rPr lang="en-US" dirty="0"/>
              <a:t>main objectives:</a:t>
            </a:r>
          </a:p>
          <a:p>
            <a:pPr lvl="2"/>
            <a:r>
              <a:rPr lang="en-US" dirty="0" smtClean="0"/>
              <a:t>Show </a:t>
            </a:r>
            <a:r>
              <a:rPr lang="en-US" dirty="0"/>
              <a:t>people how to use </a:t>
            </a:r>
            <a:r>
              <a:rPr lang="en-US" dirty="0" smtClean="0"/>
              <a:t>system resources </a:t>
            </a:r>
            <a:r>
              <a:rPr lang="en-US" dirty="0"/>
              <a:t>more </a:t>
            </a:r>
            <a:r>
              <a:rPr lang="en-US" dirty="0" smtClean="0"/>
              <a:t>effectively</a:t>
            </a:r>
          </a:p>
          <a:p>
            <a:pPr lvl="2"/>
            <a:r>
              <a:rPr lang="en-US" dirty="0" smtClean="0"/>
              <a:t>Provide answers </a:t>
            </a:r>
            <a:r>
              <a:rPr lang="en-US" dirty="0"/>
              <a:t>to technical or operational </a:t>
            </a:r>
            <a:r>
              <a:rPr lang="en-US" dirty="0" smtClean="0"/>
              <a:t>questions</a:t>
            </a:r>
            <a:endParaRPr lang="en-US" dirty="0"/>
          </a:p>
          <a:p>
            <a:pPr lvl="2"/>
            <a:r>
              <a:rPr lang="en-US" dirty="0" smtClean="0"/>
              <a:t>Make </a:t>
            </a:r>
            <a:r>
              <a:rPr lang="en-US" dirty="0"/>
              <a:t>users more </a:t>
            </a:r>
            <a:r>
              <a:rPr lang="en-US" dirty="0" smtClean="0"/>
              <a:t>productive by </a:t>
            </a:r>
            <a:r>
              <a:rPr lang="en-US" dirty="0"/>
              <a:t>teaching them how to meet their </a:t>
            </a:r>
            <a:r>
              <a:rPr lang="en-US" dirty="0" smtClean="0"/>
              <a:t>own information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47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User </a:t>
            </a:r>
            <a:r>
              <a:rPr lang="en-US" dirty="0" smtClean="0"/>
              <a:t>Support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371600"/>
            <a:ext cx="5029199" cy="4953000"/>
          </a:xfrm>
        </p:spPr>
        <p:txBody>
          <a:bodyPr rtlCol="0">
            <a:normAutofit fontScale="70000" lnSpcReduction="20000"/>
          </a:bodyPr>
          <a:lstStyle/>
          <a:p>
            <a:r>
              <a:rPr lang="en-US" dirty="0" smtClean="0"/>
              <a:t>Service Desks </a:t>
            </a:r>
            <a:r>
              <a:rPr lang="en-US" sz="1200" dirty="0" smtClean="0"/>
              <a:t>(Cont.)</a:t>
            </a:r>
            <a:endParaRPr lang="en-US" sz="1200" dirty="0"/>
          </a:p>
          <a:p>
            <a:pPr lvl="1"/>
            <a:r>
              <a:rPr lang="en-US" sz="2600" dirty="0"/>
              <a:t>Show a user how to </a:t>
            </a:r>
            <a:r>
              <a:rPr lang="en-US" sz="2600" dirty="0" smtClean="0"/>
              <a:t>create a query </a:t>
            </a:r>
            <a:r>
              <a:rPr lang="en-US" sz="2600" dirty="0"/>
              <a:t>or report </a:t>
            </a:r>
          </a:p>
          <a:p>
            <a:pPr lvl="1"/>
            <a:r>
              <a:rPr lang="en-US" sz="2600" dirty="0" smtClean="0"/>
              <a:t>Resolve </a:t>
            </a:r>
            <a:r>
              <a:rPr lang="en-US" sz="2600" dirty="0"/>
              <a:t>network access </a:t>
            </a:r>
            <a:r>
              <a:rPr lang="en-US" sz="2600" dirty="0" smtClean="0"/>
              <a:t>or </a:t>
            </a:r>
            <a:r>
              <a:rPr lang="en-US" sz="2600" dirty="0"/>
              <a:t>password problems</a:t>
            </a:r>
          </a:p>
          <a:p>
            <a:pPr lvl="1"/>
            <a:r>
              <a:rPr lang="en-US" sz="2600" dirty="0" smtClean="0"/>
              <a:t>Demonstrate </a:t>
            </a:r>
            <a:r>
              <a:rPr lang="en-US" sz="2600" dirty="0"/>
              <a:t>an advanced </a:t>
            </a:r>
            <a:r>
              <a:rPr lang="en-US" sz="2600" dirty="0" smtClean="0"/>
              <a:t> feature </a:t>
            </a:r>
            <a:r>
              <a:rPr lang="en-US" sz="2600" dirty="0"/>
              <a:t>of a system </a:t>
            </a:r>
          </a:p>
          <a:p>
            <a:pPr lvl="1"/>
            <a:r>
              <a:rPr lang="en-US" sz="2600" dirty="0" smtClean="0"/>
              <a:t>Help </a:t>
            </a:r>
            <a:r>
              <a:rPr lang="en-US" sz="2600" dirty="0"/>
              <a:t>a user recover damaged </a:t>
            </a:r>
            <a:r>
              <a:rPr lang="en-US" sz="2600" dirty="0" smtClean="0"/>
              <a:t> data</a:t>
            </a:r>
            <a:endParaRPr lang="en-US" sz="2600" dirty="0"/>
          </a:p>
          <a:p>
            <a:pPr lvl="1"/>
            <a:r>
              <a:rPr lang="en-US" sz="2600" dirty="0" smtClean="0"/>
              <a:t>Offer </a:t>
            </a:r>
            <a:r>
              <a:rPr lang="en-US" sz="2600" dirty="0"/>
              <a:t>tips for better operation</a:t>
            </a:r>
          </a:p>
          <a:p>
            <a:pPr lvl="1"/>
            <a:r>
              <a:rPr lang="en-US" sz="2600" dirty="0" smtClean="0"/>
              <a:t>Explain </a:t>
            </a:r>
            <a:r>
              <a:rPr lang="en-US" sz="2600" dirty="0"/>
              <a:t>an undocumented software feature</a:t>
            </a:r>
          </a:p>
          <a:p>
            <a:pPr lvl="1"/>
            <a:r>
              <a:rPr lang="en-US" sz="2600" dirty="0" smtClean="0"/>
              <a:t>Show </a:t>
            </a:r>
            <a:r>
              <a:rPr lang="en-US" sz="2600" dirty="0"/>
              <a:t>a user how to use Web conferencing</a:t>
            </a:r>
          </a:p>
          <a:p>
            <a:pPr lvl="1"/>
            <a:r>
              <a:rPr lang="en-US" sz="2600" dirty="0" smtClean="0"/>
              <a:t>Explain </a:t>
            </a:r>
            <a:r>
              <a:rPr lang="en-US" sz="2600" dirty="0"/>
              <a:t>how to access the company’s </a:t>
            </a:r>
            <a:r>
              <a:rPr lang="en-US" sz="2600" dirty="0" smtClean="0"/>
              <a:t>intranet</a:t>
            </a:r>
            <a:endParaRPr lang="en-US" sz="2600" dirty="0"/>
          </a:p>
          <a:p>
            <a:pPr lvl="1"/>
            <a:r>
              <a:rPr lang="en-US" sz="2600" dirty="0" smtClean="0"/>
              <a:t>Assist </a:t>
            </a:r>
            <a:r>
              <a:rPr lang="en-US" sz="2600" dirty="0"/>
              <a:t>a user in developing a simple database </a:t>
            </a:r>
          </a:p>
          <a:p>
            <a:pPr lvl="1"/>
            <a:r>
              <a:rPr lang="en-US" sz="2600" dirty="0" smtClean="0"/>
              <a:t>Answer </a:t>
            </a:r>
            <a:r>
              <a:rPr lang="en-US" sz="2600" dirty="0"/>
              <a:t>questions about </a:t>
            </a:r>
            <a:r>
              <a:rPr lang="en-US" sz="2600" dirty="0" smtClean="0"/>
              <a:t>software</a:t>
            </a:r>
            <a:r>
              <a:rPr lang="en-US" sz="2600" dirty="0"/>
              <a:t> licensing and upgrades</a:t>
            </a:r>
            <a:r>
              <a:rPr lang="en-US" sz="26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478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05400" y="4038600"/>
            <a:ext cx="365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12-3 </a:t>
            </a:r>
            <a:r>
              <a:rPr lang="en-US" sz="1400" dirty="0"/>
              <a:t>A service desk, also called a help desk or an information</a:t>
            </a:r>
          </a:p>
          <a:p>
            <a:r>
              <a:rPr lang="en-US" sz="1400" dirty="0"/>
              <a:t>center, provides support to system users, so that users hopefully will not have</a:t>
            </a:r>
          </a:p>
          <a:p>
            <a:r>
              <a:rPr lang="en-US" sz="1400" dirty="0"/>
              <a:t>the experience shown in the Dilbert® example on page 503</a:t>
            </a:r>
          </a:p>
        </p:txBody>
      </p:sp>
    </p:spTree>
    <p:extLst>
      <p:ext uri="{BB962C8B-B14F-4D97-AF65-F5344CB8AC3E}">
        <p14:creationId xmlns:p14="http://schemas.microsoft.com/office/powerpoint/2010/main" xmlns="" val="65484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User </a:t>
            </a:r>
            <a:r>
              <a:rPr lang="en-US" dirty="0" smtClean="0"/>
              <a:t>Support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371600"/>
            <a:ext cx="8610599" cy="4953000"/>
          </a:xfrm>
        </p:spPr>
        <p:txBody>
          <a:bodyPr rtlCol="0">
            <a:normAutofit fontScale="92500"/>
          </a:bodyPr>
          <a:lstStyle/>
          <a:p>
            <a:r>
              <a:rPr lang="en-US" dirty="0" smtClean="0"/>
              <a:t>Service Desks </a:t>
            </a:r>
            <a:r>
              <a:rPr lang="en-US" sz="1200" dirty="0" smtClean="0"/>
              <a:t>(Cont.)</a:t>
            </a:r>
            <a:endParaRPr lang="en-US" sz="1200" dirty="0"/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information about system specifications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</a:t>
            </a:r>
            <a:r>
              <a:rPr lang="en-US" sz="2400" dirty="0"/>
              <a:t>the cost of new </a:t>
            </a:r>
            <a:r>
              <a:rPr lang="en-US" sz="2400" dirty="0" smtClean="0"/>
              <a:t>hardware or </a:t>
            </a:r>
            <a:r>
              <a:rPr lang="en-US" sz="2400" dirty="0"/>
              <a:t>software</a:t>
            </a:r>
          </a:p>
          <a:p>
            <a:pPr lvl="1"/>
            <a:r>
              <a:rPr lang="en-US" sz="2400" dirty="0" smtClean="0"/>
              <a:t>Recommend </a:t>
            </a:r>
            <a:r>
              <a:rPr lang="en-US" sz="2400" dirty="0"/>
              <a:t>a system solution that integrates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data </a:t>
            </a:r>
            <a:r>
              <a:rPr lang="en-US" sz="2400" dirty="0"/>
              <a:t>from different locations </a:t>
            </a:r>
            <a:r>
              <a:rPr lang="en-US" sz="2400" dirty="0" smtClean="0"/>
              <a:t>to solve </a:t>
            </a:r>
            <a:r>
              <a:rPr lang="en-US" sz="2400" dirty="0"/>
              <a:t>a business problem</a:t>
            </a:r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hardware support by installing or reconfiguring devices such as scanners</a:t>
            </a:r>
            <a:r>
              <a:rPr lang="en-US" sz="2400" dirty="0" smtClean="0"/>
              <a:t>, printers</a:t>
            </a:r>
            <a:r>
              <a:rPr lang="en-US" sz="2400" dirty="0"/>
              <a:t>, network cards, wireless devices, optical drives, backup devices</a:t>
            </a:r>
            <a:r>
              <a:rPr lang="en-US" sz="2400" dirty="0" smtClean="0"/>
              <a:t>,  and </a:t>
            </a:r>
            <a:r>
              <a:rPr lang="en-US" sz="2400" dirty="0"/>
              <a:t>multimedia systems</a:t>
            </a:r>
          </a:p>
          <a:p>
            <a:pPr lvl="1"/>
            <a:r>
              <a:rPr lang="en-US" sz="2400" dirty="0" smtClean="0"/>
              <a:t>Show </a:t>
            </a:r>
            <a:r>
              <a:rPr lang="en-US" sz="2400" dirty="0"/>
              <a:t>users how to maintain data consistency and integrity among a </a:t>
            </a:r>
            <a:r>
              <a:rPr lang="en-US" sz="2400" dirty="0" smtClean="0"/>
              <a:t>desktop computer</a:t>
            </a:r>
            <a:r>
              <a:rPr lang="en-US" sz="2400" dirty="0"/>
              <a:t>, a notebook computer, and a handheld computer or smartphone</a:t>
            </a:r>
          </a:p>
          <a:p>
            <a:pPr lvl="1"/>
            <a:r>
              <a:rPr lang="en-US" sz="2400" dirty="0" smtClean="0"/>
              <a:t>Troubleshoot </a:t>
            </a:r>
            <a:r>
              <a:rPr lang="en-US" sz="2400" dirty="0"/>
              <a:t>software issues via remote control </a:t>
            </a:r>
            <a:r>
              <a:rPr lang="en-US" sz="2400" dirty="0" smtClean="0"/>
              <a:t>utilities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7593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User </a:t>
            </a:r>
            <a:r>
              <a:rPr lang="en-US" dirty="0" smtClean="0"/>
              <a:t>Support </a:t>
            </a:r>
            <a:r>
              <a:rPr lang="en-US" sz="1300" dirty="0" smtClean="0"/>
              <a:t>(Cont.)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76201" y="1524000"/>
            <a:ext cx="8610599" cy="49530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Outsourcing Issues</a:t>
            </a:r>
          </a:p>
          <a:p>
            <a:pPr lvl="1"/>
            <a:r>
              <a:rPr lang="en-US" dirty="0" smtClean="0"/>
              <a:t>Offshore </a:t>
            </a:r>
            <a:r>
              <a:rPr lang="en-US" dirty="0"/>
              <a:t>call centers can trim expenses and free up valuable human resources for product development</a:t>
            </a:r>
          </a:p>
          <a:p>
            <a:pPr lvl="1"/>
            <a:r>
              <a:rPr lang="en-US" dirty="0"/>
              <a:t>Critical factors might include phone wait times, support staff performance, and online support tools</a:t>
            </a:r>
          </a:p>
        </p:txBody>
      </p:sp>
    </p:spTree>
    <p:extLst>
      <p:ext uri="{BB962C8B-B14F-4D97-AF65-F5344CB8AC3E}">
        <p14:creationId xmlns:p14="http://schemas.microsoft.com/office/powerpoint/2010/main" xmlns="" val="356537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3325</TotalTime>
  <Words>2716</Words>
  <Application>Microsoft Office PowerPoint</Application>
  <PresentationFormat>On-screen Show (4:3)</PresentationFormat>
  <Paragraphs>439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Concourse</vt:lpstr>
      <vt:lpstr>Systems Analysis and Design  10th Edition</vt:lpstr>
      <vt:lpstr>Chapter Objectives </vt:lpstr>
      <vt:lpstr>Chapter Objectives (Cont.)</vt:lpstr>
      <vt:lpstr>Overview</vt:lpstr>
      <vt:lpstr>User Support</vt:lpstr>
      <vt:lpstr>User Support (Cont.)</vt:lpstr>
      <vt:lpstr>User Support (Cont.)</vt:lpstr>
      <vt:lpstr>User Support (Cont.)</vt:lpstr>
      <vt:lpstr>User Support (Cont.)</vt:lpstr>
      <vt:lpstr>Maintenance Tasks</vt:lpstr>
      <vt:lpstr>Maintenance Tasks (Cont.)</vt:lpstr>
      <vt:lpstr>Maintenance Tasks (Cont.)</vt:lpstr>
      <vt:lpstr>Maintenance Tasks (Cont.)</vt:lpstr>
      <vt:lpstr>Maintenance Tasks (Cont.)</vt:lpstr>
      <vt:lpstr>Maintenance Tasks (Cont.)</vt:lpstr>
      <vt:lpstr>Maintenance Tasks (Cont.)</vt:lpstr>
      <vt:lpstr>Maintenance Management</vt:lpstr>
      <vt:lpstr>Maintenance Management (Cont.)</vt:lpstr>
      <vt:lpstr>Maintenance Management (Cont.)</vt:lpstr>
      <vt:lpstr>Maintenance Management (Cont.)</vt:lpstr>
      <vt:lpstr>Maintenance Management (Cont.)</vt:lpstr>
      <vt:lpstr>Maintenance Management (Cont.)</vt:lpstr>
      <vt:lpstr>Maintenance Management (Cont.)</vt:lpstr>
      <vt:lpstr>Maintenance Management (Cont.)</vt:lpstr>
      <vt:lpstr>System Performance Management</vt:lpstr>
      <vt:lpstr>System Performance Management (Cont.)</vt:lpstr>
      <vt:lpstr>System Performance Management (Cont.)</vt:lpstr>
      <vt:lpstr>System Performance Management (Cont.)</vt:lpstr>
      <vt:lpstr>System Performance Management (Cont.)</vt:lpstr>
      <vt:lpstr>System Performance Management (Cont.)</vt:lpstr>
      <vt:lpstr>System Security Overview</vt:lpstr>
      <vt:lpstr>System Security Overview (Cont.)</vt:lpstr>
      <vt:lpstr>System Security Overview (Cont.)</vt:lpstr>
      <vt:lpstr>System Security Overview (Cont.)</vt:lpstr>
      <vt:lpstr>Security Levels</vt:lpstr>
      <vt:lpstr>Security Levels (Cont.)</vt:lpstr>
      <vt:lpstr>Security Levels (Cont.)</vt:lpstr>
      <vt:lpstr>Security Levels (Cont.)</vt:lpstr>
      <vt:lpstr>Security Levels (Cont.)</vt:lpstr>
      <vt:lpstr>Security Levels (Cont.)</vt:lpstr>
      <vt:lpstr>Security Levels (Cont.)</vt:lpstr>
      <vt:lpstr>Security Levels (Cont.)</vt:lpstr>
      <vt:lpstr>Security Levels (Cont.)</vt:lpstr>
      <vt:lpstr>Backup and Recovery</vt:lpstr>
      <vt:lpstr>Backup and Recovery(Cont.)</vt:lpstr>
      <vt:lpstr>Backup and Recovery(Cont.)</vt:lpstr>
      <vt:lpstr>System Obsolescence</vt:lpstr>
      <vt:lpstr>Future Challenges and Opportunities</vt:lpstr>
      <vt:lpstr>Future Challenges and Opportunities (Cont.)</vt:lpstr>
      <vt:lpstr>Future Challenges and Opportunities (Cont.)</vt:lpstr>
      <vt:lpstr>Future Challenges and Opportunities (Cont.)</vt:lpstr>
      <vt:lpstr>Chapter Summary</vt:lpstr>
      <vt:lpstr>Chapter 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Aimee Poirier</cp:lastModifiedBy>
  <cp:revision>340</cp:revision>
  <dcterms:created xsi:type="dcterms:W3CDTF">2009-02-03T18:32:10Z</dcterms:created>
  <dcterms:modified xsi:type="dcterms:W3CDTF">2013-02-05T17:04:13Z</dcterms:modified>
</cp:coreProperties>
</file>