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7"/>
  </p:notesMasterIdLst>
  <p:sldIdLst>
    <p:sldId id="256" r:id="rId2"/>
    <p:sldId id="492" r:id="rId3"/>
    <p:sldId id="257" r:id="rId4"/>
    <p:sldId id="258" r:id="rId5"/>
    <p:sldId id="260" r:id="rId6"/>
    <p:sldId id="318" r:id="rId7"/>
    <p:sldId id="467" r:id="rId8"/>
    <p:sldId id="469" r:id="rId9"/>
    <p:sldId id="471" r:id="rId10"/>
    <p:sldId id="444" r:id="rId11"/>
    <p:sldId id="449" r:id="rId12"/>
    <p:sldId id="473" r:id="rId13"/>
    <p:sldId id="474" r:id="rId14"/>
    <p:sldId id="493" r:id="rId15"/>
    <p:sldId id="494" r:id="rId16"/>
    <p:sldId id="475" r:id="rId17"/>
    <p:sldId id="495" r:id="rId18"/>
    <p:sldId id="496" r:id="rId19"/>
    <p:sldId id="497" r:id="rId20"/>
    <p:sldId id="498" r:id="rId21"/>
    <p:sldId id="499" r:id="rId22"/>
    <p:sldId id="501" r:id="rId23"/>
    <p:sldId id="500" r:id="rId24"/>
    <p:sldId id="502" r:id="rId25"/>
    <p:sldId id="503" r:id="rId26"/>
    <p:sldId id="504" r:id="rId27"/>
    <p:sldId id="476" r:id="rId28"/>
    <p:sldId id="505" r:id="rId29"/>
    <p:sldId id="506" r:id="rId30"/>
    <p:sldId id="507" r:id="rId31"/>
    <p:sldId id="508" r:id="rId32"/>
    <p:sldId id="361" r:id="rId33"/>
    <p:sldId id="509" r:id="rId34"/>
    <p:sldId id="454" r:id="rId35"/>
    <p:sldId id="510" r:id="rId36"/>
    <p:sldId id="511" r:id="rId37"/>
    <p:sldId id="512" r:id="rId38"/>
    <p:sldId id="513" r:id="rId39"/>
    <p:sldId id="514" r:id="rId40"/>
    <p:sldId id="479" r:id="rId41"/>
    <p:sldId id="456" r:id="rId42"/>
    <p:sldId id="515" r:id="rId43"/>
    <p:sldId id="516" r:id="rId44"/>
    <p:sldId id="517" r:id="rId45"/>
    <p:sldId id="519" r:id="rId46"/>
    <p:sldId id="518" r:id="rId47"/>
    <p:sldId id="520" r:id="rId48"/>
    <p:sldId id="521" r:id="rId49"/>
    <p:sldId id="384" r:id="rId50"/>
    <p:sldId id="485" r:id="rId51"/>
    <p:sldId id="488" r:id="rId52"/>
    <p:sldId id="522" r:id="rId53"/>
    <p:sldId id="523" r:id="rId54"/>
    <p:sldId id="311" r:id="rId55"/>
    <p:sldId id="442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1/13/2013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6103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1/13/2013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1/13/2013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1/13/2013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1/13/2013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1/13/2013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1/13/2013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1/13/2013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1/13/2013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8 – User Interface Design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Phase 3 Systems Design</a:t>
            </a: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9946" y="3810000"/>
            <a:ext cx="801284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What Is a User Interface?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276600" y="6019800"/>
            <a:ext cx="5528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8-3 </a:t>
            </a:r>
            <a:r>
              <a:rPr lang="en-US" sz="1400" dirty="0"/>
              <a:t>According to IBM, the best user interfaces are the ones you don’t really notice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5823"/>
            <a:ext cx="7966835" cy="480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362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What Is a User Interface?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Human Computer Interaction</a:t>
            </a:r>
            <a:endParaRPr lang="en-US" sz="28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Human-computer interaction (HCI) describes the relationship between computers and people who use them to perform their jobs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Graphical user interface (GUI)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Main objective is to create a user-friendly design that is easy to learn and use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6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What Is a User Interface?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2999"/>
            <a:ext cx="6172200" cy="498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876801" y="5281136"/>
            <a:ext cx="2667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8-3 </a:t>
            </a:r>
            <a:r>
              <a:rPr lang="en-US" sz="1400" dirty="0"/>
              <a:t>According to IBM, the best user interfaces are the ones you don’t really notice</a:t>
            </a:r>
          </a:p>
        </p:txBody>
      </p:sp>
    </p:spTree>
    <p:extLst>
      <p:ext uri="{BB962C8B-B14F-4D97-AF65-F5344CB8AC3E}">
        <p14:creationId xmlns:p14="http://schemas.microsoft.com/office/powerpoint/2010/main" xmlns="" val="7246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Seven Habits of Successful Interface Designers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Understand the Business</a:t>
            </a:r>
            <a:endParaRPr lang="en-US" sz="2300" dirty="0" smtClean="0">
              <a:latin typeface="+mn-lt"/>
            </a:endParaRP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The interface designer must understand the underlying business functions and </a:t>
            </a:r>
            <a:r>
              <a:rPr lang="en-US" sz="2300" dirty="0" smtClean="0">
                <a:latin typeface="+mn-lt"/>
              </a:rPr>
              <a:t>how the </a:t>
            </a:r>
            <a:r>
              <a:rPr lang="en-US" sz="2300" dirty="0">
                <a:latin typeface="+mn-lt"/>
              </a:rPr>
              <a:t>system supports individual, departmental, and enterprise </a:t>
            </a:r>
            <a:r>
              <a:rPr lang="en-US" sz="2300" dirty="0" smtClean="0">
                <a:latin typeface="+mn-lt"/>
              </a:rPr>
              <a:t>goals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Maximize Graphical Effectiveness</a:t>
            </a:r>
            <a:endParaRPr lang="en-US" sz="2800" dirty="0">
              <a:latin typeface="+mn-lt"/>
            </a:endParaRP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Studies show that people learn better </a:t>
            </a:r>
            <a:r>
              <a:rPr lang="en-US" sz="2300" dirty="0" smtClean="0">
                <a:latin typeface="+mn-lt"/>
              </a:rPr>
              <a:t>visually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n-lt"/>
              </a:rPr>
              <a:t>Think Like a </a:t>
            </a:r>
            <a:r>
              <a:rPr lang="en-US" sz="2800" dirty="0" smtClean="0">
                <a:latin typeface="+mn-lt"/>
              </a:rPr>
              <a:t>User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S</a:t>
            </a:r>
            <a:r>
              <a:rPr lang="en-US" sz="2300" dirty="0" smtClean="0">
                <a:latin typeface="+mn-lt"/>
              </a:rPr>
              <a:t>ee </a:t>
            </a:r>
            <a:r>
              <a:rPr lang="en-US" sz="2300" dirty="0">
                <a:latin typeface="+mn-lt"/>
              </a:rPr>
              <a:t>the system through a user’s eyes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Use </a:t>
            </a:r>
            <a:r>
              <a:rPr lang="en-US" sz="2300" dirty="0">
                <a:latin typeface="+mn-lt"/>
              </a:rPr>
              <a:t>terms and metaphors that are familiar to </a:t>
            </a:r>
            <a:r>
              <a:rPr lang="en-US" sz="2300" dirty="0" smtClean="0">
                <a:latin typeface="+mn-lt"/>
              </a:rPr>
              <a:t>users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U</a:t>
            </a:r>
            <a:r>
              <a:rPr lang="en-US" sz="2300" dirty="0" smtClean="0">
                <a:latin typeface="+mn-lt"/>
              </a:rPr>
              <a:t>nderstand </a:t>
            </a:r>
            <a:r>
              <a:rPr lang="en-US" sz="2300" dirty="0">
                <a:latin typeface="+mn-lt"/>
              </a:rPr>
              <a:t>user experience, knowledge, and skill levels</a:t>
            </a:r>
          </a:p>
        </p:txBody>
      </p:sp>
    </p:spTree>
    <p:extLst>
      <p:ext uri="{BB962C8B-B14F-4D97-AF65-F5344CB8AC3E}">
        <p14:creationId xmlns:p14="http://schemas.microsoft.com/office/powerpoint/2010/main" xmlns="" val="31250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58448"/>
            <a:ext cx="3509579" cy="25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Seven Habits of Successful Interface Designers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4.  User Models and Prototypes</a:t>
            </a:r>
            <a:endParaRPr lang="en-US" sz="2300" dirty="0" smtClean="0">
              <a:latin typeface="+mn-lt"/>
            </a:endParaRP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P</a:t>
            </a:r>
            <a:r>
              <a:rPr lang="en-US" sz="2300" dirty="0" smtClean="0">
                <a:latin typeface="+mn-lt"/>
              </a:rPr>
              <a:t>resent </a:t>
            </a:r>
            <a:r>
              <a:rPr lang="en-US" sz="2300" dirty="0">
                <a:latin typeface="+mn-lt"/>
              </a:rPr>
              <a:t>initial screen designs to users in the form of a storyboard </a:t>
            </a:r>
            <a:r>
              <a:rPr lang="en-US" sz="2300" dirty="0" smtClean="0">
                <a:latin typeface="+mn-lt"/>
              </a:rPr>
              <a:t> 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Users </a:t>
            </a:r>
            <a:r>
              <a:rPr lang="en-US" sz="2300" dirty="0">
                <a:latin typeface="+mn-lt"/>
              </a:rPr>
              <a:t>must test all aspects of the interface </a:t>
            </a:r>
            <a:r>
              <a:rPr lang="en-US" sz="2300" dirty="0" smtClean="0">
                <a:latin typeface="+mn-lt"/>
              </a:rPr>
              <a:t>design and </a:t>
            </a:r>
            <a:r>
              <a:rPr lang="en-US" sz="2300" dirty="0">
                <a:latin typeface="+mn-lt"/>
              </a:rPr>
              <a:t>provide feedback to the </a:t>
            </a:r>
            <a:r>
              <a:rPr lang="en-US" sz="2300" dirty="0" smtClean="0">
                <a:latin typeface="+mn-lt"/>
              </a:rPr>
              <a:t>designers</a:t>
            </a:r>
            <a:endParaRPr lang="en-US" sz="2300" dirty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5.  Focus on Usability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Opening screen should </a:t>
            </a:r>
            <a:r>
              <a:rPr lang="en-US" sz="2300" dirty="0" smtClean="0">
                <a:latin typeface="+mn-lt"/>
              </a:rPr>
              <a:t/>
            </a:r>
            <a:br>
              <a:rPr lang="en-US" sz="2300" dirty="0" smtClean="0">
                <a:latin typeface="+mn-lt"/>
              </a:rPr>
            </a:br>
            <a:r>
              <a:rPr lang="en-US" sz="2300" dirty="0" smtClean="0">
                <a:latin typeface="+mn-lt"/>
              </a:rPr>
              <a:t>show </a:t>
            </a:r>
            <a:r>
              <a:rPr lang="en-US" sz="2300" dirty="0">
                <a:latin typeface="+mn-lt"/>
              </a:rPr>
              <a:t>the main </a:t>
            </a:r>
            <a:r>
              <a:rPr lang="en-US" sz="2300" dirty="0" smtClean="0">
                <a:latin typeface="+mn-lt"/>
              </a:rPr>
              <a:t>options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Offer </a:t>
            </a:r>
            <a:r>
              <a:rPr lang="en-US" sz="2300" dirty="0">
                <a:latin typeface="+mn-lt"/>
              </a:rPr>
              <a:t>a reasonable </a:t>
            </a:r>
            <a:r>
              <a:rPr lang="en-US" sz="2300" dirty="0" smtClean="0">
                <a:latin typeface="+mn-lt"/>
              </a:rPr>
              <a:t/>
            </a:r>
            <a:br>
              <a:rPr lang="en-US" sz="2300" dirty="0" smtClean="0">
                <a:latin typeface="+mn-lt"/>
              </a:rPr>
            </a:br>
            <a:r>
              <a:rPr lang="en-US" sz="2300" dirty="0" smtClean="0">
                <a:latin typeface="+mn-lt"/>
              </a:rPr>
              <a:t>number </a:t>
            </a:r>
            <a:r>
              <a:rPr lang="en-US" sz="2300" dirty="0">
                <a:latin typeface="+mn-lt"/>
              </a:rPr>
              <a:t>of choices that </a:t>
            </a:r>
            <a:r>
              <a:rPr lang="en-US" sz="2300" dirty="0" smtClean="0">
                <a:latin typeface="+mn-lt"/>
              </a:rPr>
              <a:t/>
            </a:r>
            <a:br>
              <a:rPr lang="en-US" sz="2300" dirty="0" smtClean="0">
                <a:latin typeface="+mn-lt"/>
              </a:rPr>
            </a:br>
            <a:r>
              <a:rPr lang="en-US" sz="2300" dirty="0" smtClean="0">
                <a:latin typeface="+mn-lt"/>
              </a:rPr>
              <a:t>a </a:t>
            </a:r>
            <a:r>
              <a:rPr lang="en-US" sz="2300" dirty="0">
                <a:latin typeface="+mn-lt"/>
              </a:rPr>
              <a:t>user easily </a:t>
            </a:r>
            <a:r>
              <a:rPr lang="en-US" sz="2300" dirty="0" smtClean="0">
                <a:latin typeface="+mn-lt"/>
              </a:rPr>
              <a:t>can </a:t>
            </a:r>
            <a:br>
              <a:rPr lang="en-US" sz="2300" dirty="0" smtClean="0">
                <a:latin typeface="+mn-lt"/>
              </a:rPr>
            </a:br>
            <a:r>
              <a:rPr lang="en-US" sz="2300" dirty="0" smtClean="0">
                <a:latin typeface="+mn-lt"/>
              </a:rPr>
              <a:t>comprehend</a:t>
            </a:r>
            <a:endParaRPr lang="en-US" sz="23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5898474"/>
            <a:ext cx="5105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8-7 </a:t>
            </a:r>
            <a:r>
              <a:rPr lang="en-US" sz="1400" dirty="0"/>
              <a:t>The opening screen displays the main</a:t>
            </a:r>
          </a:p>
          <a:p>
            <a:r>
              <a:rPr lang="en-US" sz="1400" dirty="0"/>
              <a:t>options for a student registration system. A user can click</a:t>
            </a:r>
          </a:p>
          <a:p>
            <a:r>
              <a:rPr lang="en-US" sz="1400" dirty="0"/>
              <a:t>an option to see lower-level actions and menu choices</a:t>
            </a:r>
          </a:p>
        </p:txBody>
      </p:sp>
    </p:spTree>
    <p:extLst>
      <p:ext uri="{BB962C8B-B14F-4D97-AF65-F5344CB8AC3E}">
        <p14:creationId xmlns:p14="http://schemas.microsoft.com/office/powerpoint/2010/main" xmlns="" val="18209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Seven Habits of Successful Interface Designers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latin typeface="+mn-lt"/>
              </a:rPr>
              <a:t>6</a:t>
            </a:r>
            <a:r>
              <a:rPr lang="en-US" sz="2800" dirty="0" smtClean="0">
                <a:latin typeface="+mn-lt"/>
              </a:rPr>
              <a:t>.  Invite Feedback</a:t>
            </a:r>
            <a:endParaRPr lang="en-US" sz="2300" dirty="0" smtClean="0">
              <a:latin typeface="+mn-lt"/>
            </a:endParaRP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M</a:t>
            </a:r>
            <a:r>
              <a:rPr lang="en-US" sz="2300" dirty="0" smtClean="0">
                <a:latin typeface="+mn-lt"/>
              </a:rPr>
              <a:t>onitor </a:t>
            </a:r>
            <a:r>
              <a:rPr lang="en-US" sz="2300" dirty="0">
                <a:latin typeface="+mn-lt"/>
              </a:rPr>
              <a:t>system usage and solicit user </a:t>
            </a:r>
            <a:r>
              <a:rPr lang="en-US" sz="2300" dirty="0" smtClean="0">
                <a:latin typeface="+mn-lt"/>
              </a:rPr>
              <a:t>suggestions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Determine </a:t>
            </a:r>
            <a:r>
              <a:rPr lang="en-US" sz="2300" dirty="0">
                <a:latin typeface="+mn-lt"/>
              </a:rPr>
              <a:t>if system features are being used </a:t>
            </a:r>
            <a:r>
              <a:rPr lang="en-US" sz="2300" dirty="0" smtClean="0">
                <a:latin typeface="+mn-lt"/>
              </a:rPr>
              <a:t>as intended </a:t>
            </a:r>
            <a:r>
              <a:rPr lang="en-US" sz="2300" dirty="0">
                <a:latin typeface="+mn-lt"/>
              </a:rPr>
              <a:t>by observing and surveying </a:t>
            </a:r>
            <a:r>
              <a:rPr lang="en-US" sz="2300" dirty="0" smtClean="0">
                <a:latin typeface="+mn-lt"/>
              </a:rPr>
              <a:t>users</a:t>
            </a:r>
          </a:p>
          <a:p>
            <a:r>
              <a:rPr lang="en-US" sz="2800" dirty="0">
                <a:latin typeface="+mn-lt"/>
              </a:rPr>
              <a:t>7.  Document Everything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D</a:t>
            </a:r>
            <a:r>
              <a:rPr lang="en-US" sz="2300" dirty="0" smtClean="0">
                <a:latin typeface="+mn-lt"/>
              </a:rPr>
              <a:t>ocument </a:t>
            </a:r>
            <a:r>
              <a:rPr lang="en-US" sz="2300" dirty="0">
                <a:latin typeface="+mn-lt"/>
              </a:rPr>
              <a:t>all screen designs for later use by </a:t>
            </a:r>
            <a:r>
              <a:rPr lang="en-US" sz="2300" dirty="0" smtClean="0">
                <a:latin typeface="+mn-lt"/>
              </a:rPr>
              <a:t>programmers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Number </a:t>
            </a:r>
            <a:r>
              <a:rPr lang="en-US" sz="2300" dirty="0">
                <a:latin typeface="+mn-lt"/>
              </a:rPr>
              <a:t>the screen designs and save them in </a:t>
            </a:r>
            <a:r>
              <a:rPr lang="en-US" sz="2300" dirty="0" smtClean="0">
                <a:latin typeface="+mn-lt"/>
              </a:rPr>
              <a:t>a hierarchy </a:t>
            </a:r>
            <a:r>
              <a:rPr lang="en-US" sz="2300" dirty="0">
                <a:latin typeface="+mn-lt"/>
              </a:rPr>
              <a:t>similar to a menu </a:t>
            </a:r>
            <a:r>
              <a:rPr lang="en-US" sz="2300" dirty="0" smtClean="0">
                <a:latin typeface="+mn-lt"/>
              </a:rPr>
              <a:t>tree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User-approved </a:t>
            </a:r>
            <a:r>
              <a:rPr lang="en-US" sz="2300" dirty="0">
                <a:latin typeface="+mn-lt"/>
              </a:rPr>
              <a:t>sketches and storyboards also can </a:t>
            </a:r>
            <a:r>
              <a:rPr lang="en-US" sz="2300" dirty="0" smtClean="0">
                <a:latin typeface="+mn-lt"/>
              </a:rPr>
              <a:t>be used </a:t>
            </a:r>
            <a:r>
              <a:rPr lang="en-US" sz="2300" dirty="0">
                <a:latin typeface="+mn-lt"/>
              </a:rPr>
              <a:t>to document the user interface</a:t>
            </a:r>
          </a:p>
        </p:txBody>
      </p:sp>
    </p:spTree>
    <p:extLst>
      <p:ext uri="{BB962C8B-B14F-4D97-AF65-F5344CB8AC3E}">
        <p14:creationId xmlns:p14="http://schemas.microsoft.com/office/powerpoint/2010/main" xmlns="" val="20545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RULE 1: Create an Interface That Is </a:t>
            </a:r>
            <a:r>
              <a:rPr lang="en-US" sz="2400" dirty="0" smtClean="0">
                <a:latin typeface="+mn-lt"/>
              </a:rPr>
              <a:t>Easy to </a:t>
            </a:r>
            <a:r>
              <a:rPr lang="en-US" sz="2400" dirty="0">
                <a:latin typeface="+mn-lt"/>
              </a:rPr>
              <a:t>Learn and Use</a:t>
            </a:r>
          </a:p>
          <a:p>
            <a:pPr lvl="1"/>
            <a:r>
              <a:rPr lang="en-US" sz="2000" b="1" dirty="0">
                <a:latin typeface="+mn-lt"/>
              </a:rPr>
              <a:t>1.1 </a:t>
            </a:r>
            <a:r>
              <a:rPr lang="en-US" sz="2000" dirty="0" smtClean="0">
                <a:latin typeface="+mn-lt"/>
              </a:rPr>
              <a:t>Focus </a:t>
            </a:r>
            <a:r>
              <a:rPr lang="en-US" sz="2000" dirty="0">
                <a:latin typeface="+mn-lt"/>
              </a:rPr>
              <a:t>on system design </a:t>
            </a:r>
            <a:r>
              <a:rPr lang="en-US" sz="2000" dirty="0" smtClean="0">
                <a:latin typeface="+mn-lt"/>
              </a:rPr>
              <a:t>objectives</a:t>
            </a:r>
          </a:p>
          <a:p>
            <a:pPr lvl="1"/>
            <a:r>
              <a:rPr lang="en-US" sz="2000" b="1" dirty="0" smtClean="0">
                <a:latin typeface="+mn-lt"/>
              </a:rPr>
              <a:t>1.2 </a:t>
            </a:r>
            <a:r>
              <a:rPr lang="en-US" sz="2000" dirty="0">
                <a:latin typeface="+mn-lt"/>
              </a:rPr>
              <a:t>Create a design that is easy to understand and </a:t>
            </a:r>
            <a:r>
              <a:rPr lang="en-US" sz="2000" dirty="0" smtClean="0">
                <a:latin typeface="+mn-lt"/>
              </a:rPr>
              <a:t>remember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b="1" dirty="0" smtClean="0">
                <a:latin typeface="+mn-lt"/>
              </a:rPr>
              <a:t>1.3 </a:t>
            </a:r>
            <a:r>
              <a:rPr lang="en-US" sz="2000" dirty="0">
                <a:latin typeface="+mn-lt"/>
              </a:rPr>
              <a:t>Provide commands, actions, and system responses that are</a:t>
            </a:r>
          </a:p>
          <a:p>
            <a:pPr lvl="1"/>
            <a:r>
              <a:rPr lang="en-US" sz="2000" dirty="0">
                <a:latin typeface="+mn-lt"/>
              </a:rPr>
              <a:t>consistent and </a:t>
            </a:r>
            <a:r>
              <a:rPr lang="en-US" sz="2000" dirty="0" smtClean="0">
                <a:latin typeface="+mn-lt"/>
              </a:rPr>
              <a:t>predictable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b="1" dirty="0">
                <a:latin typeface="+mn-lt"/>
              </a:rPr>
              <a:t>1.4 </a:t>
            </a:r>
            <a:r>
              <a:rPr lang="en-US" sz="2000" dirty="0">
                <a:latin typeface="+mn-lt"/>
              </a:rPr>
              <a:t>Allow users to correct errors </a:t>
            </a:r>
            <a:r>
              <a:rPr lang="en-US" sz="2000" dirty="0" smtClean="0">
                <a:latin typeface="+mn-lt"/>
              </a:rPr>
              <a:t>easily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b="1" dirty="0">
                <a:latin typeface="+mn-lt"/>
              </a:rPr>
              <a:t>1.5 </a:t>
            </a:r>
            <a:r>
              <a:rPr lang="en-US" sz="2000" dirty="0">
                <a:latin typeface="+mn-lt"/>
              </a:rPr>
              <a:t>Clearly label all controls, buttons, and </a:t>
            </a:r>
            <a:r>
              <a:rPr lang="en-US" sz="2000" dirty="0" smtClean="0">
                <a:latin typeface="+mn-lt"/>
              </a:rPr>
              <a:t>icons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b="1" dirty="0">
                <a:latin typeface="+mn-lt"/>
              </a:rPr>
              <a:t>1.6 </a:t>
            </a:r>
            <a:r>
              <a:rPr lang="en-US" sz="2000" dirty="0">
                <a:latin typeface="+mn-lt"/>
              </a:rPr>
              <a:t>Select familiar images that users can understand, and</a:t>
            </a:r>
          </a:p>
          <a:p>
            <a:pPr lvl="1"/>
            <a:r>
              <a:rPr lang="en-US" sz="2000" dirty="0">
                <a:latin typeface="+mn-lt"/>
              </a:rPr>
              <a:t>provide on-screen instructions that are logical, concise,</a:t>
            </a:r>
          </a:p>
          <a:p>
            <a:pPr lvl="1"/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clear </a:t>
            </a:r>
            <a:endParaRPr lang="en-US" sz="2000" dirty="0" smtClean="0">
              <a:latin typeface="+mn-lt"/>
            </a:endParaRPr>
          </a:p>
          <a:p>
            <a:pPr lvl="1"/>
            <a:r>
              <a:rPr lang="en-US" sz="2000" b="1" dirty="0" smtClean="0">
                <a:latin typeface="+mn-lt"/>
              </a:rPr>
              <a:t>1.7 </a:t>
            </a:r>
            <a:r>
              <a:rPr lang="en-US" sz="2000" dirty="0">
                <a:latin typeface="+mn-lt"/>
              </a:rPr>
              <a:t>Show all commands in a list of menu items, but dim any</a:t>
            </a:r>
          </a:p>
          <a:p>
            <a:pPr lvl="1"/>
            <a:r>
              <a:rPr lang="en-US" sz="2000" dirty="0">
                <a:latin typeface="+mn-lt"/>
              </a:rPr>
              <a:t>commands that are not available to the </a:t>
            </a:r>
            <a:r>
              <a:rPr lang="en-US" sz="2000" dirty="0" smtClean="0">
                <a:latin typeface="+mn-lt"/>
              </a:rPr>
              <a:t>user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b="1" dirty="0">
                <a:latin typeface="+mn-lt"/>
              </a:rPr>
              <a:t>1.8 </a:t>
            </a:r>
            <a:r>
              <a:rPr lang="en-US" sz="2000" dirty="0">
                <a:latin typeface="+mn-lt"/>
              </a:rPr>
              <a:t>Make it easy to navigate or return to any level in the</a:t>
            </a:r>
          </a:p>
          <a:p>
            <a:pPr lvl="1"/>
            <a:r>
              <a:rPr lang="en-US" sz="2000" dirty="0">
                <a:latin typeface="+mn-lt"/>
              </a:rPr>
              <a:t>menu </a:t>
            </a:r>
            <a:r>
              <a:rPr lang="en-US" sz="2000" dirty="0" smtClean="0">
                <a:latin typeface="+mn-lt"/>
              </a:rPr>
              <a:t>structure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2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</a:t>
            </a:r>
            <a:r>
              <a:rPr lang="en-US" sz="2800" dirty="0" smtClean="0">
                <a:latin typeface="+mn-lt"/>
              </a:rPr>
              <a:t>2: Enhance User Productivity</a:t>
            </a:r>
            <a:endParaRPr lang="en-US" sz="2800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2.1</a:t>
            </a:r>
            <a:r>
              <a:rPr lang="en-US" dirty="0">
                <a:latin typeface="+mn-lt"/>
              </a:rPr>
              <a:t> Organize tasks, commands, and functions in groups that resemble actual </a:t>
            </a:r>
            <a:r>
              <a:rPr lang="en-US" dirty="0" smtClean="0">
                <a:latin typeface="+mn-lt"/>
              </a:rPr>
              <a:t>business operations</a:t>
            </a:r>
          </a:p>
          <a:p>
            <a:pPr lvl="1"/>
            <a:r>
              <a:rPr lang="en-US" b="1" dirty="0" smtClean="0">
                <a:latin typeface="+mn-lt"/>
              </a:rPr>
              <a:t>2.2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Create alphabetical menu lists or place the selections used frequently at </a:t>
            </a:r>
            <a:r>
              <a:rPr lang="en-US" dirty="0" smtClean="0">
                <a:latin typeface="+mn-lt"/>
              </a:rPr>
              <a:t>the top </a:t>
            </a:r>
            <a:r>
              <a:rPr lang="en-US" dirty="0">
                <a:latin typeface="+mn-lt"/>
              </a:rPr>
              <a:t>of the menu </a:t>
            </a:r>
            <a:r>
              <a:rPr lang="en-US" dirty="0" smtClean="0">
                <a:latin typeface="+mn-lt"/>
              </a:rPr>
              <a:t>list</a:t>
            </a:r>
          </a:p>
          <a:p>
            <a:pPr lvl="1"/>
            <a:r>
              <a:rPr lang="en-US" b="1" dirty="0" smtClean="0">
                <a:latin typeface="+mn-lt"/>
              </a:rPr>
              <a:t>2.3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Provide shortcuts for experienced users so they can avoid multiple menu </a:t>
            </a:r>
            <a:r>
              <a:rPr lang="en-US" dirty="0" smtClean="0">
                <a:latin typeface="+mn-lt"/>
              </a:rPr>
              <a:t>levels</a:t>
            </a:r>
            <a:endParaRPr lang="en-US" dirty="0">
              <a:latin typeface="+mn-lt"/>
            </a:endParaRPr>
          </a:p>
          <a:p>
            <a:pPr lvl="1"/>
            <a:r>
              <a:rPr lang="en-US" b="1" dirty="0" smtClean="0">
                <a:latin typeface="+mn-lt"/>
              </a:rPr>
              <a:t>2.4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Use default values if the majority of values in a field are the </a:t>
            </a:r>
            <a:r>
              <a:rPr lang="en-US" dirty="0" smtClean="0">
                <a:latin typeface="+mn-lt"/>
              </a:rPr>
              <a:t>same </a:t>
            </a:r>
            <a:endParaRPr lang="en-US" dirty="0" smtClean="0">
              <a:latin typeface="+mn-lt"/>
            </a:endParaRPr>
          </a:p>
          <a:p>
            <a:pPr lvl="1"/>
            <a:r>
              <a:rPr lang="en-US" b="1" dirty="0" smtClean="0">
                <a:latin typeface="+mn-lt"/>
              </a:rPr>
              <a:t>2.5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Use a duplicate value function that enables users to insert the value from </a:t>
            </a:r>
            <a:r>
              <a:rPr lang="en-US" dirty="0" smtClean="0">
                <a:latin typeface="+mn-lt"/>
              </a:rPr>
              <a:t>the same </a:t>
            </a:r>
            <a:r>
              <a:rPr lang="en-US" dirty="0">
                <a:latin typeface="+mn-lt"/>
              </a:rPr>
              <a:t>field in the previous record, but allow users to turn this feature on or </a:t>
            </a:r>
            <a:r>
              <a:rPr lang="en-US" dirty="0" smtClean="0">
                <a:latin typeface="+mn-lt"/>
              </a:rPr>
              <a:t>off as </a:t>
            </a:r>
            <a:r>
              <a:rPr lang="en-US" dirty="0">
                <a:latin typeface="+mn-lt"/>
              </a:rPr>
              <a:t>they </a:t>
            </a:r>
            <a:r>
              <a:rPr lang="en-US" dirty="0" smtClean="0">
                <a:latin typeface="+mn-lt"/>
              </a:rPr>
              <a:t>prefer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2.6</a:t>
            </a:r>
            <a:r>
              <a:rPr lang="en-US" dirty="0">
                <a:latin typeface="+mn-lt"/>
              </a:rPr>
              <a:t> Provide a fast-find feature that displays a list of possible values as soon as </a:t>
            </a:r>
            <a:r>
              <a:rPr lang="en-US" dirty="0" smtClean="0">
                <a:latin typeface="+mn-lt"/>
              </a:rPr>
              <a:t>users enter </a:t>
            </a:r>
            <a:r>
              <a:rPr lang="en-US" dirty="0">
                <a:latin typeface="+mn-lt"/>
              </a:rPr>
              <a:t>the first few </a:t>
            </a:r>
            <a:r>
              <a:rPr lang="en-US" dirty="0" smtClean="0">
                <a:latin typeface="+mn-lt"/>
              </a:rPr>
              <a:t>letters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2.7</a:t>
            </a:r>
            <a:r>
              <a:rPr lang="en-US" dirty="0">
                <a:latin typeface="+mn-lt"/>
              </a:rPr>
              <a:t> If available, consider a natural language feature that allows users to </a:t>
            </a:r>
            <a:r>
              <a:rPr lang="en-US" dirty="0" smtClean="0">
                <a:latin typeface="+mn-lt"/>
              </a:rPr>
              <a:t>type commands </a:t>
            </a:r>
            <a:r>
              <a:rPr lang="en-US" dirty="0">
                <a:latin typeface="+mn-lt"/>
              </a:rPr>
              <a:t>or requests in normal text </a:t>
            </a:r>
            <a:r>
              <a:rPr lang="en-US" dirty="0" smtClean="0">
                <a:latin typeface="+mn-lt"/>
              </a:rPr>
              <a:t>phrases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1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3</a:t>
            </a:r>
            <a:r>
              <a:rPr lang="en-US" sz="2800" dirty="0" smtClean="0">
                <a:latin typeface="+mn-lt"/>
              </a:rPr>
              <a:t>: Provide Users with Help and Feedback</a:t>
            </a:r>
            <a:endParaRPr lang="en-US" sz="28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3.1 Ensure that help is always available </a:t>
            </a:r>
            <a:r>
              <a:rPr lang="en-US" dirty="0" smtClean="0">
                <a:latin typeface="+mn-lt"/>
              </a:rPr>
              <a:t>on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demand</a:t>
            </a:r>
          </a:p>
          <a:p>
            <a:pPr lvl="1"/>
            <a:r>
              <a:rPr lang="en-US" dirty="0" smtClean="0">
                <a:latin typeface="+mn-lt"/>
              </a:rPr>
              <a:t>3.2 </a:t>
            </a:r>
            <a:r>
              <a:rPr lang="en-US" dirty="0">
                <a:latin typeface="+mn-lt"/>
              </a:rPr>
              <a:t>Provide user-selected help and </a:t>
            </a:r>
            <a:r>
              <a:rPr lang="en-US" dirty="0" smtClean="0">
                <a:latin typeface="+mn-lt"/>
              </a:rPr>
              <a:t>context-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sensitive help</a:t>
            </a:r>
          </a:p>
          <a:p>
            <a:pPr lvl="1"/>
            <a:r>
              <a:rPr lang="en-US" dirty="0" smtClean="0">
                <a:latin typeface="+mn-lt"/>
              </a:rPr>
              <a:t>3.3 </a:t>
            </a:r>
            <a:r>
              <a:rPr lang="en-US" dirty="0">
                <a:latin typeface="+mn-lt"/>
              </a:rPr>
              <a:t>Provide a direct route for users to </a:t>
            </a:r>
            <a:r>
              <a:rPr lang="en-US" dirty="0" smtClean="0">
                <a:latin typeface="+mn-lt"/>
              </a:rPr>
              <a:t>return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to the </a:t>
            </a:r>
            <a:r>
              <a:rPr lang="en-US" dirty="0" smtClean="0">
                <a:latin typeface="+mn-lt"/>
              </a:rPr>
              <a:t>point </a:t>
            </a:r>
            <a:r>
              <a:rPr lang="en-US" dirty="0">
                <a:latin typeface="+mn-lt"/>
              </a:rPr>
              <a:t>from where help was </a:t>
            </a:r>
            <a:r>
              <a:rPr lang="en-US" dirty="0" smtClean="0">
                <a:latin typeface="+mn-lt"/>
              </a:rPr>
              <a:t>requested</a:t>
            </a:r>
          </a:p>
          <a:p>
            <a:pPr lvl="1"/>
            <a:r>
              <a:rPr lang="en-US" dirty="0" smtClean="0">
                <a:latin typeface="+mn-lt"/>
              </a:rPr>
              <a:t>3.4 </a:t>
            </a:r>
            <a:r>
              <a:rPr lang="en-US" dirty="0">
                <a:latin typeface="+mn-lt"/>
              </a:rPr>
              <a:t>Include contact </a:t>
            </a:r>
            <a:r>
              <a:rPr lang="en-US" dirty="0" smtClean="0">
                <a:latin typeface="+mn-lt"/>
              </a:rPr>
              <a:t>information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3.5 Require user confirmation before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data deletion </a:t>
            </a:r>
            <a:r>
              <a:rPr lang="en-US" i="1" dirty="0" smtClean="0">
                <a:latin typeface="+mn-lt"/>
              </a:rPr>
              <a:t>(</a:t>
            </a:r>
            <a:r>
              <a:rPr lang="en-US" i="1" dirty="0">
                <a:latin typeface="+mn-lt"/>
              </a:rPr>
              <a:t>Are you sure?) </a:t>
            </a:r>
            <a:endParaRPr lang="en-US" i="1" dirty="0" smtClean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3.6 </a:t>
            </a:r>
            <a:r>
              <a:rPr lang="en-US" dirty="0">
                <a:latin typeface="+mn-lt"/>
              </a:rPr>
              <a:t>Provide an Undo key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3.7 </a:t>
            </a:r>
            <a:r>
              <a:rPr lang="en-US" dirty="0">
                <a:latin typeface="+mn-lt"/>
              </a:rPr>
              <a:t>When a user-entered command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contains </a:t>
            </a:r>
            <a:r>
              <a:rPr lang="en-US" dirty="0">
                <a:latin typeface="+mn-lt"/>
              </a:rPr>
              <a:t>an error, highlight the </a:t>
            </a:r>
            <a:r>
              <a:rPr lang="en-US" dirty="0" smtClean="0">
                <a:latin typeface="+mn-lt"/>
              </a:rPr>
              <a:t>erroneous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part </a:t>
            </a:r>
            <a:r>
              <a:rPr lang="en-US" dirty="0">
                <a:latin typeface="+mn-lt"/>
              </a:rPr>
              <a:t>and allow the user to make the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correction </a:t>
            </a:r>
            <a:r>
              <a:rPr lang="en-US" dirty="0">
                <a:latin typeface="+mn-lt"/>
              </a:rPr>
              <a:t>without retyping the </a:t>
            </a:r>
            <a:r>
              <a:rPr lang="en-US" dirty="0" smtClean="0">
                <a:latin typeface="+mn-lt"/>
              </a:rPr>
              <a:t>entire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command</a:t>
            </a:r>
            <a:endParaRPr lang="en-US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5838" y="2057400"/>
            <a:ext cx="316196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905838" y="4953000"/>
            <a:ext cx="31619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8-10 </a:t>
            </a:r>
            <a:r>
              <a:rPr lang="en-US" sz="1400" dirty="0"/>
              <a:t>The main Help screen for a </a:t>
            </a:r>
            <a:r>
              <a:rPr lang="en-US" sz="1400" dirty="0" smtClean="0"/>
              <a:t>student registration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4634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3</a:t>
            </a:r>
            <a:r>
              <a:rPr lang="en-US" sz="2800" dirty="0" smtClean="0">
                <a:latin typeface="+mn-lt"/>
              </a:rPr>
              <a:t>: Provide Users with Help and Feedback </a:t>
            </a:r>
            <a:r>
              <a:rPr lang="en-US" sz="900" dirty="0" smtClean="0">
                <a:latin typeface="+mn-lt"/>
              </a:rPr>
              <a:t>(Cont.)</a:t>
            </a:r>
            <a:endParaRPr lang="en-US" sz="900" dirty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3.8 Use </a:t>
            </a:r>
            <a:r>
              <a:rPr lang="en-US" dirty="0">
                <a:latin typeface="+mn-lt"/>
              </a:rPr>
              <a:t>hypertext links to assist users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3.9 </a:t>
            </a:r>
            <a:r>
              <a:rPr lang="en-US" dirty="0">
                <a:latin typeface="+mn-lt"/>
              </a:rPr>
              <a:t>Display messages at a logical place </a:t>
            </a:r>
          </a:p>
          <a:p>
            <a:pPr lvl="1"/>
            <a:r>
              <a:rPr lang="en-US" dirty="0">
                <a:latin typeface="+mn-lt"/>
              </a:rPr>
              <a:t>3.10 Alert users to lengthy processing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times </a:t>
            </a:r>
            <a:r>
              <a:rPr lang="en-US" dirty="0">
                <a:latin typeface="+mn-lt"/>
              </a:rPr>
              <a:t>or delays. Give users an on-screen</a:t>
            </a:r>
          </a:p>
          <a:p>
            <a:pPr lvl="1"/>
            <a:r>
              <a:rPr lang="en-US" dirty="0">
                <a:latin typeface="+mn-lt"/>
              </a:rPr>
              <a:t>progress </a:t>
            </a:r>
            <a:r>
              <a:rPr lang="en-US" dirty="0" smtClean="0">
                <a:latin typeface="+mn-lt"/>
              </a:rPr>
              <a:t>report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3.11 Allow messages to remain on the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screen </a:t>
            </a:r>
            <a:r>
              <a:rPr lang="en-US" dirty="0">
                <a:latin typeface="+mn-lt"/>
              </a:rPr>
              <a:t>long enough for users to read </a:t>
            </a:r>
            <a:r>
              <a:rPr lang="en-US" dirty="0" smtClean="0">
                <a:latin typeface="+mn-lt"/>
              </a:rPr>
              <a:t>them</a:t>
            </a:r>
            <a:endParaRPr lang="en-US" dirty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3.12 </a:t>
            </a:r>
            <a:r>
              <a:rPr lang="en-US" dirty="0">
                <a:latin typeface="+mn-lt"/>
              </a:rPr>
              <a:t>Let the user know whether the task or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operation </a:t>
            </a:r>
            <a:r>
              <a:rPr lang="en-US" dirty="0">
                <a:latin typeface="+mn-lt"/>
              </a:rPr>
              <a:t>was successful or </a:t>
            </a:r>
            <a:r>
              <a:rPr lang="en-US" dirty="0" smtClean="0">
                <a:latin typeface="+mn-lt"/>
              </a:rPr>
              <a:t>not</a:t>
            </a:r>
          </a:p>
          <a:p>
            <a:pPr lvl="1"/>
            <a:r>
              <a:rPr lang="en-US" dirty="0">
                <a:latin typeface="+mn-lt"/>
              </a:rPr>
              <a:t>3.13 Provide a text explanation if you use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an </a:t>
            </a:r>
            <a:r>
              <a:rPr lang="en-US" dirty="0">
                <a:latin typeface="+mn-lt"/>
              </a:rPr>
              <a:t>icon or image on a control </a:t>
            </a:r>
            <a:r>
              <a:rPr lang="en-US" dirty="0" smtClean="0">
                <a:latin typeface="+mn-lt"/>
              </a:rPr>
              <a:t>button</a:t>
            </a:r>
          </a:p>
          <a:p>
            <a:pPr lvl="1"/>
            <a:r>
              <a:rPr lang="en-US" dirty="0" smtClean="0">
                <a:latin typeface="+mn-lt"/>
              </a:rPr>
              <a:t>3.14 </a:t>
            </a:r>
            <a:r>
              <a:rPr lang="en-US" dirty="0">
                <a:latin typeface="+mn-lt"/>
              </a:rPr>
              <a:t>Use messages that are specific, understandable, and </a:t>
            </a:r>
            <a:r>
              <a:rPr lang="en-US" dirty="0" smtClean="0">
                <a:latin typeface="+mn-lt"/>
              </a:rPr>
              <a:t>professional Avoid messages that </a:t>
            </a:r>
            <a:r>
              <a:rPr lang="en-US" dirty="0">
                <a:latin typeface="+mn-lt"/>
              </a:rPr>
              <a:t>are cute, cryptic, or vague, such as: ERROR — You have </a:t>
            </a:r>
            <a:r>
              <a:rPr lang="en-US" dirty="0" smtClean="0">
                <a:latin typeface="+mn-lt"/>
              </a:rPr>
              <a:t>entered an </a:t>
            </a:r>
            <a:r>
              <a:rPr lang="en-US" dirty="0">
                <a:latin typeface="+mn-lt"/>
              </a:rPr>
              <a:t>unacceptable </a:t>
            </a:r>
            <a:r>
              <a:rPr lang="en-US" dirty="0" smtClean="0">
                <a:latin typeface="+mn-lt"/>
              </a:rPr>
              <a:t>value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67047" y="3609976"/>
            <a:ext cx="34007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8-11 </a:t>
            </a:r>
            <a:r>
              <a:rPr lang="en-US" sz="1400" dirty="0"/>
              <a:t>A context-sensitive dialog box displays </a:t>
            </a:r>
            <a:r>
              <a:rPr lang="en-US" sz="1400" dirty="0" smtClean="0"/>
              <a:t>if a </a:t>
            </a:r>
            <a:r>
              <a:rPr lang="en-US" sz="1400" dirty="0"/>
              <a:t>user requests help while entering data into the </a:t>
            </a:r>
            <a:r>
              <a:rPr lang="en-US" sz="1400" dirty="0" smtClean="0"/>
              <a:t>ADVISOR ASSIGNED </a:t>
            </a:r>
            <a:r>
              <a:rPr lang="en-US" sz="1400" dirty="0"/>
              <a:t>field. Clicking the Close button returns </a:t>
            </a:r>
            <a:r>
              <a:rPr lang="en-US" sz="1400" dirty="0" smtClean="0"/>
              <a:t>the user </a:t>
            </a:r>
            <a:r>
              <a:rPr lang="en-US" sz="1400" dirty="0"/>
              <a:t>to the task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7047" y="2057400"/>
            <a:ext cx="32194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917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Phase Description</a:t>
            </a:r>
            <a:endParaRPr lang="en-US" sz="1200" dirty="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</a:t>
            </a:r>
            <a:r>
              <a:rPr lang="en-US" dirty="0" smtClean="0"/>
              <a:t>design </a:t>
            </a:r>
            <a:r>
              <a:rPr lang="en-US" dirty="0" smtClean="0"/>
              <a:t>is the third of five phases in the systems development life cycle</a:t>
            </a:r>
          </a:p>
          <a:p>
            <a:r>
              <a:rPr lang="en-US" dirty="0" smtClean="0"/>
              <a:t>Now you will work on a physical design that will meet the specifications described in the system requirements document</a:t>
            </a:r>
          </a:p>
          <a:p>
            <a:r>
              <a:rPr lang="en-US" dirty="0" smtClean="0"/>
              <a:t>Tasks will include user interface design, data design, and system architecture</a:t>
            </a:r>
          </a:p>
          <a:p>
            <a:r>
              <a:rPr lang="en-US" dirty="0" smtClean="0"/>
              <a:t>Deliverable is system design specification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615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</a:t>
            </a:r>
            <a:r>
              <a:rPr lang="en-US" sz="2800" dirty="0" smtClean="0">
                <a:latin typeface="+mn-lt"/>
              </a:rPr>
              <a:t>4: Create an Attractive Layout and Design</a:t>
            </a:r>
            <a:endParaRPr lang="en-US" sz="9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4.1 Use appropriate colors to highlight different areas of the screen; avoid </a:t>
            </a:r>
            <a:r>
              <a:rPr lang="en-US" sz="2000" dirty="0" smtClean="0">
                <a:latin typeface="+mn-lt"/>
              </a:rPr>
              <a:t>gaudy and </a:t>
            </a:r>
            <a:r>
              <a:rPr lang="en-US" sz="2000" dirty="0">
                <a:latin typeface="+mn-lt"/>
              </a:rPr>
              <a:t>bright </a:t>
            </a:r>
            <a:r>
              <a:rPr lang="en-US" sz="2000" dirty="0" smtClean="0">
                <a:latin typeface="+mn-lt"/>
              </a:rPr>
              <a:t>colors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4.2 Use special effects </a:t>
            </a:r>
            <a:r>
              <a:rPr lang="en-US" sz="2000" dirty="0" smtClean="0">
                <a:latin typeface="+mn-lt"/>
              </a:rPr>
              <a:t>sparingly</a:t>
            </a:r>
          </a:p>
          <a:p>
            <a:pPr lvl="1"/>
            <a:r>
              <a:rPr lang="en-US" sz="2000" dirty="0" smtClean="0">
                <a:latin typeface="+mn-lt"/>
              </a:rPr>
              <a:t>4.3 </a:t>
            </a:r>
            <a:r>
              <a:rPr lang="en-US" sz="2000" dirty="0">
                <a:latin typeface="+mn-lt"/>
              </a:rPr>
              <a:t>Use hyperlinks that allow users to navigate to related </a:t>
            </a:r>
            <a:r>
              <a:rPr lang="en-US" sz="2000" dirty="0" smtClean="0">
                <a:latin typeface="+mn-lt"/>
              </a:rPr>
              <a:t>topics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4.4 Group related objects and information. Visualize the screen the way a </a:t>
            </a:r>
            <a:r>
              <a:rPr lang="en-US" sz="2000" dirty="0" smtClean="0">
                <a:latin typeface="+mn-lt"/>
              </a:rPr>
              <a:t>user will </a:t>
            </a:r>
            <a:r>
              <a:rPr lang="en-US" sz="2000" dirty="0">
                <a:latin typeface="+mn-lt"/>
              </a:rPr>
              <a:t>see it, and simulate the tasks that the user will </a:t>
            </a:r>
            <a:r>
              <a:rPr lang="en-US" sz="2000" dirty="0" smtClean="0">
                <a:latin typeface="+mn-lt"/>
              </a:rPr>
              <a:t>perform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4.5 </a:t>
            </a:r>
            <a:r>
              <a:rPr lang="en-US" sz="2000" dirty="0">
                <a:latin typeface="+mn-lt"/>
              </a:rPr>
              <a:t>Keep screen displays uncluttered, with </a:t>
            </a:r>
            <a:r>
              <a:rPr lang="en-US" sz="2000" dirty="0" smtClean="0">
                <a:latin typeface="+mn-lt"/>
              </a:rPr>
              <a:t>enough white </a:t>
            </a:r>
            <a:r>
              <a:rPr lang="en-US" sz="2000" dirty="0">
                <a:latin typeface="+mn-lt"/>
              </a:rPr>
              <a:t>space to create an attractive, readable </a:t>
            </a:r>
            <a:r>
              <a:rPr lang="en-US" sz="2000" dirty="0" smtClean="0">
                <a:latin typeface="+mn-lt"/>
              </a:rPr>
              <a:t>design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4.6 Display titles, messages, and instructions in a consistent manner and in </a:t>
            </a:r>
            <a:r>
              <a:rPr lang="en-US" sz="2000" dirty="0" smtClean="0">
                <a:latin typeface="+mn-lt"/>
              </a:rPr>
              <a:t>the same </a:t>
            </a:r>
            <a:r>
              <a:rPr lang="en-US" sz="2000" dirty="0">
                <a:latin typeface="+mn-lt"/>
              </a:rPr>
              <a:t>general locations on all </a:t>
            </a:r>
            <a:r>
              <a:rPr lang="en-US" sz="2000" dirty="0" smtClean="0">
                <a:latin typeface="+mn-lt"/>
              </a:rPr>
              <a:t>screens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4.7 Use consistent </a:t>
            </a:r>
            <a:r>
              <a:rPr lang="en-US" sz="2000" dirty="0" smtClean="0">
                <a:latin typeface="+mn-lt"/>
              </a:rPr>
              <a:t>terminology</a:t>
            </a:r>
          </a:p>
          <a:p>
            <a:pPr lvl="1"/>
            <a:r>
              <a:rPr lang="en-US" sz="2000" dirty="0" smtClean="0">
                <a:latin typeface="+mn-lt"/>
              </a:rPr>
              <a:t>4.8 </a:t>
            </a:r>
            <a:r>
              <a:rPr lang="en-US" sz="2000" dirty="0">
                <a:latin typeface="+mn-lt"/>
              </a:rPr>
              <a:t>Ensure that commands always will have the same </a:t>
            </a:r>
            <a:r>
              <a:rPr lang="en-US" sz="2000" dirty="0" smtClean="0">
                <a:latin typeface="+mn-lt"/>
              </a:rPr>
              <a:t>effect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31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</a:t>
            </a:r>
            <a:r>
              <a:rPr lang="en-US" sz="2800" dirty="0" smtClean="0">
                <a:latin typeface="+mn-lt"/>
              </a:rPr>
              <a:t>4: Create an Attractive Layout and Design </a:t>
            </a:r>
            <a:r>
              <a:rPr lang="en-US" sz="800" dirty="0" smtClean="0">
                <a:latin typeface="+mn-lt"/>
              </a:rPr>
              <a:t>(Cont.)</a:t>
            </a:r>
            <a:endParaRPr lang="en-US" sz="8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4.9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Ensure that similar mouse actions will produce the same results </a:t>
            </a:r>
          </a:p>
          <a:p>
            <a:pPr lvl="1"/>
            <a:r>
              <a:rPr lang="en-US" sz="2000" dirty="0">
                <a:latin typeface="+mn-lt"/>
              </a:rPr>
              <a:t>4.10 Require the user to confirm the entry by pressing Enter or Tab </a:t>
            </a:r>
          </a:p>
          <a:p>
            <a:pPr lvl="1"/>
            <a:r>
              <a:rPr lang="en-US" sz="2000" dirty="0">
                <a:latin typeface="+mn-lt"/>
              </a:rPr>
              <a:t>4.11 Remember that users are accustomed to a pattern of red = stop, yellow = caution, and green = go</a:t>
            </a:r>
          </a:p>
          <a:p>
            <a:pPr lvl="1"/>
            <a:r>
              <a:rPr lang="en-US" sz="2000" dirty="0">
                <a:latin typeface="+mn-lt"/>
              </a:rPr>
              <a:t>4.12 Provide a keystroke alternative for each menu command, with easy-to-remember letters, such as File, Exit, and Help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4.13 Use familiar commands if possible, such as Cut, Copy, and </a:t>
            </a:r>
            <a:r>
              <a:rPr lang="en-US" sz="2000" dirty="0" smtClean="0">
                <a:latin typeface="+mn-lt"/>
              </a:rPr>
              <a:t>Paste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4.14 Provide a Windows look and feel in your interface design if users are familiar with Windows-based applications</a:t>
            </a:r>
          </a:p>
          <a:p>
            <a:pPr lvl="1"/>
            <a:r>
              <a:rPr lang="en-US" sz="2000" dirty="0">
                <a:latin typeface="+mn-lt"/>
              </a:rPr>
              <a:t>4.15 Avoid complex terms and technical jargon</a:t>
            </a:r>
          </a:p>
        </p:txBody>
      </p:sp>
    </p:spTree>
    <p:extLst>
      <p:ext uri="{BB962C8B-B14F-4D97-AF65-F5344CB8AC3E}">
        <p14:creationId xmlns:p14="http://schemas.microsoft.com/office/powerpoint/2010/main" xmlns="" val="14853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6625" y="1505810"/>
            <a:ext cx="5210175" cy="535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</a:t>
            </a:r>
            <a:r>
              <a:rPr lang="en-US" sz="2800" dirty="0" smtClean="0">
                <a:latin typeface="+mn-lt"/>
              </a:rPr>
              <a:t>5: Enhance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the Interface</a:t>
            </a:r>
          </a:p>
          <a:p>
            <a:pPr lvl="1"/>
            <a:r>
              <a:rPr lang="en-US" dirty="0">
                <a:latin typeface="+mn-lt"/>
              </a:rPr>
              <a:t>5.1 The opening screen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is </a:t>
            </a:r>
            <a:r>
              <a:rPr lang="en-US" dirty="0">
                <a:latin typeface="+mn-lt"/>
              </a:rPr>
              <a:t>especially important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because </a:t>
            </a:r>
            <a:r>
              <a:rPr lang="en-US" dirty="0">
                <a:latin typeface="+mn-lt"/>
              </a:rPr>
              <a:t>it introduces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application</a:t>
            </a:r>
          </a:p>
          <a:p>
            <a:pPr lvl="1"/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starting point can be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a switchboard </a:t>
            </a:r>
            <a:r>
              <a:rPr lang="en-US" dirty="0">
                <a:latin typeface="+mn-lt"/>
              </a:rPr>
              <a:t>with </a:t>
            </a:r>
            <a:r>
              <a:rPr lang="en-US" dirty="0" smtClean="0">
                <a:latin typeface="+mn-lt"/>
              </a:rPr>
              <a:t>well-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placed </a:t>
            </a:r>
            <a:r>
              <a:rPr lang="en-US" dirty="0">
                <a:latin typeface="+mn-lt"/>
              </a:rPr>
              <a:t>command buttons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that </a:t>
            </a:r>
            <a:r>
              <a:rPr lang="en-US" dirty="0">
                <a:latin typeface="+mn-lt"/>
              </a:rPr>
              <a:t>allow users to navigate</a:t>
            </a:r>
          </a:p>
          <a:p>
            <a:pPr lvl="1"/>
            <a:r>
              <a:rPr lang="en-US" dirty="0">
                <a:latin typeface="+mn-lt"/>
              </a:rPr>
              <a:t>the system</a:t>
            </a: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5644" y="5476220"/>
            <a:ext cx="31619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8-12 </a:t>
            </a:r>
            <a:r>
              <a:rPr lang="en-US" sz="1400" dirty="0" smtClean="0"/>
              <a:t>An example of a switchboard and data entry screen for a project management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0207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</a:t>
            </a:r>
            <a:r>
              <a:rPr lang="en-US" sz="2800" dirty="0" smtClean="0">
                <a:latin typeface="+mn-lt"/>
              </a:rPr>
              <a:t>5: Enhance the Interface </a:t>
            </a:r>
            <a:r>
              <a:rPr lang="en-US" sz="1000" dirty="0" smtClean="0">
                <a:latin typeface="+mn-lt"/>
              </a:rPr>
              <a:t>(Cont.)</a:t>
            </a:r>
            <a:endParaRPr lang="en-US" sz="1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5.2 Use a command button to initiate an action such as printing a form or </a:t>
            </a:r>
            <a:r>
              <a:rPr lang="en-US" dirty="0" smtClean="0">
                <a:latin typeface="+mn-lt"/>
              </a:rPr>
              <a:t>requesting help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5.3 If you are using a software package, check to see if it allows you to create </a:t>
            </a:r>
            <a:r>
              <a:rPr lang="en-US" dirty="0" smtClean="0">
                <a:latin typeface="+mn-lt"/>
              </a:rPr>
              <a:t>customized menu </a:t>
            </a:r>
            <a:r>
              <a:rPr lang="en-US" dirty="0">
                <a:latin typeface="+mn-lt"/>
              </a:rPr>
              <a:t>bars and </a:t>
            </a:r>
            <a:r>
              <a:rPr lang="en-US" dirty="0" smtClean="0">
                <a:latin typeface="+mn-lt"/>
              </a:rPr>
              <a:t>toolbars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5.4 Add a shortcut feature that lets a user select a menu command either by </a:t>
            </a:r>
            <a:r>
              <a:rPr lang="en-US" dirty="0" smtClean="0">
                <a:latin typeface="+mn-lt"/>
              </a:rPr>
              <a:t>clicking the </a:t>
            </a:r>
            <a:r>
              <a:rPr lang="en-US" dirty="0">
                <a:latin typeface="+mn-lt"/>
              </a:rPr>
              <a:t>desired choice or by pressing the Alt key + the underlined </a:t>
            </a:r>
            <a:r>
              <a:rPr lang="en-US" dirty="0" smtClean="0">
                <a:latin typeface="+mn-lt"/>
              </a:rPr>
              <a:t>letter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5.5 If variable input data is needed, provide a dialog box that explains what is </a:t>
            </a:r>
            <a:r>
              <a:rPr lang="en-US" dirty="0" smtClean="0">
                <a:latin typeface="+mn-lt"/>
              </a:rPr>
              <a:t>required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5.6 A toggle button makes it easy to show on or off status — clicking the toggle button switches to the other </a:t>
            </a:r>
            <a:r>
              <a:rPr lang="en-US" dirty="0" smtClean="0">
                <a:latin typeface="+mn-lt"/>
              </a:rPr>
              <a:t>state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5.7 Use list boxes that display the available </a:t>
            </a:r>
            <a:r>
              <a:rPr lang="en-US" dirty="0" smtClean="0">
                <a:latin typeface="+mn-lt"/>
              </a:rPr>
              <a:t>choices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5.8 Use an option button, or radio button, to control user </a:t>
            </a:r>
            <a:r>
              <a:rPr lang="en-US" dirty="0" smtClean="0">
                <a:latin typeface="+mn-lt"/>
              </a:rPr>
              <a:t>choices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74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71450" y="1563448"/>
            <a:ext cx="866775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</a:t>
            </a:r>
            <a:r>
              <a:rPr lang="en-US" sz="2800" dirty="0" smtClean="0">
                <a:latin typeface="+mn-lt"/>
              </a:rPr>
              <a:t>5: Enhance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 the Interface </a:t>
            </a:r>
            <a:r>
              <a:rPr lang="en-US" sz="1000" dirty="0" smtClean="0">
                <a:latin typeface="+mn-lt"/>
              </a:rPr>
              <a:t>(Cont.)</a:t>
            </a:r>
            <a:endParaRPr lang="en-US" sz="1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5.9 If you use check boxes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to </a:t>
            </a:r>
            <a:r>
              <a:rPr lang="en-US" dirty="0">
                <a:latin typeface="+mn-lt"/>
              </a:rPr>
              <a:t>select one or more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choices from </a:t>
            </a:r>
            <a:r>
              <a:rPr lang="en-US" dirty="0">
                <a:latin typeface="+mn-lt"/>
              </a:rPr>
              <a:t>a group,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show the choices </a:t>
            </a:r>
            <a:r>
              <a:rPr lang="en-US" dirty="0">
                <a:latin typeface="+mn-lt"/>
              </a:rPr>
              <a:t>with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a </a:t>
            </a:r>
            <a:r>
              <a:rPr lang="en-US" dirty="0">
                <a:latin typeface="+mn-lt"/>
              </a:rPr>
              <a:t>checkmark or </a:t>
            </a:r>
            <a:r>
              <a:rPr lang="en-US" dirty="0" smtClean="0">
                <a:latin typeface="+mn-lt"/>
              </a:rPr>
              <a:t>an X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5.10 When dates must be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entered</a:t>
            </a:r>
            <a:r>
              <a:rPr lang="en-US" dirty="0">
                <a:latin typeface="+mn-lt"/>
              </a:rPr>
              <a:t>, use a calendar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control </a:t>
            </a:r>
            <a:r>
              <a:rPr lang="en-US" dirty="0">
                <a:latin typeface="+mn-lt"/>
              </a:rPr>
              <a:t>that allows the user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to select a </a:t>
            </a:r>
            <a:r>
              <a:rPr lang="en-US" dirty="0">
                <a:latin typeface="+mn-lt"/>
              </a:rPr>
              <a:t>date that the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system </a:t>
            </a:r>
            <a:r>
              <a:rPr lang="en-US" dirty="0">
                <a:latin typeface="+mn-lt"/>
              </a:rPr>
              <a:t>will use as a field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value</a:t>
            </a:r>
            <a:endParaRPr lang="en-US" dirty="0"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9866" y="1381125"/>
            <a:ext cx="5284134" cy="439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0" y="5715000"/>
            <a:ext cx="510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8-13 </a:t>
            </a:r>
            <a:r>
              <a:rPr lang="en-US" sz="1400" dirty="0"/>
              <a:t>A data entry screen for the student registration system. This screen uses several </a:t>
            </a:r>
            <a:r>
              <a:rPr lang="en-US" sz="1400" dirty="0" smtClean="0"/>
              <a:t>design features </a:t>
            </a:r>
            <a:r>
              <a:rPr lang="en-US" sz="1400" dirty="0"/>
              <a:t>that are described in the text. When a user clicks the Find Student command button, a dialog box </a:t>
            </a:r>
            <a:r>
              <a:rPr lang="en-US" sz="1400" dirty="0" smtClean="0"/>
              <a:t>is displayed </a:t>
            </a:r>
            <a:r>
              <a:rPr lang="en-US" sz="1400" dirty="0"/>
              <a:t>with instructions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9386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6</a:t>
            </a:r>
            <a:r>
              <a:rPr lang="en-US" sz="2800" dirty="0" smtClean="0">
                <a:latin typeface="+mn-lt"/>
              </a:rPr>
              <a:t>: Focus on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Data Entry Screens</a:t>
            </a:r>
            <a:endParaRPr lang="en-US" sz="1000" dirty="0">
              <a:latin typeface="+mn-lt"/>
            </a:endParaRPr>
          </a:p>
          <a:p>
            <a:r>
              <a:rPr lang="en-US" dirty="0">
                <a:latin typeface="+mn-lt"/>
              </a:rPr>
              <a:t>6.1 Whenever possible, use a data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entry </a:t>
            </a:r>
            <a:r>
              <a:rPr lang="en-US" dirty="0">
                <a:latin typeface="+mn-lt"/>
              </a:rPr>
              <a:t>method called form filling, </a:t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where </a:t>
            </a:r>
            <a:r>
              <a:rPr lang="en-US" dirty="0">
                <a:latin typeface="+mn-lt"/>
              </a:rPr>
              <a:t>a </a:t>
            </a:r>
            <a:r>
              <a:rPr lang="en-US" dirty="0" smtClean="0">
                <a:latin typeface="+mn-lt"/>
              </a:rPr>
              <a:t>blank form </a:t>
            </a:r>
            <a:r>
              <a:rPr lang="en-US" dirty="0">
                <a:latin typeface="+mn-lt"/>
              </a:rPr>
              <a:t>that duplicates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source </a:t>
            </a:r>
            <a:r>
              <a:rPr lang="en-US" dirty="0" smtClean="0">
                <a:latin typeface="+mn-lt"/>
              </a:rPr>
              <a:t>document is completed</a:t>
            </a:r>
          </a:p>
          <a:p>
            <a:r>
              <a:rPr lang="en-US" dirty="0" smtClean="0">
                <a:latin typeface="+mn-lt"/>
              </a:rPr>
              <a:t>o</a:t>
            </a:r>
            <a:r>
              <a:rPr lang="en-US" dirty="0" smtClean="0">
                <a:latin typeface="+mn-lt"/>
              </a:rPr>
              <a:t>n screen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6.2 </a:t>
            </a:r>
            <a:r>
              <a:rPr lang="en-US" dirty="0" smtClean="0">
                <a:latin typeface="+mn-lt"/>
              </a:rPr>
              <a:t>Position </a:t>
            </a:r>
            <a:r>
              <a:rPr lang="en-US" dirty="0">
                <a:latin typeface="+mn-lt"/>
              </a:rPr>
              <a:t>the </a:t>
            </a:r>
            <a:r>
              <a:rPr lang="en-US" dirty="0" smtClean="0">
                <a:latin typeface="+mn-lt"/>
              </a:rPr>
              <a:t>insertion point </a:t>
            </a:r>
            <a:r>
              <a:rPr lang="en-US" dirty="0">
                <a:latin typeface="+mn-lt"/>
              </a:rPr>
              <a:t>in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first data entry </a:t>
            </a:r>
            <a:r>
              <a:rPr lang="en-US" dirty="0" smtClean="0">
                <a:latin typeface="+mn-lt"/>
              </a:rPr>
              <a:t>location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6.3 Provide a way to leave the </a:t>
            </a:r>
            <a:r>
              <a:rPr lang="en-US" dirty="0" smtClean="0">
                <a:latin typeface="+mn-lt"/>
              </a:rPr>
              <a:t>data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entry </a:t>
            </a:r>
            <a:r>
              <a:rPr lang="en-US" dirty="0">
                <a:latin typeface="+mn-lt"/>
              </a:rPr>
              <a:t>screen at any time without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entering the </a:t>
            </a:r>
            <a:r>
              <a:rPr lang="en-US" dirty="0">
                <a:latin typeface="+mn-lt"/>
              </a:rPr>
              <a:t>current </a:t>
            </a:r>
            <a:r>
              <a:rPr lang="en-US" dirty="0" smtClean="0">
                <a:latin typeface="+mn-lt"/>
              </a:rPr>
              <a:t>record 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6.4 </a:t>
            </a:r>
            <a:r>
              <a:rPr lang="en-US" dirty="0">
                <a:latin typeface="+mn-lt"/>
              </a:rPr>
              <a:t>Provide a descriptive caption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for </a:t>
            </a:r>
            <a:r>
              <a:rPr lang="en-US" dirty="0">
                <a:latin typeface="+mn-lt"/>
              </a:rPr>
              <a:t>every </a:t>
            </a:r>
            <a:r>
              <a:rPr lang="en-US" dirty="0" smtClean="0">
                <a:latin typeface="+mn-lt"/>
              </a:rPr>
              <a:t>field 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6250" y="4953000"/>
            <a:ext cx="46291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8-14 </a:t>
            </a:r>
            <a:r>
              <a:rPr lang="en-US" sz="1400" dirty="0"/>
              <a:t>In this data screen for customer orders, the system generates an order number and logs the</a:t>
            </a:r>
          </a:p>
          <a:p>
            <a:r>
              <a:rPr lang="en-US" sz="1400" dirty="0"/>
              <a:t>current date and time</a:t>
            </a:r>
            <a:r>
              <a:rPr lang="en-US" sz="1400" dirty="0" smtClean="0"/>
              <a:t>. The </a:t>
            </a:r>
            <a:r>
              <a:rPr lang="en-US" sz="1400" dirty="0"/>
              <a:t>user enters a customer ID. If the entry is valid, the system displays the customer</a:t>
            </a:r>
          </a:p>
          <a:p>
            <a:r>
              <a:rPr lang="en-US" sz="1400" dirty="0"/>
              <a:t>name so the user can verify it</a:t>
            </a:r>
            <a:r>
              <a:rPr lang="en-US" sz="1400" dirty="0" smtClean="0"/>
              <a:t>. The </a:t>
            </a:r>
            <a:r>
              <a:rPr lang="en-US" sz="1400" dirty="0"/>
              <a:t>user then enters the item and quantity. Note that the description, price,</a:t>
            </a:r>
          </a:p>
          <a:p>
            <a:r>
              <a:rPr lang="en-US" sz="1400" dirty="0"/>
              <a:t>extended price, total price, sales tax, and grand total are retrieved automatically or calculated by the system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447800"/>
            <a:ext cx="48577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588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6</a:t>
            </a:r>
            <a:r>
              <a:rPr lang="en-US" sz="2800" dirty="0" smtClean="0">
                <a:latin typeface="+mn-lt"/>
              </a:rPr>
              <a:t>: Focus on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Data Entry Screens </a:t>
            </a:r>
            <a:r>
              <a:rPr lang="en-US" sz="800" dirty="0" smtClean="0">
                <a:latin typeface="+mn-lt"/>
              </a:rPr>
              <a:t>(Cont.)</a:t>
            </a:r>
            <a:endParaRPr lang="en-US" sz="800" dirty="0">
              <a:latin typeface="+mn-lt"/>
            </a:endParaRPr>
          </a:p>
          <a:p>
            <a:r>
              <a:rPr lang="en-US" dirty="0">
                <a:latin typeface="+mn-lt"/>
              </a:rPr>
              <a:t>6.5 Provide a means for users to </a:t>
            </a:r>
            <a:r>
              <a:rPr lang="en-US" dirty="0" smtClean="0">
                <a:latin typeface="+mn-lt"/>
              </a:rPr>
              <a:t>move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among </a:t>
            </a:r>
            <a:r>
              <a:rPr lang="en-US" dirty="0">
                <a:latin typeface="+mn-lt"/>
              </a:rPr>
              <a:t>fields on the form in a </a:t>
            </a:r>
            <a:r>
              <a:rPr lang="en-US" dirty="0" smtClean="0">
                <a:latin typeface="+mn-lt"/>
              </a:rPr>
              <a:t>standard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order </a:t>
            </a:r>
            <a:r>
              <a:rPr lang="en-US" dirty="0">
                <a:latin typeface="+mn-lt"/>
              </a:rPr>
              <a:t>or in any order they </a:t>
            </a:r>
            <a:r>
              <a:rPr lang="en-US" dirty="0" smtClean="0">
                <a:latin typeface="+mn-lt"/>
              </a:rPr>
              <a:t>choose</a:t>
            </a:r>
          </a:p>
          <a:p>
            <a:r>
              <a:rPr lang="en-US" dirty="0" smtClean="0">
                <a:latin typeface="+mn-lt"/>
              </a:rPr>
              <a:t>6.6 </a:t>
            </a:r>
            <a:r>
              <a:rPr lang="en-US" dirty="0">
                <a:latin typeface="+mn-lt"/>
              </a:rPr>
              <a:t>Allow users to add, change, delete,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and </a:t>
            </a:r>
            <a:r>
              <a:rPr lang="en-US" dirty="0">
                <a:latin typeface="+mn-lt"/>
              </a:rPr>
              <a:t>view </a:t>
            </a:r>
            <a:r>
              <a:rPr lang="en-US" dirty="0" smtClean="0">
                <a:latin typeface="+mn-lt"/>
              </a:rPr>
              <a:t>records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6.7 Design the screen form layout to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match </a:t>
            </a:r>
            <a:r>
              <a:rPr lang="en-US" dirty="0">
                <a:latin typeface="+mn-lt"/>
              </a:rPr>
              <a:t>the layout of the source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document</a:t>
            </a:r>
          </a:p>
          <a:p>
            <a:r>
              <a:rPr lang="en-US" dirty="0" smtClean="0">
                <a:latin typeface="+mn-lt"/>
              </a:rPr>
              <a:t>6.8 </a:t>
            </a:r>
            <a:r>
              <a:rPr lang="en-US" dirty="0" smtClean="0">
                <a:latin typeface="+mn-lt"/>
              </a:rPr>
              <a:t>Display a sample </a:t>
            </a:r>
            <a:r>
              <a:rPr lang="en-US" dirty="0" smtClean="0">
                <a:latin typeface="+mn-lt"/>
              </a:rPr>
              <a:t>format like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MMDDYY</a:t>
            </a:r>
            <a:r>
              <a:rPr lang="en-US" dirty="0">
                <a:latin typeface="+mn-lt"/>
              </a:rPr>
              <a:t>, </a:t>
            </a:r>
            <a:r>
              <a:rPr lang="en-US" dirty="0" smtClean="0">
                <a:latin typeface="+mn-lt"/>
              </a:rPr>
              <a:t>and provide separators</a:t>
            </a:r>
            <a:r>
              <a:rPr lang="en-US" dirty="0">
                <a:latin typeface="+mn-lt"/>
              </a:rPr>
              <a:t>,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such </a:t>
            </a:r>
            <a:r>
              <a:rPr lang="en-US" dirty="0">
                <a:latin typeface="+mn-lt"/>
              </a:rPr>
              <a:t>as </a:t>
            </a:r>
            <a:r>
              <a:rPr lang="en-US" dirty="0" smtClean="0">
                <a:latin typeface="+mn-lt"/>
              </a:rPr>
              <a:t>slashes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6.9 Use an input mask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6250" y="4953000"/>
            <a:ext cx="46291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8-15 </a:t>
            </a:r>
            <a:r>
              <a:rPr lang="en-US" sz="1400" dirty="0"/>
              <a:t>This is an enhanced version of the data entry screen shown in Figure 8-14. The new version</a:t>
            </a:r>
          </a:p>
          <a:p>
            <a:r>
              <a:rPr lang="en-US" sz="1400" dirty="0"/>
              <a:t>has command buttons that allow the user to perform various functions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1921" y="1905000"/>
            <a:ext cx="4099107" cy="280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81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A Handbook for User Interface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69" y="1828801"/>
            <a:ext cx="4451131" cy="348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8938" y="1857703"/>
            <a:ext cx="4463740" cy="345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52678" y="5312913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8-16 </a:t>
            </a:r>
            <a:r>
              <a:rPr lang="en-US" sz="1400" dirty="0"/>
              <a:t>Microsoft Access 2010 provides various input masks for dates, phone numbers, and </a:t>
            </a:r>
            <a:r>
              <a:rPr lang="en-US" sz="1400" dirty="0" smtClean="0"/>
              <a:t>postal codes</a:t>
            </a:r>
            <a:r>
              <a:rPr lang="en-US" sz="1400" dirty="0"/>
              <a:t>, among others. In addition, it is easy to create a custom mask using the characters shown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6251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6</a:t>
            </a:r>
            <a:r>
              <a:rPr lang="en-US" sz="2800" dirty="0" smtClean="0">
                <a:latin typeface="+mn-lt"/>
              </a:rPr>
              <a:t>: Focus on Data Entry Screens </a:t>
            </a:r>
            <a:r>
              <a:rPr lang="en-US" sz="800" dirty="0" smtClean="0">
                <a:latin typeface="+mn-lt"/>
              </a:rPr>
              <a:t>(Cont.)</a:t>
            </a:r>
            <a:endParaRPr lang="en-US" sz="8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6.10 Require an ending keystroke for every </a:t>
            </a:r>
            <a:r>
              <a:rPr lang="en-US" dirty="0" smtClean="0">
                <a:latin typeface="+mn-lt"/>
              </a:rPr>
              <a:t>field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6.11 Do not require users to type leading zeroes for numeric </a:t>
            </a:r>
            <a:r>
              <a:rPr lang="en-US" dirty="0" smtClean="0">
                <a:latin typeface="+mn-lt"/>
              </a:rPr>
              <a:t>fields</a:t>
            </a:r>
          </a:p>
          <a:p>
            <a:pPr lvl="1"/>
            <a:r>
              <a:rPr lang="en-US" dirty="0" smtClean="0">
                <a:latin typeface="+mn-lt"/>
              </a:rPr>
              <a:t>6.12 </a:t>
            </a:r>
            <a:r>
              <a:rPr lang="en-US" dirty="0">
                <a:latin typeface="+mn-lt"/>
              </a:rPr>
              <a:t>Do not require users to type trailing zeroes for numbers that include </a:t>
            </a:r>
            <a:r>
              <a:rPr lang="en-US" dirty="0" smtClean="0">
                <a:latin typeface="+mn-lt"/>
              </a:rPr>
              <a:t>decimals</a:t>
            </a:r>
            <a:endParaRPr lang="en-US" dirty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6.13 </a:t>
            </a:r>
            <a:r>
              <a:rPr lang="en-US" dirty="0">
                <a:latin typeface="+mn-lt"/>
              </a:rPr>
              <a:t>Display default values so operators can press the Enter key to accept the </a:t>
            </a:r>
            <a:r>
              <a:rPr lang="en-US" dirty="0" smtClean="0">
                <a:latin typeface="+mn-lt"/>
              </a:rPr>
              <a:t>suggested value</a:t>
            </a:r>
          </a:p>
          <a:p>
            <a:pPr lvl="1"/>
            <a:r>
              <a:rPr lang="en-US" dirty="0" smtClean="0">
                <a:latin typeface="+mn-lt"/>
              </a:rPr>
              <a:t>6.14 </a:t>
            </a:r>
            <a:r>
              <a:rPr lang="en-US" dirty="0">
                <a:latin typeface="+mn-lt"/>
              </a:rPr>
              <a:t>Use a default value when a field value will be constant for successive records </a:t>
            </a:r>
            <a:r>
              <a:rPr lang="en-US" dirty="0" smtClean="0">
                <a:latin typeface="+mn-lt"/>
              </a:rPr>
              <a:t>or throughout </a:t>
            </a:r>
            <a:r>
              <a:rPr lang="en-US" dirty="0">
                <a:latin typeface="+mn-lt"/>
              </a:rPr>
              <a:t>the data entry </a:t>
            </a:r>
            <a:r>
              <a:rPr lang="en-US" dirty="0" smtClean="0">
                <a:latin typeface="+mn-lt"/>
              </a:rPr>
              <a:t>session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6.15 Display a list of acceptable values for fields, and provide meaningful </a:t>
            </a:r>
            <a:r>
              <a:rPr lang="en-US" dirty="0" smtClean="0">
                <a:latin typeface="+mn-lt"/>
              </a:rPr>
              <a:t>error messages </a:t>
            </a:r>
            <a:r>
              <a:rPr lang="en-US" dirty="0">
                <a:latin typeface="+mn-lt"/>
              </a:rPr>
              <a:t>if the user enters an unacceptable </a:t>
            </a:r>
            <a:r>
              <a:rPr lang="en-US" dirty="0" smtClean="0">
                <a:latin typeface="+mn-lt"/>
              </a:rPr>
              <a:t>value</a:t>
            </a:r>
          </a:p>
          <a:p>
            <a:pPr lvl="1"/>
            <a:r>
              <a:rPr lang="en-US" dirty="0" smtClean="0">
                <a:latin typeface="+mn-lt"/>
              </a:rPr>
              <a:t>6.16 </a:t>
            </a:r>
            <a:r>
              <a:rPr lang="en-US" dirty="0">
                <a:latin typeface="+mn-lt"/>
              </a:rPr>
              <a:t>Provide users with an opportunity to confirm the accuracy of input data </a:t>
            </a:r>
            <a:r>
              <a:rPr lang="en-US" dirty="0" smtClean="0">
                <a:latin typeface="+mn-lt"/>
              </a:rPr>
              <a:t>before entering </a:t>
            </a:r>
            <a:r>
              <a:rPr lang="en-US" dirty="0">
                <a:latin typeface="+mn-lt"/>
              </a:rPr>
              <a:t>it by displaying a message such as, Add this record? (Y/N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46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</a:t>
            </a:r>
            <a:r>
              <a:rPr lang="en-US" sz="2800" dirty="0" smtClean="0">
                <a:latin typeface="+mn-lt"/>
              </a:rPr>
              <a:t>7: Use Validation Rules</a:t>
            </a:r>
            <a:endParaRPr lang="en-US" sz="8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7.1 A sequence check can be used when the data must be in some predetermined sequence </a:t>
            </a:r>
          </a:p>
          <a:p>
            <a:pPr lvl="1"/>
            <a:r>
              <a:rPr lang="en-US" dirty="0">
                <a:latin typeface="+mn-lt"/>
              </a:rPr>
              <a:t>7.2 An existence check can apply to mandatory data items</a:t>
            </a:r>
          </a:p>
          <a:p>
            <a:pPr lvl="1"/>
            <a:r>
              <a:rPr lang="en-US" dirty="0">
                <a:latin typeface="+mn-lt"/>
              </a:rPr>
              <a:t>7.3 A data type check can test to ensure that a data item fits the required data type</a:t>
            </a:r>
          </a:p>
          <a:p>
            <a:pPr lvl="1"/>
            <a:r>
              <a:rPr lang="en-US" dirty="0">
                <a:latin typeface="+mn-lt"/>
              </a:rPr>
              <a:t>7.4 A range check can be used to verify that data items fall between a specified minimum and maximum value</a:t>
            </a:r>
          </a:p>
          <a:p>
            <a:pPr lvl="1"/>
            <a:r>
              <a:rPr lang="en-US" dirty="0">
                <a:latin typeface="+mn-lt"/>
              </a:rPr>
              <a:t>7.5 A reasonableness check identifies values that are questionable, but not necessarily wrong</a:t>
            </a:r>
          </a:p>
          <a:p>
            <a:pPr lvl="1"/>
            <a:r>
              <a:rPr lang="en-US" dirty="0">
                <a:latin typeface="+mn-lt"/>
              </a:rPr>
              <a:t>7.6 A validity check can be used for data items that must have certain values</a:t>
            </a:r>
          </a:p>
          <a:p>
            <a:pPr lvl="1"/>
            <a:r>
              <a:rPr lang="en-US" dirty="0">
                <a:latin typeface="+mn-lt"/>
              </a:rPr>
              <a:t>7.7 A combination check is performed on two or more fields to ensure that they are consistent or reasonable when considered together</a:t>
            </a:r>
          </a:p>
          <a:p>
            <a:pPr lvl="1"/>
            <a:r>
              <a:rPr lang="en-US" dirty="0">
                <a:latin typeface="+mn-lt"/>
              </a:rPr>
              <a:t>7.8 Batch controls are totals used to verify batch </a:t>
            </a:r>
            <a:r>
              <a:rPr lang="en-US" dirty="0" smtClean="0">
                <a:latin typeface="+mn-lt"/>
              </a:rPr>
              <a:t>input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11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Explain the concept of user interface </a:t>
            </a:r>
            <a:r>
              <a:rPr lang="en-US" sz="2800" dirty="0" smtClean="0"/>
              <a:t>design and </a:t>
            </a:r>
            <a:r>
              <a:rPr lang="en-US" sz="2800" dirty="0"/>
              <a:t>human-computer interaction, </a:t>
            </a:r>
            <a:r>
              <a:rPr lang="en-US" sz="2800" dirty="0" smtClean="0"/>
              <a:t>including basic </a:t>
            </a:r>
            <a:r>
              <a:rPr lang="en-US" sz="2800" dirty="0"/>
              <a:t>principles of user-centered design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how experienced interface </a:t>
            </a:r>
            <a:r>
              <a:rPr lang="en-US" sz="2800" dirty="0" smtClean="0"/>
              <a:t>designers perform </a:t>
            </a:r>
            <a:r>
              <a:rPr lang="en-US" sz="2800" dirty="0"/>
              <a:t>their tasks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rules for successful interface design</a:t>
            </a:r>
          </a:p>
          <a:p>
            <a:r>
              <a:rPr lang="en-US" sz="2800" dirty="0" smtClean="0"/>
              <a:t>Discuss </a:t>
            </a:r>
            <a:r>
              <a:rPr lang="en-US" sz="2800" dirty="0"/>
              <a:t>input and output technology </a:t>
            </a:r>
            <a:r>
              <a:rPr lang="en-US" sz="2800" dirty="0" smtClean="0"/>
              <a:t>issues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A Handbook for User Interface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352678" y="5312913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8-17 </a:t>
            </a:r>
            <a:r>
              <a:rPr lang="en-US" sz="1400" dirty="0"/>
              <a:t>Validation rules can improve data quality by requiring the input to meet specific</a:t>
            </a:r>
          </a:p>
          <a:p>
            <a:r>
              <a:rPr lang="en-US" sz="1400" dirty="0"/>
              <a:t>requirements or conditions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49820"/>
            <a:ext cx="4596517" cy="317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5167" y="1849821"/>
            <a:ext cx="4352557" cy="317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393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8</a:t>
            </a:r>
            <a:r>
              <a:rPr lang="en-US" sz="2800" dirty="0" smtClean="0">
                <a:latin typeface="+mn-lt"/>
              </a:rPr>
              <a:t>: Reduce Input Volume</a:t>
            </a:r>
            <a:endParaRPr lang="en-US" sz="8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8.1 Input necessary data </a:t>
            </a:r>
            <a:r>
              <a:rPr lang="en-US" dirty="0" smtClean="0">
                <a:latin typeface="+mn-lt"/>
              </a:rPr>
              <a:t>only</a:t>
            </a:r>
          </a:p>
          <a:p>
            <a:pPr lvl="1"/>
            <a:r>
              <a:rPr lang="en-US" dirty="0" smtClean="0">
                <a:latin typeface="+mn-lt"/>
              </a:rPr>
              <a:t>8.2 </a:t>
            </a:r>
            <a:r>
              <a:rPr lang="en-US" dirty="0">
                <a:latin typeface="+mn-lt"/>
              </a:rPr>
              <a:t>Do not input data that the user can retrieve from system files or </a:t>
            </a:r>
            <a:r>
              <a:rPr lang="en-US" dirty="0" smtClean="0">
                <a:latin typeface="+mn-lt"/>
              </a:rPr>
              <a:t>calculate from </a:t>
            </a:r>
            <a:r>
              <a:rPr lang="en-US" dirty="0">
                <a:latin typeface="+mn-lt"/>
              </a:rPr>
              <a:t>other </a:t>
            </a:r>
            <a:r>
              <a:rPr lang="en-US" dirty="0" smtClean="0">
                <a:latin typeface="+mn-lt"/>
              </a:rPr>
              <a:t>data</a:t>
            </a:r>
          </a:p>
          <a:p>
            <a:pPr lvl="1"/>
            <a:r>
              <a:rPr lang="en-US" dirty="0" smtClean="0">
                <a:latin typeface="+mn-lt"/>
              </a:rPr>
              <a:t>8.3 </a:t>
            </a:r>
            <a:r>
              <a:rPr lang="en-US" dirty="0">
                <a:latin typeface="+mn-lt"/>
              </a:rPr>
              <a:t>Do not input constant </a:t>
            </a:r>
            <a:r>
              <a:rPr lang="en-US" dirty="0" smtClean="0">
                <a:latin typeface="+mn-lt"/>
              </a:rPr>
              <a:t>data</a:t>
            </a:r>
          </a:p>
          <a:p>
            <a:pPr lvl="1"/>
            <a:r>
              <a:rPr lang="en-US" dirty="0" smtClean="0">
                <a:latin typeface="+mn-lt"/>
              </a:rPr>
              <a:t>8.4 </a:t>
            </a:r>
            <a:r>
              <a:rPr lang="en-US" dirty="0">
                <a:latin typeface="+mn-lt"/>
              </a:rPr>
              <a:t>Use codes. Codes are shorter than the data they represent, and coded </a:t>
            </a:r>
            <a:r>
              <a:rPr lang="en-US" dirty="0" smtClean="0">
                <a:latin typeface="+mn-lt"/>
              </a:rPr>
              <a:t>input can </a:t>
            </a:r>
            <a:r>
              <a:rPr lang="en-US" dirty="0">
                <a:latin typeface="+mn-lt"/>
              </a:rPr>
              <a:t>reduce data entry </a:t>
            </a:r>
            <a:r>
              <a:rPr lang="en-US" dirty="0" smtClean="0">
                <a:latin typeface="+mn-lt"/>
              </a:rPr>
              <a:t>time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1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Source Document and Form Design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153400" cy="47672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Good form layout makes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 </a:t>
            </a:r>
            <a:r>
              <a:rPr lang="en-US" dirty="0"/>
              <a:t>easy to complete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provides </a:t>
            </a:r>
            <a:r>
              <a:rPr lang="en-US" dirty="0"/>
              <a:t>enough space,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both </a:t>
            </a:r>
            <a:r>
              <a:rPr lang="en-US" dirty="0"/>
              <a:t>vertically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horizontally</a:t>
            </a:r>
            <a:r>
              <a:rPr lang="en-US" dirty="0"/>
              <a:t>, </a:t>
            </a:r>
            <a:r>
              <a:rPr lang="en-US" dirty="0" smtClean="0"/>
              <a:t>for users </a:t>
            </a:r>
            <a:r>
              <a:rPr lang="en-US" dirty="0"/>
              <a:t>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enter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r>
              <a:rPr lang="en-US" dirty="0"/>
              <a:t>Information should flow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form from left to right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top to </a:t>
            </a:r>
            <a:r>
              <a:rPr lang="en-US" dirty="0" smtClean="0"/>
              <a:t>bottom</a:t>
            </a:r>
          </a:p>
          <a:p>
            <a:r>
              <a:rPr lang="en-US" dirty="0"/>
              <a:t>The order and placement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fields </a:t>
            </a:r>
            <a:r>
              <a:rPr lang="en-US" dirty="0"/>
              <a:t>should be logical,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totals should </a:t>
            </a:r>
            <a:r>
              <a:rPr lang="en-US" dirty="0" smtClean="0"/>
              <a:t>be identified </a:t>
            </a:r>
            <a:r>
              <a:rPr lang="en-US" dirty="0"/>
              <a:t>clearly</a:t>
            </a:r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524000"/>
            <a:ext cx="27717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43624" y="5114925"/>
            <a:ext cx="2829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8-18 </a:t>
            </a:r>
            <a:r>
              <a:rPr lang="en-US" sz="1400" dirty="0"/>
              <a:t>Source document zones</a:t>
            </a:r>
          </a:p>
        </p:txBody>
      </p:sp>
    </p:spTree>
    <p:extLst>
      <p:ext uri="{BB962C8B-B14F-4D97-AF65-F5344CB8AC3E}">
        <p14:creationId xmlns:p14="http://schemas.microsoft.com/office/powerpoint/2010/main" xmlns="" val="3001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Printed Output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153400" cy="47672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Before </a:t>
            </a:r>
            <a:r>
              <a:rPr lang="en-US" dirty="0"/>
              <a:t>designing printed output, ask yourself several questions:</a:t>
            </a:r>
          </a:p>
          <a:p>
            <a:pPr lvl="1"/>
            <a:r>
              <a:rPr lang="en-US" dirty="0" smtClean="0"/>
              <a:t>Why </a:t>
            </a:r>
            <a:r>
              <a:rPr lang="en-US" dirty="0"/>
              <a:t>is this being delivered as printed output, rather than screen-based information</a:t>
            </a:r>
            <a:r>
              <a:rPr lang="en-US" dirty="0" smtClean="0"/>
              <a:t>, with </a:t>
            </a:r>
            <a:r>
              <a:rPr lang="en-US" dirty="0"/>
              <a:t>an option for users to view, print, or save as needed?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wants the information, why is it needed, and how will it be used?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specific information will be included?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the printed output be designed for a specific device?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and how will the information be delivered, and how often must </a:t>
            </a:r>
            <a:r>
              <a:rPr lang="en-US" dirty="0" smtClean="0"/>
              <a:t>it be </a:t>
            </a:r>
            <a:r>
              <a:rPr lang="en-US" dirty="0"/>
              <a:t>updated?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security or confidentiality issues exist? How will they be managed?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5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Printed </a:t>
            </a:r>
            <a:r>
              <a:rPr lang="en-US" dirty="0" smtClean="0"/>
              <a:t>Output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399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Overview of Report Design</a:t>
            </a:r>
            <a:endParaRPr lang="en-US" sz="2800" dirty="0"/>
          </a:p>
          <a:p>
            <a:pPr lvl="1"/>
            <a:r>
              <a:rPr lang="en-US" sz="2000" dirty="0"/>
              <a:t>O</a:t>
            </a:r>
            <a:r>
              <a:rPr lang="en-US" sz="2000" dirty="0" smtClean="0"/>
              <a:t>rganizations </a:t>
            </a:r>
            <a:r>
              <a:rPr lang="en-US" sz="2000" dirty="0"/>
              <a:t>strive to reduce the flow of paper and printed reports</a:t>
            </a:r>
            <a:r>
              <a:rPr lang="en-US" sz="2000" dirty="0" smtClean="0"/>
              <a:t>, but few </a:t>
            </a:r>
            <a:r>
              <a:rPr lang="en-US" sz="2000" dirty="0"/>
              <a:t>firms have been able to eliminate printed output </a:t>
            </a:r>
            <a:r>
              <a:rPr lang="en-US" sz="2000" dirty="0" smtClean="0"/>
              <a:t>totally</a:t>
            </a:r>
          </a:p>
          <a:p>
            <a:pPr lvl="1"/>
            <a:r>
              <a:rPr lang="en-US" sz="2000" dirty="0"/>
              <a:t>Users find it handy to view screen output, then print the information they need for a discussion or business meeting </a:t>
            </a:r>
            <a:endParaRPr lang="en-US" sz="2000" dirty="0" smtClean="0"/>
          </a:p>
          <a:p>
            <a:pPr lvl="1"/>
            <a:r>
              <a:rPr lang="en-US" sz="2000" dirty="0" smtClean="0"/>
              <a:t>Reports </a:t>
            </a:r>
            <a:r>
              <a:rPr lang="en-US" sz="2000" dirty="0"/>
              <a:t>must </a:t>
            </a:r>
            <a:r>
              <a:rPr lang="en-US" sz="2000" dirty="0" smtClean="0"/>
              <a:t>be easy </a:t>
            </a:r>
            <a:r>
              <a:rPr lang="en-US" sz="2000" dirty="0"/>
              <a:t>to read and well </a:t>
            </a:r>
            <a:r>
              <a:rPr lang="en-US" sz="2000" dirty="0" smtClean="0"/>
              <a:t>organized</a:t>
            </a:r>
          </a:p>
          <a:p>
            <a:pPr lvl="1"/>
            <a:r>
              <a:rPr lang="en-US" sz="2000" dirty="0"/>
              <a:t>Database programs such as Microsoft Access include a variety of report </a:t>
            </a:r>
            <a:r>
              <a:rPr lang="en-US" sz="2000" dirty="0" smtClean="0"/>
              <a:t>design tools</a:t>
            </a:r>
            <a:r>
              <a:rPr lang="en-US" sz="2000" dirty="0"/>
              <a:t>, including a Report Wizard, which is a menu-driven feature that designers </a:t>
            </a:r>
            <a:r>
              <a:rPr lang="en-US" sz="2000" dirty="0" smtClean="0"/>
              <a:t>can use </a:t>
            </a:r>
            <a:r>
              <a:rPr lang="en-US" sz="2000" dirty="0"/>
              <a:t>to create reports quickly and easily</a:t>
            </a:r>
          </a:p>
        </p:txBody>
      </p:sp>
    </p:spTree>
    <p:extLst>
      <p:ext uri="{BB962C8B-B14F-4D97-AF65-F5344CB8AC3E}">
        <p14:creationId xmlns:p14="http://schemas.microsoft.com/office/powerpoint/2010/main" xmlns="" val="35886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Printed </a:t>
            </a:r>
            <a:r>
              <a:rPr lang="en-US" dirty="0" smtClean="0"/>
              <a:t>Output </a:t>
            </a:r>
            <a:r>
              <a:rPr lang="en-US" sz="1300" dirty="0" smtClean="0"/>
              <a:t>(Cont.)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5306" y="1095375"/>
            <a:ext cx="5634694" cy="504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05200" y="6085422"/>
            <a:ext cx="5086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8-19 </a:t>
            </a:r>
            <a:r>
              <a:rPr lang="en-US" sz="1400" dirty="0"/>
              <a:t>Microsoft offers suggestions, tips, and a video that can help you design better forms and reports</a:t>
            </a:r>
          </a:p>
        </p:txBody>
      </p:sp>
    </p:spTree>
    <p:extLst>
      <p:ext uri="{BB962C8B-B14F-4D97-AF65-F5344CB8AC3E}">
        <p14:creationId xmlns:p14="http://schemas.microsoft.com/office/powerpoint/2010/main" xmlns="" val="32173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Printed </a:t>
            </a:r>
            <a:r>
              <a:rPr lang="en-US" dirty="0" smtClean="0"/>
              <a:t>Output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399" cy="5029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Types of Reports</a:t>
            </a:r>
            <a:endParaRPr lang="en-US" sz="2800" dirty="0"/>
          </a:p>
          <a:p>
            <a:pPr lvl="1"/>
            <a:r>
              <a:rPr lang="en-US" sz="1600" dirty="0"/>
              <a:t>DETAIL REPORTS </a:t>
            </a:r>
            <a:endParaRPr lang="en-US" sz="1600" dirty="0" smtClean="0"/>
          </a:p>
          <a:p>
            <a:pPr lvl="2"/>
            <a:r>
              <a:rPr lang="en-US" sz="2200" dirty="0" smtClean="0"/>
              <a:t>Produces </a:t>
            </a:r>
            <a:r>
              <a:rPr lang="en-US" sz="2200" dirty="0"/>
              <a:t>one or more lines of output for </a:t>
            </a:r>
            <a:r>
              <a:rPr lang="en-US" sz="2200" dirty="0" smtClean="0"/>
              <a:t>each record processed</a:t>
            </a:r>
          </a:p>
          <a:p>
            <a:pPr lvl="2"/>
            <a:r>
              <a:rPr lang="en-US" sz="2200" dirty="0" smtClean="0"/>
              <a:t>Can </a:t>
            </a:r>
            <a:r>
              <a:rPr lang="en-US" sz="2200" dirty="0"/>
              <a:t>be quite </a:t>
            </a:r>
            <a:r>
              <a:rPr lang="en-US" sz="2200" dirty="0" smtClean="0"/>
              <a:t>lengthy</a:t>
            </a:r>
          </a:p>
          <a:p>
            <a:pPr lvl="2"/>
            <a:r>
              <a:rPr lang="en-US" sz="2200" dirty="0" smtClean="0"/>
              <a:t>A </a:t>
            </a:r>
            <a:r>
              <a:rPr lang="en-US" sz="2200" dirty="0"/>
              <a:t>better alternative </a:t>
            </a:r>
            <a:r>
              <a:rPr lang="en-US" sz="2200" dirty="0" smtClean="0"/>
              <a:t>might be </a:t>
            </a:r>
            <a:r>
              <a:rPr lang="en-US" sz="2200" dirty="0"/>
              <a:t>an exception </a:t>
            </a:r>
            <a:r>
              <a:rPr lang="en-US" sz="2200" dirty="0" smtClean="0"/>
              <a:t>report</a:t>
            </a:r>
            <a:endParaRPr lang="en-US" sz="2200" dirty="0"/>
          </a:p>
          <a:p>
            <a:pPr lvl="1"/>
            <a:r>
              <a:rPr lang="en-US" sz="1600" dirty="0"/>
              <a:t>EXCEPTION REPORTS </a:t>
            </a:r>
            <a:endParaRPr lang="en-US" sz="1600" dirty="0" smtClean="0"/>
          </a:p>
          <a:p>
            <a:pPr lvl="2"/>
            <a:r>
              <a:rPr lang="en-US" sz="2200" dirty="0" smtClean="0"/>
              <a:t>Displays </a:t>
            </a:r>
            <a:r>
              <a:rPr lang="en-US" sz="2200" dirty="0"/>
              <a:t>only those records </a:t>
            </a:r>
            <a:r>
              <a:rPr lang="en-US" sz="2200" dirty="0" smtClean="0"/>
              <a:t>that meet </a:t>
            </a:r>
            <a:r>
              <a:rPr lang="en-US" sz="2200" dirty="0"/>
              <a:t>a specific condition or </a:t>
            </a:r>
            <a:r>
              <a:rPr lang="en-US" sz="2200" dirty="0" smtClean="0"/>
              <a:t>conditions</a:t>
            </a:r>
            <a:endParaRPr lang="en-US" sz="2200" dirty="0" smtClean="0"/>
          </a:p>
          <a:p>
            <a:pPr lvl="2"/>
            <a:r>
              <a:rPr lang="en-US" sz="2200" dirty="0" smtClean="0"/>
              <a:t>Useful </a:t>
            </a:r>
            <a:r>
              <a:rPr lang="en-US" sz="2200" dirty="0"/>
              <a:t>when the </a:t>
            </a:r>
            <a:r>
              <a:rPr lang="en-US" sz="2200" dirty="0" smtClean="0"/>
              <a:t>user wants </a:t>
            </a:r>
            <a:r>
              <a:rPr lang="en-US" sz="2200" dirty="0"/>
              <a:t>information only on records that might require action, but does not need </a:t>
            </a:r>
            <a:r>
              <a:rPr lang="en-US" sz="2200" dirty="0" smtClean="0"/>
              <a:t>to know </a:t>
            </a:r>
            <a:r>
              <a:rPr lang="en-US" sz="2200" dirty="0"/>
              <a:t>the </a:t>
            </a:r>
            <a:r>
              <a:rPr lang="en-US" sz="2200" dirty="0" smtClean="0"/>
              <a:t>details</a:t>
            </a:r>
          </a:p>
          <a:p>
            <a:pPr lvl="1"/>
            <a:r>
              <a:rPr lang="en-US" sz="1600" dirty="0" smtClean="0"/>
              <a:t>SUMMARY </a:t>
            </a:r>
            <a:r>
              <a:rPr lang="en-US" sz="1600" dirty="0"/>
              <a:t>REPORTS </a:t>
            </a:r>
            <a:endParaRPr lang="en-US" sz="1600" dirty="0" smtClean="0"/>
          </a:p>
          <a:p>
            <a:pPr lvl="2"/>
            <a:r>
              <a:rPr lang="en-US" sz="2200" dirty="0" smtClean="0"/>
              <a:t>Upper-level </a:t>
            </a:r>
            <a:r>
              <a:rPr lang="en-US" sz="2200" dirty="0"/>
              <a:t>managers often want to see total figures and </a:t>
            </a:r>
            <a:r>
              <a:rPr lang="en-US" sz="2200" dirty="0" smtClean="0"/>
              <a:t>do not </a:t>
            </a:r>
            <a:r>
              <a:rPr lang="en-US" sz="2200" dirty="0"/>
              <a:t>need supporting </a:t>
            </a:r>
            <a:r>
              <a:rPr lang="en-US" sz="2200" dirty="0" smtClean="0"/>
              <a:t>details 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xmlns="" val="34376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Printed </a:t>
            </a:r>
            <a:r>
              <a:rPr lang="en-US" dirty="0" smtClean="0"/>
              <a:t>Output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399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 smtClean="0"/>
              <a:t>User Involvement</a:t>
            </a:r>
            <a:endParaRPr lang="en-US" sz="3300" dirty="0"/>
          </a:p>
          <a:p>
            <a:pPr lvl="1"/>
            <a:r>
              <a:rPr lang="en-US" sz="2800" dirty="0" smtClean="0"/>
              <a:t>Report Design Principles</a:t>
            </a:r>
          </a:p>
          <a:p>
            <a:pPr lvl="2"/>
            <a:r>
              <a:rPr lang="en-US" sz="2400" dirty="0" smtClean="0"/>
              <a:t>Must </a:t>
            </a:r>
            <a:r>
              <a:rPr lang="en-US" sz="2400" dirty="0"/>
              <a:t>be attractive, professional, and easy to read</a:t>
            </a:r>
            <a:endParaRPr lang="en-US" sz="2400" dirty="0" smtClean="0"/>
          </a:p>
          <a:p>
            <a:pPr lvl="2"/>
            <a:r>
              <a:rPr lang="en-US" sz="2400" dirty="0"/>
              <a:t>S</a:t>
            </a:r>
            <a:r>
              <a:rPr lang="en-US" sz="2400" dirty="0" smtClean="0"/>
              <a:t>hould </a:t>
            </a:r>
            <a:r>
              <a:rPr lang="en-US" sz="2400" dirty="0"/>
              <a:t>provide totals and subtotals for numeric fields</a:t>
            </a:r>
            <a:endParaRPr lang="en-US" sz="2400" dirty="0" smtClean="0"/>
          </a:p>
          <a:p>
            <a:pPr lvl="2"/>
            <a:r>
              <a:rPr lang="en-US" sz="2400" dirty="0"/>
              <a:t>A</a:t>
            </a:r>
            <a:r>
              <a:rPr lang="en-US" sz="2400" dirty="0" smtClean="0"/>
              <a:t>nalyst </a:t>
            </a:r>
            <a:r>
              <a:rPr lang="en-US" sz="2400" dirty="0"/>
              <a:t>must consider design features such as report headers </a:t>
            </a:r>
            <a:r>
              <a:rPr lang="en-US" sz="2400" dirty="0" smtClean="0"/>
              <a:t>and footers</a:t>
            </a:r>
            <a:r>
              <a:rPr lang="en-US" sz="2400" dirty="0"/>
              <a:t>, page headers and footers, column headings and alignment, column spacing</a:t>
            </a:r>
            <a:r>
              <a:rPr lang="en-US" sz="2400" dirty="0" smtClean="0"/>
              <a:t>, field </a:t>
            </a:r>
            <a:r>
              <a:rPr lang="en-US" sz="2400" dirty="0"/>
              <a:t>order, and grouping of detail </a:t>
            </a:r>
            <a:r>
              <a:rPr lang="en-US" sz="2400" dirty="0" smtClean="0"/>
              <a:t>lines</a:t>
            </a:r>
          </a:p>
          <a:p>
            <a:pPr lvl="1"/>
            <a:r>
              <a:rPr lang="en-US" sz="2800" dirty="0"/>
              <a:t>Report Headers and Footers</a:t>
            </a:r>
          </a:p>
          <a:p>
            <a:pPr lvl="2"/>
            <a:r>
              <a:rPr lang="en-US" sz="2400" dirty="0"/>
              <a:t>Every report should have a report header and a report footer</a:t>
            </a:r>
          </a:p>
          <a:p>
            <a:pPr lvl="3"/>
            <a:r>
              <a:rPr lang="en-US" sz="2200" dirty="0" smtClean="0"/>
              <a:t>Header </a:t>
            </a:r>
            <a:r>
              <a:rPr lang="en-US" sz="2200" dirty="0"/>
              <a:t>identifies the report, and contains the report title, date, and other </a:t>
            </a:r>
            <a:r>
              <a:rPr lang="en-US" sz="2200" dirty="0" smtClean="0"/>
              <a:t>necessary information</a:t>
            </a:r>
          </a:p>
          <a:p>
            <a:pPr lvl="3"/>
            <a:r>
              <a:rPr lang="en-US" sz="2200" dirty="0" smtClean="0"/>
              <a:t>Footer </a:t>
            </a:r>
            <a:r>
              <a:rPr lang="en-US" sz="2200" dirty="0"/>
              <a:t>can </a:t>
            </a:r>
            <a:r>
              <a:rPr lang="en-US" sz="2200" dirty="0" smtClean="0"/>
              <a:t>include grand </a:t>
            </a:r>
            <a:r>
              <a:rPr lang="en-US" sz="2200" dirty="0"/>
              <a:t>totals for numeric fields and other end-of-report information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8797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981075"/>
            <a:ext cx="6548438" cy="438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Printed </a:t>
            </a:r>
            <a:r>
              <a:rPr lang="en-US" dirty="0" smtClean="0"/>
              <a:t>Output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5257800"/>
            <a:ext cx="708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8-20 </a:t>
            </a:r>
            <a:r>
              <a:rPr lang="en-US" sz="1400" dirty="0"/>
              <a:t>The Employee Hours report is a detail report with control breaks, subtotals, and grand totals</a:t>
            </a:r>
            <a:r>
              <a:rPr lang="en-US" sz="1400" dirty="0" smtClean="0"/>
              <a:t>. Notice </a:t>
            </a:r>
            <a:r>
              <a:rPr lang="en-US" sz="1400" dirty="0"/>
              <a:t>that a report header identifies the report, a page header contains column headings, a group footer </a:t>
            </a:r>
            <a:r>
              <a:rPr lang="en-US" sz="1400" dirty="0" smtClean="0"/>
              <a:t>contains subtotals </a:t>
            </a:r>
            <a:r>
              <a:rPr lang="en-US" sz="1400" dirty="0"/>
              <a:t>for each store, a report footer contains grand totals, and a page footer identifies the page number</a:t>
            </a:r>
          </a:p>
        </p:txBody>
      </p:sp>
    </p:spTree>
    <p:extLst>
      <p:ext uri="{BB962C8B-B14F-4D97-AF65-F5344CB8AC3E}">
        <p14:creationId xmlns:p14="http://schemas.microsoft.com/office/powerpoint/2010/main" xmlns="" val="13715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Printed </a:t>
            </a:r>
            <a:r>
              <a:rPr lang="en-US" dirty="0" smtClean="0"/>
              <a:t>Output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399" cy="502920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 smtClean="0"/>
              <a:t>Report Design Principles </a:t>
            </a:r>
            <a:r>
              <a:rPr lang="en-US" sz="1200" dirty="0"/>
              <a:t>(Cont.)</a:t>
            </a:r>
          </a:p>
          <a:p>
            <a:pPr lvl="2"/>
            <a:r>
              <a:rPr lang="en-US" sz="2600" dirty="0" smtClean="0"/>
              <a:t>Page Headers </a:t>
            </a:r>
            <a:r>
              <a:rPr lang="en-US" sz="2600" dirty="0"/>
              <a:t>and Footers</a:t>
            </a:r>
          </a:p>
          <a:p>
            <a:pPr lvl="3"/>
            <a:r>
              <a:rPr lang="en-US" sz="2200" dirty="0"/>
              <a:t>Every </a:t>
            </a:r>
            <a:r>
              <a:rPr lang="en-US" sz="2200" dirty="0" smtClean="0"/>
              <a:t>page should </a:t>
            </a:r>
            <a:r>
              <a:rPr lang="en-US" sz="2200" dirty="0"/>
              <a:t>have a report header and a report footer</a:t>
            </a:r>
          </a:p>
          <a:p>
            <a:pPr lvl="4"/>
            <a:r>
              <a:rPr lang="en-US" dirty="0" smtClean="0"/>
              <a:t>Header </a:t>
            </a:r>
            <a:r>
              <a:rPr lang="en-US" dirty="0"/>
              <a:t>includes the column headings that identify </a:t>
            </a:r>
            <a:r>
              <a:rPr lang="en-US" dirty="0" smtClean="0"/>
              <a:t>the data</a:t>
            </a:r>
            <a:r>
              <a:rPr lang="en-US" dirty="0"/>
              <a:t>. The headings should be short but </a:t>
            </a:r>
            <a:r>
              <a:rPr lang="en-US" dirty="0" smtClean="0"/>
              <a:t>descriptive</a:t>
            </a:r>
          </a:p>
          <a:p>
            <a:pPr lvl="4"/>
            <a:r>
              <a:rPr lang="en-US" dirty="0"/>
              <a:t>Footer used to display the report title and </a:t>
            </a:r>
            <a:r>
              <a:rPr lang="en-US" dirty="0" smtClean="0"/>
              <a:t>the page number</a:t>
            </a:r>
          </a:p>
          <a:p>
            <a:pPr lvl="2"/>
            <a:r>
              <a:rPr lang="en-US" sz="2200" dirty="0" smtClean="0"/>
              <a:t>Repeating Fields</a:t>
            </a:r>
            <a:endParaRPr lang="en-US" sz="2200" dirty="0"/>
          </a:p>
          <a:p>
            <a:pPr lvl="3"/>
            <a:r>
              <a:rPr lang="en-US" sz="2200" dirty="0"/>
              <a:t>The best advice is to ask users what they think and be guided </a:t>
            </a:r>
            <a:r>
              <a:rPr lang="en-US" sz="2200" dirty="0" smtClean="0"/>
              <a:t>accordingly</a:t>
            </a:r>
            <a:endParaRPr lang="en-US" sz="2200" dirty="0"/>
          </a:p>
          <a:p>
            <a:pPr lvl="2"/>
            <a:r>
              <a:rPr lang="en-US" sz="2200" dirty="0" smtClean="0"/>
              <a:t>Consistent Design</a:t>
            </a:r>
            <a:endParaRPr lang="en-US" sz="2200" dirty="0"/>
          </a:p>
          <a:p>
            <a:pPr lvl="3"/>
            <a:r>
              <a:rPr lang="en-US" sz="2200" dirty="0"/>
              <a:t>Look and feel are important to users, so reports should be uniform and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51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2800" dirty="0"/>
              <a:t>Design effective source documents and forms</a:t>
            </a:r>
          </a:p>
          <a:p>
            <a:r>
              <a:rPr lang="en-US" sz="2800" dirty="0"/>
              <a:t>Explain printed output guidelines</a:t>
            </a:r>
          </a:p>
          <a:p>
            <a:r>
              <a:rPr lang="en-US" sz="2800" dirty="0"/>
              <a:t>Describe output and input controls and security</a:t>
            </a:r>
          </a:p>
          <a:p>
            <a:r>
              <a:rPr lang="en-US" sz="2800" dirty="0"/>
              <a:t>Explain modular design and prototyping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474D-0DD9-4CC9-898C-22F9D94C02B6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Technology Issues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/>
          </a:bodyPr>
          <a:lstStyle/>
          <a:p>
            <a:r>
              <a:rPr lang="en-US" dirty="0" smtClean="0"/>
              <a:t>Output Technology</a:t>
            </a:r>
          </a:p>
          <a:p>
            <a:pPr lvl="1"/>
            <a:r>
              <a:rPr lang="en-US" sz="2400" dirty="0"/>
              <a:t>In addition to screen output and printed matter, </a:t>
            </a:r>
            <a:r>
              <a:rPr lang="en-US" sz="2400" dirty="0" smtClean="0"/>
              <a:t>output </a:t>
            </a:r>
            <a:r>
              <a:rPr lang="en-US" sz="2400" dirty="0"/>
              <a:t>can be delivered in </a:t>
            </a:r>
            <a:r>
              <a:rPr lang="en-US" sz="2400" dirty="0" smtClean="0"/>
              <a:t>many ways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reate </a:t>
            </a:r>
            <a:r>
              <a:rPr lang="en-US" sz="2400" dirty="0"/>
              <a:t>the actual forms, reports, documents</a:t>
            </a:r>
            <a:r>
              <a:rPr lang="en-US" sz="2400" dirty="0" smtClean="0"/>
              <a:t>, and </a:t>
            </a:r>
            <a:r>
              <a:rPr lang="en-US" sz="2400" dirty="0"/>
              <a:t>other types of output that might be accessed from workstations, notebooks</a:t>
            </a:r>
            <a:r>
              <a:rPr lang="en-US" sz="2400" dirty="0" smtClean="0"/>
              <a:t>, tablets</a:t>
            </a:r>
            <a:r>
              <a:rPr lang="en-US" sz="2400" dirty="0"/>
              <a:t>, smartphones, and other </a:t>
            </a:r>
            <a:r>
              <a:rPr lang="en-US" sz="2400" dirty="0" smtClean="0"/>
              <a:t>devices</a:t>
            </a:r>
          </a:p>
          <a:p>
            <a:pPr lvl="1"/>
            <a:r>
              <a:rPr lang="en-US" sz="2400" dirty="0" smtClean="0"/>
              <a:t>Internet-based information </a:t>
            </a:r>
            <a:r>
              <a:rPr lang="en-US" sz="2400" dirty="0" smtClean="0"/>
              <a:t>delivery</a:t>
            </a:r>
          </a:p>
          <a:p>
            <a:pPr lvl="2"/>
            <a:r>
              <a:rPr lang="en-US" sz="2200" dirty="0"/>
              <a:t>Web-based delivery allows users to download a </a:t>
            </a:r>
            <a:r>
              <a:rPr lang="en-US" sz="2200" dirty="0" smtClean="0"/>
              <a:t>universe of </a:t>
            </a:r>
            <a:r>
              <a:rPr lang="en-US" sz="2200" dirty="0"/>
              <a:t>files and documents to support their information needs</a:t>
            </a:r>
            <a:endParaRPr lang="en-US" sz="4800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03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Technology </a:t>
            </a:r>
            <a:r>
              <a:rPr lang="en-US" dirty="0" smtClean="0"/>
              <a:t>Issues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/>
          </a:bodyPr>
          <a:lstStyle/>
          <a:p>
            <a:r>
              <a:rPr lang="en-US" dirty="0" smtClean="0"/>
              <a:t>Output Technology </a:t>
            </a:r>
            <a:r>
              <a:rPr lang="en-US" sz="1000" dirty="0" smtClean="0"/>
              <a:t>(Cont.)</a:t>
            </a:r>
          </a:p>
          <a:p>
            <a:pPr lvl="1"/>
            <a:r>
              <a:rPr lang="en-US" sz="2400" dirty="0" smtClean="0"/>
              <a:t>E-mail</a:t>
            </a:r>
            <a:endParaRPr lang="en-US" sz="2400" dirty="0" smtClean="0"/>
          </a:p>
          <a:p>
            <a:pPr lvl="2"/>
            <a:r>
              <a:rPr lang="en-US" sz="2400" dirty="0"/>
              <a:t>A</a:t>
            </a:r>
            <a:r>
              <a:rPr lang="en-US" sz="2400" dirty="0" smtClean="0"/>
              <a:t>n </a:t>
            </a:r>
            <a:r>
              <a:rPr lang="en-US" sz="2400" dirty="0"/>
              <a:t>essential means of internal and external business communication</a:t>
            </a:r>
          </a:p>
          <a:p>
            <a:pPr lvl="1"/>
            <a:r>
              <a:rPr lang="en-US" sz="2400" dirty="0" smtClean="0"/>
              <a:t>Blogs</a:t>
            </a:r>
            <a:endParaRPr lang="en-US" sz="2400" dirty="0"/>
          </a:p>
          <a:p>
            <a:pPr lvl="2"/>
            <a:r>
              <a:rPr lang="en-US" sz="2200" dirty="0" smtClean="0"/>
              <a:t>Useful </a:t>
            </a:r>
            <a:r>
              <a:rPr lang="en-US" sz="2200" dirty="0"/>
              <a:t>for </a:t>
            </a:r>
            <a:r>
              <a:rPr lang="en-US" sz="2200" dirty="0" smtClean="0"/>
              <a:t>posting news</a:t>
            </a:r>
            <a:r>
              <a:rPr lang="en-US" sz="2200" dirty="0"/>
              <a:t>, reviewing current events, and promoting </a:t>
            </a:r>
            <a:r>
              <a:rPr lang="en-US" sz="2200" dirty="0" smtClean="0"/>
              <a:t>products</a:t>
            </a:r>
          </a:p>
          <a:p>
            <a:pPr lvl="1"/>
            <a:r>
              <a:rPr lang="en-US" sz="2400" dirty="0" smtClean="0"/>
              <a:t>Instant </a:t>
            </a:r>
            <a:r>
              <a:rPr lang="en-US" sz="2400" dirty="0" smtClean="0"/>
              <a:t>messaging</a:t>
            </a:r>
            <a:endParaRPr lang="en-US" sz="2400" dirty="0"/>
          </a:p>
          <a:p>
            <a:pPr lvl="2"/>
            <a:r>
              <a:rPr lang="en-US" sz="2200" dirty="0"/>
              <a:t>Useful as a constant flow of </a:t>
            </a:r>
            <a:r>
              <a:rPr lang="en-US" sz="2200" dirty="0" smtClean="0"/>
              <a:t>communication, especially </a:t>
            </a:r>
            <a:r>
              <a:rPr lang="en-US" sz="2200" dirty="0"/>
              <a:t>as a team member in a collaborative situation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4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Technology Issues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/>
          </a:bodyPr>
          <a:lstStyle/>
          <a:p>
            <a:r>
              <a:rPr lang="en-US" dirty="0" smtClean="0"/>
              <a:t>Output Technology </a:t>
            </a:r>
            <a:r>
              <a:rPr lang="en-US" sz="1000" dirty="0" smtClean="0"/>
              <a:t>(Cont.)</a:t>
            </a:r>
          </a:p>
          <a:p>
            <a:pPr lvl="1"/>
            <a:r>
              <a:rPr lang="en-US" sz="2400" dirty="0" smtClean="0"/>
              <a:t>Wireless </a:t>
            </a:r>
            <a:r>
              <a:rPr lang="en-US" sz="2400" dirty="0" smtClean="0"/>
              <a:t>devices</a:t>
            </a:r>
            <a:endParaRPr lang="en-US" sz="2400" dirty="0" smtClean="0"/>
          </a:p>
          <a:p>
            <a:pPr lvl="2"/>
            <a:r>
              <a:rPr lang="en-US" sz="2200" dirty="0"/>
              <a:t>T</a:t>
            </a:r>
            <a:r>
              <a:rPr lang="en-US" sz="2200" dirty="0" smtClean="0"/>
              <a:t>ransmitted </a:t>
            </a:r>
            <a:r>
              <a:rPr lang="en-US" sz="2200" dirty="0"/>
              <a:t>to a wide array </a:t>
            </a:r>
            <a:r>
              <a:rPr lang="en-US" sz="2200" dirty="0" smtClean="0"/>
              <a:t>of mobile </a:t>
            </a:r>
            <a:r>
              <a:rPr lang="en-US" sz="2200" dirty="0"/>
              <a:t>devices, including tablet computers, smartphones, and similar wireless </a:t>
            </a:r>
            <a:r>
              <a:rPr lang="en-US" sz="2200" dirty="0" smtClean="0"/>
              <a:t>products that </a:t>
            </a:r>
            <a:r>
              <a:rPr lang="en-US" sz="2200" dirty="0"/>
              <a:t>combine portable computing power, multimedia capability, and Internet </a:t>
            </a:r>
            <a:r>
              <a:rPr lang="en-US" sz="2200" dirty="0" smtClean="0"/>
              <a:t>access</a:t>
            </a:r>
          </a:p>
          <a:p>
            <a:pPr lvl="1"/>
            <a:r>
              <a:rPr lang="en-US" sz="2400" dirty="0" smtClean="0"/>
              <a:t>Digital </a:t>
            </a:r>
            <a:r>
              <a:rPr lang="en-US" sz="2400" dirty="0" smtClean="0"/>
              <a:t>audio</a:t>
            </a:r>
            <a:r>
              <a:rPr lang="en-US" sz="2400" dirty="0" smtClean="0"/>
              <a:t>, </a:t>
            </a:r>
            <a:r>
              <a:rPr lang="en-US" sz="2400" dirty="0" smtClean="0"/>
              <a:t>images </a:t>
            </a:r>
            <a:r>
              <a:rPr lang="en-US" sz="2400" dirty="0" smtClean="0"/>
              <a:t>and </a:t>
            </a:r>
            <a:r>
              <a:rPr lang="en-US" sz="2400" dirty="0" smtClean="0"/>
              <a:t>video</a:t>
            </a:r>
            <a:endParaRPr lang="en-US" sz="2400" dirty="0"/>
          </a:p>
          <a:p>
            <a:pPr lvl="2"/>
            <a:r>
              <a:rPr lang="en-US" sz="2200" dirty="0"/>
              <a:t>Sounds, images, and video clips can be captured</a:t>
            </a:r>
            <a:r>
              <a:rPr lang="en-US" sz="2200" dirty="0" smtClean="0"/>
              <a:t>, stored </a:t>
            </a:r>
            <a:r>
              <a:rPr lang="en-US" sz="2200" dirty="0"/>
              <a:t>in digital </a:t>
            </a:r>
            <a:r>
              <a:rPr lang="en-US" sz="2200" dirty="0" smtClean="0"/>
              <a:t>format</a:t>
            </a:r>
          </a:p>
          <a:p>
            <a:pPr lvl="2"/>
            <a:r>
              <a:rPr lang="en-US" sz="2200" dirty="0"/>
              <a:t>C</a:t>
            </a:r>
            <a:r>
              <a:rPr lang="en-US" sz="2200" dirty="0" smtClean="0"/>
              <a:t>an </a:t>
            </a:r>
            <a:r>
              <a:rPr lang="en-US" sz="2200" dirty="0"/>
              <a:t>be attached to an e-mail message or inserted as a clip </a:t>
            </a:r>
            <a:r>
              <a:rPr lang="en-US" sz="2200" dirty="0" smtClean="0"/>
              <a:t>in a </a:t>
            </a:r>
            <a:r>
              <a:rPr lang="en-US" sz="2200" dirty="0"/>
              <a:t>Microsoft Word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88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Technology Issues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Output Technology </a:t>
            </a:r>
            <a:r>
              <a:rPr lang="en-US" sz="1000" dirty="0" smtClean="0"/>
              <a:t>(Cont.)</a:t>
            </a:r>
          </a:p>
          <a:p>
            <a:pPr lvl="1"/>
            <a:r>
              <a:rPr lang="en-US" sz="2400" dirty="0" smtClean="0"/>
              <a:t>Podcasts</a:t>
            </a:r>
          </a:p>
          <a:p>
            <a:pPr lvl="2"/>
            <a:r>
              <a:rPr lang="en-US" sz="2200" dirty="0" smtClean="0"/>
              <a:t>Firms </a:t>
            </a:r>
            <a:r>
              <a:rPr lang="en-US" sz="2200" dirty="0"/>
              <a:t>use </a:t>
            </a:r>
            <a:r>
              <a:rPr lang="en-US" sz="2200" dirty="0" smtClean="0"/>
              <a:t>podcasts as </a:t>
            </a:r>
            <a:r>
              <a:rPr lang="en-US" sz="2200" dirty="0"/>
              <a:t>sales and marketing tools, and to communicate with their own </a:t>
            </a:r>
            <a:r>
              <a:rPr lang="en-US" sz="2200" dirty="0" smtClean="0"/>
              <a:t>employees</a:t>
            </a:r>
          </a:p>
          <a:p>
            <a:pPr lvl="1"/>
            <a:r>
              <a:rPr lang="en-US" sz="2600" dirty="0" smtClean="0"/>
              <a:t>Automated </a:t>
            </a:r>
            <a:r>
              <a:rPr lang="en-US" sz="2600" dirty="0" smtClean="0"/>
              <a:t>facsimile systems</a:t>
            </a:r>
            <a:endParaRPr lang="en-US" sz="2600" dirty="0"/>
          </a:p>
          <a:p>
            <a:pPr lvl="2"/>
            <a:r>
              <a:rPr lang="en-US" sz="2200" dirty="0"/>
              <a:t>F</a:t>
            </a:r>
            <a:r>
              <a:rPr lang="en-US" sz="2200" dirty="0" smtClean="0"/>
              <a:t>axback</a:t>
            </a:r>
            <a:r>
              <a:rPr lang="en-US" sz="2200" b="1" dirty="0" smtClean="0"/>
              <a:t> </a:t>
            </a:r>
            <a:r>
              <a:rPr lang="en-US" sz="2200" dirty="0" smtClean="0"/>
              <a:t>system allows </a:t>
            </a:r>
            <a:r>
              <a:rPr lang="en-US" sz="2200" dirty="0"/>
              <a:t>a customer to request a fax using e-mail, via the company Web site, or </a:t>
            </a:r>
            <a:r>
              <a:rPr lang="en-US" sz="2200" dirty="0" smtClean="0"/>
              <a:t>by telephone</a:t>
            </a:r>
          </a:p>
          <a:p>
            <a:pPr lvl="1"/>
            <a:r>
              <a:rPr lang="en-US" dirty="0" smtClean="0"/>
              <a:t>Computer </a:t>
            </a:r>
            <a:r>
              <a:rPr lang="en-US" dirty="0" smtClean="0"/>
              <a:t>output </a:t>
            </a:r>
            <a:r>
              <a:rPr lang="en-US" dirty="0" smtClean="0"/>
              <a:t>to </a:t>
            </a:r>
            <a:r>
              <a:rPr lang="en-US" dirty="0" smtClean="0"/>
              <a:t>microfilm </a:t>
            </a:r>
            <a:r>
              <a:rPr lang="en-US" dirty="0" smtClean="0"/>
              <a:t>(COM)</a:t>
            </a:r>
          </a:p>
          <a:p>
            <a:pPr lvl="2"/>
            <a:r>
              <a:rPr lang="en-US" sz="2200" dirty="0"/>
              <a:t>O</a:t>
            </a:r>
            <a:r>
              <a:rPr lang="en-US" sz="2200" dirty="0" smtClean="0"/>
              <a:t>utput </a:t>
            </a:r>
            <a:r>
              <a:rPr lang="en-US" sz="2200" dirty="0"/>
              <a:t>to microfilm (COM</a:t>
            </a:r>
            <a:r>
              <a:rPr lang="en-US" sz="2200" dirty="0" smtClean="0"/>
              <a:t>) is </a:t>
            </a:r>
            <a:r>
              <a:rPr lang="en-US" sz="2200" dirty="0"/>
              <a:t>often used by large firms to scan and store images of original documents to </a:t>
            </a:r>
            <a:r>
              <a:rPr lang="en-US" sz="2200" dirty="0" smtClean="0"/>
              <a:t>provide high-quality </a:t>
            </a:r>
            <a:r>
              <a:rPr lang="en-US" sz="2200" dirty="0"/>
              <a:t>records management and archiving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33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Technology Issues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458200" cy="52244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Output Technology </a:t>
            </a:r>
            <a:r>
              <a:rPr lang="en-US" sz="1000" dirty="0" smtClean="0"/>
              <a:t>(Cont.)</a:t>
            </a:r>
          </a:p>
          <a:p>
            <a:pPr lvl="1"/>
            <a:r>
              <a:rPr lang="en-US" sz="2400" dirty="0"/>
              <a:t>Computer </a:t>
            </a:r>
            <a:r>
              <a:rPr lang="en-US" sz="2400" dirty="0" smtClean="0"/>
              <a:t>output </a:t>
            </a:r>
            <a:r>
              <a:rPr lang="en-US" sz="2400" dirty="0"/>
              <a:t>to </a:t>
            </a:r>
            <a:r>
              <a:rPr lang="en-US" sz="2400" dirty="0" smtClean="0"/>
              <a:t>digital media</a:t>
            </a:r>
            <a:endParaRPr lang="en-US" sz="2400" dirty="0"/>
          </a:p>
          <a:p>
            <a:pPr lvl="2"/>
            <a:r>
              <a:rPr lang="en-US" sz="2200" dirty="0"/>
              <a:t>Digital storage media can include magnetic tape, CDs</a:t>
            </a:r>
            <a:r>
              <a:rPr lang="en-US" sz="2200" dirty="0" smtClean="0"/>
              <a:t>, DVDs</a:t>
            </a:r>
            <a:r>
              <a:rPr lang="en-US" sz="2200" dirty="0"/>
              <a:t>, and high-density laser </a:t>
            </a:r>
            <a:r>
              <a:rPr lang="en-US" sz="2200" dirty="0" smtClean="0"/>
              <a:t>disks</a:t>
            </a:r>
          </a:p>
          <a:p>
            <a:pPr lvl="2"/>
            <a:r>
              <a:rPr lang="en-US" sz="2200" dirty="0" smtClean="0"/>
              <a:t>Used when many paper documents must be scanned , stored in digital format and retrieved quickly</a:t>
            </a:r>
          </a:p>
          <a:p>
            <a:pPr lvl="1"/>
            <a:r>
              <a:rPr lang="en-US" sz="2600" dirty="0" smtClean="0"/>
              <a:t>Specialized Forms of Output</a:t>
            </a:r>
            <a:endParaRPr lang="en-US" sz="2600" dirty="0"/>
          </a:p>
          <a:p>
            <a:pPr lvl="2"/>
            <a:r>
              <a:rPr lang="en-US" sz="2200" dirty="0"/>
              <a:t>Portable, Web-connected devices that can run multiple </a:t>
            </a:r>
            <a:r>
              <a:rPr lang="en-US" sz="2200" dirty="0" smtClean="0"/>
              <a:t>apps</a:t>
            </a:r>
          </a:p>
          <a:p>
            <a:pPr lvl="2"/>
            <a:r>
              <a:rPr lang="en-US" sz="2200" dirty="0" smtClean="0"/>
              <a:t>Retail </a:t>
            </a:r>
            <a:r>
              <a:rPr lang="en-US" sz="2200" dirty="0"/>
              <a:t>point-of-sale terminals that handle </a:t>
            </a:r>
            <a:r>
              <a:rPr lang="en-US" sz="2200" dirty="0" smtClean="0"/>
              <a:t>credit </a:t>
            </a:r>
            <a:r>
              <a:rPr lang="en-US" sz="2200" dirty="0"/>
              <a:t>card </a:t>
            </a:r>
            <a:r>
              <a:rPr lang="en-US" sz="2200" dirty="0" smtClean="0"/>
              <a:t>transactions</a:t>
            </a:r>
            <a:endParaRPr lang="en-US" sz="2200" dirty="0"/>
          </a:p>
          <a:p>
            <a:pPr lvl="2"/>
            <a:r>
              <a:rPr lang="en-US" sz="2200" dirty="0" smtClean="0"/>
              <a:t>Automatic </a:t>
            </a:r>
            <a:r>
              <a:rPr lang="en-US" sz="2200" dirty="0"/>
              <a:t>teller machines (ATMs) that can process bank </a:t>
            </a:r>
            <a:r>
              <a:rPr lang="en-US" sz="2200" dirty="0" smtClean="0"/>
              <a:t>transactions</a:t>
            </a:r>
          </a:p>
          <a:p>
            <a:pPr lvl="2"/>
            <a:r>
              <a:rPr lang="en-US" sz="2200" dirty="0" smtClean="0"/>
              <a:t>Special-purpose </a:t>
            </a:r>
            <a:r>
              <a:rPr lang="en-US" sz="2200" dirty="0"/>
              <a:t>printers that can produce labels, employee ID cards, </a:t>
            </a:r>
            <a:r>
              <a:rPr lang="en-US" sz="2200" dirty="0" smtClean="0"/>
              <a:t>driver’s licenses</a:t>
            </a:r>
            <a:r>
              <a:rPr lang="en-US" sz="2200" dirty="0"/>
              <a:t>, gasoline pump receipts, and, in some states, lottery tickets</a:t>
            </a:r>
          </a:p>
          <a:p>
            <a:pPr lvl="2"/>
            <a:r>
              <a:rPr lang="en-US" sz="2200" dirty="0" smtClean="0"/>
              <a:t>Plotters </a:t>
            </a:r>
            <a:r>
              <a:rPr lang="en-US" sz="2200" dirty="0"/>
              <a:t>that can produce high-quality images such as blueprints, maps, </a:t>
            </a:r>
            <a:r>
              <a:rPr lang="en-US" sz="2200" dirty="0" smtClean="0"/>
              <a:t>and electronic </a:t>
            </a:r>
            <a:r>
              <a:rPr lang="en-US" sz="2200" dirty="0"/>
              <a:t>circuit diagrams</a:t>
            </a:r>
          </a:p>
          <a:p>
            <a:pPr lvl="2"/>
            <a:r>
              <a:rPr lang="en-US" sz="2200" dirty="0" smtClean="0"/>
              <a:t>Electronic </a:t>
            </a:r>
            <a:r>
              <a:rPr lang="en-US" sz="2200" dirty="0"/>
              <a:t>detection of data embedded in credit cards, bank cards, and </a:t>
            </a:r>
            <a:r>
              <a:rPr lang="en-US" sz="2200" dirty="0" smtClean="0"/>
              <a:t>employee identification </a:t>
            </a:r>
            <a:r>
              <a:rPr lang="en-US" sz="2200" dirty="0"/>
              <a:t>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29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Technology Issues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790" y="1295400"/>
            <a:ext cx="856042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819400" y="5562600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8-22 </a:t>
            </a:r>
            <a:r>
              <a:rPr lang="en-US" sz="1400" dirty="0"/>
              <a:t>Input devices can be very traditional, or based on the latest technology</a:t>
            </a:r>
          </a:p>
        </p:txBody>
      </p:sp>
    </p:spTree>
    <p:extLst>
      <p:ext uri="{BB962C8B-B14F-4D97-AF65-F5344CB8AC3E}">
        <p14:creationId xmlns:p14="http://schemas.microsoft.com/office/powerpoint/2010/main" xmlns="" val="26445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Technology Issues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458200" cy="5224462"/>
          </a:xfrm>
        </p:spPr>
        <p:txBody>
          <a:bodyPr>
            <a:normAutofit/>
          </a:bodyPr>
          <a:lstStyle/>
          <a:p>
            <a:r>
              <a:rPr lang="en-US" dirty="0" smtClean="0"/>
              <a:t>Input Technology </a:t>
            </a:r>
            <a:endParaRPr lang="en-US" sz="1000" dirty="0" smtClean="0"/>
          </a:p>
          <a:p>
            <a:pPr lvl="1"/>
            <a:r>
              <a:rPr lang="en-US" sz="2400" dirty="0" smtClean="0"/>
              <a:t>Batch Input</a:t>
            </a:r>
            <a:endParaRPr lang="en-US" sz="2400" dirty="0"/>
          </a:p>
          <a:p>
            <a:pPr lvl="2"/>
            <a:r>
              <a:rPr lang="en-US" sz="2200" dirty="0"/>
              <a:t>D</a:t>
            </a:r>
            <a:r>
              <a:rPr lang="en-US" sz="2200" dirty="0" smtClean="0"/>
              <a:t>ata </a:t>
            </a:r>
            <a:r>
              <a:rPr lang="en-US" sz="2200" dirty="0"/>
              <a:t>entry usually is performed on a </a:t>
            </a:r>
            <a:r>
              <a:rPr lang="en-US" sz="2200" dirty="0" smtClean="0"/>
              <a:t>specified time </a:t>
            </a:r>
            <a:r>
              <a:rPr lang="en-US" sz="2200" dirty="0"/>
              <a:t>schedule, such as daily, weekly, monthly, or </a:t>
            </a:r>
            <a:r>
              <a:rPr lang="en-US" sz="2200" dirty="0" smtClean="0"/>
              <a:t>longer</a:t>
            </a:r>
          </a:p>
          <a:p>
            <a:pPr lvl="1"/>
            <a:r>
              <a:rPr lang="en-US" sz="2400" dirty="0"/>
              <a:t>Online Input </a:t>
            </a:r>
          </a:p>
          <a:p>
            <a:pPr lvl="2"/>
            <a:r>
              <a:rPr lang="en-US" sz="2200" dirty="0"/>
              <a:t>A popular online input method is source data automation, which combines online data entry and automated data capture using input devices such as RFID tags or magnetic data strips</a:t>
            </a:r>
          </a:p>
          <a:p>
            <a:pPr lvl="2"/>
            <a:r>
              <a:rPr lang="en-US" sz="2200" dirty="0"/>
              <a:t>Source data automation is fast and accurate, and minimizes human involvement in the translation 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9209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Technology Issues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458200" cy="52244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 Technology </a:t>
            </a:r>
            <a:r>
              <a:rPr lang="en-US" sz="1300" dirty="0" smtClean="0"/>
              <a:t>(Cont.)</a:t>
            </a:r>
          </a:p>
          <a:p>
            <a:pPr lvl="1"/>
            <a:r>
              <a:rPr lang="en-US" sz="2400" dirty="0" smtClean="0"/>
              <a:t>Businesses use </a:t>
            </a:r>
            <a:br>
              <a:rPr lang="en-US" sz="2400" dirty="0" smtClean="0"/>
            </a:br>
            <a:r>
              <a:rPr lang="en-US" sz="2400" dirty="0" smtClean="0"/>
              <a:t>point-of-sale </a:t>
            </a:r>
            <a:r>
              <a:rPr lang="en-US" sz="2400" dirty="0"/>
              <a:t>(POS)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terminals </a:t>
            </a:r>
            <a:r>
              <a:rPr lang="en-US" sz="2400" dirty="0"/>
              <a:t>equipped with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bar </a:t>
            </a:r>
            <a:r>
              <a:rPr lang="en-US" sz="2400" dirty="0"/>
              <a:t>code </a:t>
            </a:r>
            <a:r>
              <a:rPr lang="en-US" sz="2400" dirty="0" smtClean="0"/>
              <a:t>scanners and </a:t>
            </a:r>
            <a:br>
              <a:rPr lang="en-US" sz="2400" dirty="0" smtClean="0"/>
            </a:br>
            <a:r>
              <a:rPr lang="en-US" sz="2400" dirty="0" smtClean="0"/>
              <a:t>magnetic </a:t>
            </a:r>
            <a:r>
              <a:rPr lang="en-US" sz="2400" dirty="0"/>
              <a:t>swipe scanners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/>
              <a:t>input credit card </a:t>
            </a:r>
            <a:r>
              <a:rPr lang="en-US" sz="2400" dirty="0" smtClean="0"/>
              <a:t>data</a:t>
            </a:r>
            <a:endParaRPr lang="en-US" sz="2400" dirty="0"/>
          </a:p>
          <a:p>
            <a:pPr lvl="1"/>
            <a:r>
              <a:rPr lang="en-US" sz="2400" dirty="0" smtClean="0"/>
              <a:t>Automatic </a:t>
            </a:r>
            <a:r>
              <a:rPr lang="en-US" sz="2400" dirty="0"/>
              <a:t>teller machines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ATMs) </a:t>
            </a:r>
            <a:r>
              <a:rPr lang="en-US" sz="2400" dirty="0" smtClean="0"/>
              <a:t>read </a:t>
            </a:r>
            <a:r>
              <a:rPr lang="en-US" sz="2400" dirty="0"/>
              <a:t>data strips on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bank cards</a:t>
            </a:r>
            <a:endParaRPr lang="en-US" sz="2400" dirty="0"/>
          </a:p>
          <a:p>
            <a:pPr lvl="1"/>
            <a:r>
              <a:rPr lang="en-US" sz="2400" dirty="0" smtClean="0"/>
              <a:t>Factory </a:t>
            </a:r>
            <a:r>
              <a:rPr lang="en-US" sz="2400" dirty="0"/>
              <a:t>employees </a:t>
            </a:r>
            <a:r>
              <a:rPr lang="en-US" sz="2400" dirty="0" smtClean="0"/>
              <a:t>use </a:t>
            </a:r>
            <a:br>
              <a:rPr lang="en-US" sz="2400" dirty="0" smtClean="0"/>
            </a:br>
            <a:r>
              <a:rPr lang="en-US" sz="2400" dirty="0" smtClean="0"/>
              <a:t>magnetic </a:t>
            </a:r>
            <a:r>
              <a:rPr lang="en-US" sz="2400" dirty="0"/>
              <a:t>ID cards to clock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</a:t>
            </a:r>
            <a:r>
              <a:rPr lang="en-US" sz="2400" dirty="0"/>
              <a:t>and off </a:t>
            </a:r>
            <a:r>
              <a:rPr lang="en-US" sz="2400" dirty="0" smtClean="0"/>
              <a:t>specific jobs </a:t>
            </a:r>
          </a:p>
          <a:p>
            <a:pPr lvl="1"/>
            <a:r>
              <a:rPr lang="en-US" sz="2400" dirty="0" smtClean="0"/>
              <a:t>Hospitals imprint </a:t>
            </a:r>
            <a:r>
              <a:rPr lang="en-US" sz="2400" dirty="0"/>
              <a:t>bar codes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</a:t>
            </a:r>
            <a:r>
              <a:rPr lang="en-US" sz="2400" dirty="0"/>
              <a:t>patient identification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bracelets and use </a:t>
            </a:r>
            <a:r>
              <a:rPr lang="en-US" sz="2400" dirty="0"/>
              <a:t>portable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scanners </a:t>
            </a:r>
            <a:r>
              <a:rPr lang="en-US" sz="2400" dirty="0"/>
              <a:t>when gathering data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</a:t>
            </a:r>
            <a:r>
              <a:rPr lang="en-US" sz="2400" dirty="0"/>
              <a:t>patient treatment </a:t>
            </a:r>
            <a:r>
              <a:rPr lang="en-US" sz="2400" dirty="0" smtClean="0"/>
              <a:t>and medication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8795" y="1524000"/>
            <a:ext cx="4140624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887395" y="4343400"/>
            <a:ext cx="40280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8</a:t>
            </a:r>
            <a:r>
              <a:rPr lang="en-US" sz="1400" b="1" dirty="0" smtClean="0"/>
              <a:t>-23 </a:t>
            </a:r>
            <a:r>
              <a:rPr lang="en-US" sz="1400" dirty="0"/>
              <a:t>When a customer’s signature is stored in digital form, </a:t>
            </a:r>
            <a:r>
              <a:rPr lang="en-US" sz="1400" dirty="0" smtClean="0"/>
              <a:t>it becomes </a:t>
            </a:r>
            <a:r>
              <a:rPr lang="en-US" sz="1400" dirty="0"/>
              <a:t>input to the information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37008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Technology Issues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4582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Input Technology </a:t>
            </a:r>
            <a:r>
              <a:rPr lang="en-US" sz="1200" dirty="0" smtClean="0"/>
              <a:t>(Cont.)</a:t>
            </a:r>
          </a:p>
          <a:p>
            <a:pPr lvl="2"/>
            <a:r>
              <a:rPr lang="en-US" sz="2400" dirty="0"/>
              <a:t>Retail stores use portable bar code scanners to log new shipments and update inventory data</a:t>
            </a:r>
          </a:p>
          <a:p>
            <a:pPr lvl="2"/>
            <a:r>
              <a:rPr lang="en-US" sz="2400" dirty="0"/>
              <a:t>Libraries use handheld scanners to read optical strips on books</a:t>
            </a:r>
          </a:p>
          <a:p>
            <a:pPr lvl="1"/>
            <a:r>
              <a:rPr lang="en-US" sz="2400" dirty="0" smtClean="0"/>
              <a:t>Trade Offs</a:t>
            </a:r>
          </a:p>
          <a:p>
            <a:pPr lvl="2"/>
            <a:r>
              <a:rPr lang="en-US" sz="2400" dirty="0" smtClean="0"/>
              <a:t>Manual data entry </a:t>
            </a:r>
            <a:r>
              <a:rPr lang="en-US" sz="2400" dirty="0"/>
              <a:t>is </a:t>
            </a:r>
            <a:r>
              <a:rPr lang="en-US" sz="2400" dirty="0" smtClean="0"/>
              <a:t>slower </a:t>
            </a:r>
            <a:r>
              <a:rPr lang="en-US" sz="2400" dirty="0"/>
              <a:t>and more </a:t>
            </a:r>
            <a:r>
              <a:rPr lang="en-US" sz="2400" dirty="0" smtClean="0"/>
              <a:t>expensive </a:t>
            </a:r>
            <a:r>
              <a:rPr lang="en-US" sz="2400" dirty="0"/>
              <a:t>than batch </a:t>
            </a:r>
            <a:r>
              <a:rPr lang="en-US" sz="2400" dirty="0" smtClean="0"/>
              <a:t>input </a:t>
            </a:r>
            <a:r>
              <a:rPr lang="en-US" sz="2400" dirty="0"/>
              <a:t>because it is </a:t>
            </a:r>
            <a:r>
              <a:rPr lang="en-US" sz="2400" dirty="0" smtClean="0"/>
              <a:t>performed at </a:t>
            </a:r>
            <a:r>
              <a:rPr lang="en-US" sz="2400" dirty="0"/>
              <a:t>the time </a:t>
            </a:r>
            <a:r>
              <a:rPr lang="en-US" sz="2400" dirty="0" smtClean="0"/>
              <a:t>the </a:t>
            </a:r>
            <a:r>
              <a:rPr lang="en-US" sz="2400" dirty="0"/>
              <a:t>transaction occurs </a:t>
            </a:r>
            <a:r>
              <a:rPr lang="en-US" sz="2400" dirty="0" smtClean="0"/>
              <a:t>and </a:t>
            </a:r>
            <a:r>
              <a:rPr lang="en-US" sz="2400" dirty="0"/>
              <a:t>often done when </a:t>
            </a:r>
            <a:r>
              <a:rPr lang="en-US" sz="2400" dirty="0" smtClean="0"/>
              <a:t>computer </a:t>
            </a:r>
            <a:r>
              <a:rPr lang="en-US" sz="2400" dirty="0"/>
              <a:t>demand is </a:t>
            </a:r>
            <a:r>
              <a:rPr lang="en-US" sz="2400" dirty="0" smtClean="0"/>
              <a:t>at its </a:t>
            </a:r>
            <a:r>
              <a:rPr lang="en-US" sz="2400" dirty="0"/>
              <a:t>highest</a:t>
            </a:r>
          </a:p>
        </p:txBody>
      </p:sp>
    </p:spTree>
    <p:extLst>
      <p:ext uri="{BB962C8B-B14F-4D97-AF65-F5344CB8AC3E}">
        <p14:creationId xmlns:p14="http://schemas.microsoft.com/office/powerpoint/2010/main" xmlns="" val="40979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Security and Control Issues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533400" y="1481138"/>
            <a:ext cx="8077200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Output Security and Control</a:t>
            </a:r>
            <a:endParaRPr lang="en-US" sz="2800" dirty="0"/>
          </a:p>
          <a:p>
            <a:pPr lvl="1"/>
            <a:r>
              <a:rPr lang="en-US" sz="2400" dirty="0"/>
              <a:t>Output must be accurate, complete, current, and secure </a:t>
            </a:r>
          </a:p>
          <a:p>
            <a:pPr lvl="1"/>
            <a:r>
              <a:rPr lang="en-US" sz="2400" dirty="0"/>
              <a:t>Output security protects privacy rights and shields the organization’s proprietary data from theft or unauthorized access</a:t>
            </a:r>
          </a:p>
          <a:p>
            <a:pPr lvl="1"/>
            <a:r>
              <a:rPr lang="en-US" sz="2400" dirty="0"/>
              <a:t>Use specific procedures to ensure that the output is delivered to authorized recipients only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hred </a:t>
            </a:r>
            <a:r>
              <a:rPr lang="en-US" sz="2400" dirty="0"/>
              <a:t>sensitive reports</a:t>
            </a:r>
            <a:r>
              <a:rPr lang="en-US" sz="2400" dirty="0" smtClean="0"/>
              <a:t>, out-of-date </a:t>
            </a:r>
            <a:r>
              <a:rPr lang="en-US" sz="2400" dirty="0"/>
              <a:t>reports, and output </a:t>
            </a:r>
            <a:r>
              <a:rPr lang="en-US" sz="2400" dirty="0" smtClean="0"/>
              <a:t>from aborted </a:t>
            </a:r>
            <a:r>
              <a:rPr lang="en-US" sz="2400" dirty="0"/>
              <a:t>print runs</a:t>
            </a:r>
            <a:endParaRPr lang="en-US" dirty="0"/>
          </a:p>
          <a:p>
            <a:pPr marL="393192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025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Systems Design Phase Overview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oal </a:t>
            </a:r>
            <a:r>
              <a:rPr lang="en-US" sz="2800" dirty="0"/>
              <a:t>of </a:t>
            </a:r>
            <a:r>
              <a:rPr lang="en-US" sz="2800" b="1" dirty="0"/>
              <a:t>systems design </a:t>
            </a:r>
            <a:r>
              <a:rPr lang="en-US" sz="2800" dirty="0"/>
              <a:t>is to build a system that is effective, reliable, </a:t>
            </a:r>
            <a:r>
              <a:rPr lang="en-US" sz="2800" dirty="0" smtClean="0"/>
              <a:t>and maintainable</a:t>
            </a:r>
          </a:p>
          <a:p>
            <a:pPr lvl="1"/>
            <a:r>
              <a:rPr lang="en-US" sz="2400" dirty="0" smtClean="0"/>
              <a:t>Effective </a:t>
            </a:r>
            <a:r>
              <a:rPr lang="en-US" sz="2400" dirty="0"/>
              <a:t>if it supports business requirements and meets user needs </a:t>
            </a:r>
            <a:endParaRPr lang="en-US" sz="2400" dirty="0" smtClean="0"/>
          </a:p>
          <a:p>
            <a:pPr lvl="1"/>
            <a:r>
              <a:rPr lang="en-US" sz="2400" dirty="0" smtClean="0"/>
              <a:t>Reliable </a:t>
            </a:r>
            <a:r>
              <a:rPr lang="en-US" sz="2400" dirty="0"/>
              <a:t>if it handles input errors, processing errors, hardware failures</a:t>
            </a:r>
            <a:r>
              <a:rPr lang="en-US" sz="2400" dirty="0" smtClean="0"/>
              <a:t>, or </a:t>
            </a:r>
            <a:r>
              <a:rPr lang="en-US" sz="2400" dirty="0"/>
              <a:t>human </a:t>
            </a:r>
            <a:r>
              <a:rPr lang="en-US" sz="2400" dirty="0" smtClean="0"/>
              <a:t>mistakes</a:t>
            </a:r>
          </a:p>
          <a:p>
            <a:pPr lvl="1"/>
            <a:r>
              <a:rPr lang="en-US" sz="2400" dirty="0" smtClean="0"/>
              <a:t>Maintainable </a:t>
            </a:r>
            <a:r>
              <a:rPr lang="en-US" sz="2400" dirty="0"/>
              <a:t>if it is flexible, scalable, and easily </a:t>
            </a:r>
            <a:r>
              <a:rPr lang="en-US" sz="2400" dirty="0" smtClean="0"/>
              <a:t>modified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Security and Control </a:t>
            </a:r>
            <a:r>
              <a:rPr lang="en-US" dirty="0" smtClean="0"/>
              <a:t>Issues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533400" y="1481138"/>
            <a:ext cx="8077200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Input Security and Control</a:t>
            </a:r>
            <a:endParaRPr lang="en-US" sz="2800" dirty="0"/>
          </a:p>
          <a:p>
            <a:pPr lvl="1"/>
            <a:r>
              <a:rPr lang="en-US" sz="2400" dirty="0" smtClean="0"/>
              <a:t>Input must </a:t>
            </a:r>
            <a:r>
              <a:rPr lang="en-US" sz="2400" dirty="0"/>
              <a:t>be </a:t>
            </a:r>
            <a:r>
              <a:rPr lang="en-US" sz="2400" dirty="0" smtClean="0"/>
              <a:t>correct, </a:t>
            </a:r>
            <a:r>
              <a:rPr lang="en-US" sz="2400" dirty="0"/>
              <a:t>complete, </a:t>
            </a:r>
            <a:r>
              <a:rPr lang="en-US" sz="2400" dirty="0" smtClean="0"/>
              <a:t>and </a:t>
            </a:r>
            <a:r>
              <a:rPr lang="en-US" sz="2400" dirty="0"/>
              <a:t>secure </a:t>
            </a:r>
          </a:p>
          <a:p>
            <a:pPr lvl="1"/>
            <a:r>
              <a:rPr lang="en-US" sz="2400" dirty="0"/>
              <a:t>Every piece of information should be traceable back to the input data that produced it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rocedures </a:t>
            </a:r>
            <a:r>
              <a:rPr lang="en-US" sz="2400" dirty="0"/>
              <a:t>needed for handling source documents to ensure </a:t>
            </a:r>
            <a:r>
              <a:rPr lang="en-US" sz="2400" dirty="0" smtClean="0"/>
              <a:t>that data </a:t>
            </a:r>
            <a:r>
              <a:rPr lang="en-US" sz="2400" dirty="0"/>
              <a:t>is not lost before it enters the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/>
              <a:t>Audit trail files and reports should be stored and saved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492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Where Do We Go From Here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533400" y="1481138"/>
            <a:ext cx="8077200" cy="476726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Modular Design</a:t>
            </a:r>
            <a:endParaRPr lang="en-US" dirty="0"/>
          </a:p>
          <a:p>
            <a:pPr lvl="2"/>
            <a:r>
              <a:rPr lang="en-US" sz="2200" dirty="0"/>
              <a:t>C</a:t>
            </a:r>
            <a:r>
              <a:rPr lang="en-US" sz="2200" dirty="0" smtClean="0"/>
              <a:t>reate </a:t>
            </a:r>
            <a:r>
              <a:rPr lang="en-US" sz="2200" dirty="0"/>
              <a:t>individual components, called </a:t>
            </a:r>
            <a:r>
              <a:rPr lang="en-US" sz="2200" b="1" dirty="0"/>
              <a:t>modules</a:t>
            </a:r>
            <a:r>
              <a:rPr lang="en-US" sz="2200" dirty="0"/>
              <a:t>, </a:t>
            </a:r>
            <a:r>
              <a:rPr lang="en-US" sz="2200" dirty="0" smtClean="0"/>
              <a:t>which connect </a:t>
            </a:r>
            <a:r>
              <a:rPr lang="en-US" sz="2200" dirty="0"/>
              <a:t>to a higher-level program or </a:t>
            </a:r>
            <a:r>
              <a:rPr lang="en-US" sz="2200" dirty="0" smtClean="0"/>
              <a:t>process</a:t>
            </a:r>
          </a:p>
          <a:p>
            <a:pPr lvl="2"/>
            <a:r>
              <a:rPr lang="en-US" sz="2200" dirty="0" smtClean="0"/>
              <a:t>Use a structured design so </a:t>
            </a:r>
            <a:r>
              <a:rPr lang="en-US" sz="2200" dirty="0"/>
              <a:t>each </a:t>
            </a:r>
            <a:r>
              <a:rPr lang="en-US" sz="2200" dirty="0" smtClean="0"/>
              <a:t>module represents </a:t>
            </a:r>
            <a:r>
              <a:rPr lang="en-US" sz="2200" dirty="0"/>
              <a:t>a specific process, which is shown on a DFD and documented </a:t>
            </a:r>
            <a:r>
              <a:rPr lang="en-US" sz="2200" dirty="0" smtClean="0"/>
              <a:t>in a </a:t>
            </a:r>
            <a:r>
              <a:rPr lang="en-US" sz="2200" dirty="0"/>
              <a:t>process </a:t>
            </a:r>
            <a:r>
              <a:rPr lang="en-US" sz="2200" dirty="0" smtClean="0"/>
              <a:t>description</a:t>
            </a:r>
          </a:p>
          <a:p>
            <a:pPr lvl="1"/>
            <a:r>
              <a:rPr lang="en-US" sz="2400" dirty="0" smtClean="0"/>
              <a:t>Prototyping</a:t>
            </a:r>
          </a:p>
          <a:p>
            <a:pPr lvl="2"/>
            <a:r>
              <a:rPr lang="en-US" sz="2200" dirty="0"/>
              <a:t>A</a:t>
            </a:r>
            <a:r>
              <a:rPr lang="en-US" sz="2200" dirty="0" smtClean="0"/>
              <a:t> </a:t>
            </a:r>
            <a:r>
              <a:rPr lang="en-US" sz="2200" dirty="0"/>
              <a:t>repetitive sequence of analysis, design, modeling, and testing, is a common technique that can be used to design anything from a new home to a computer network</a:t>
            </a:r>
          </a:p>
          <a:p>
            <a:pPr eaLnBrk="1" hangingPunct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401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6196" y="3581400"/>
            <a:ext cx="4292503" cy="301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407329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Where Do We Go From </a:t>
            </a:r>
            <a:r>
              <a:rPr lang="en-US" dirty="0" smtClean="0"/>
              <a:t>Here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876800" y="1295400"/>
            <a:ext cx="42672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System Prototyping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roduces </a:t>
            </a:r>
            <a:r>
              <a:rPr lang="en-US" sz="2400" dirty="0"/>
              <a:t>a full-featured, </a:t>
            </a:r>
            <a:r>
              <a:rPr lang="en-US" sz="2400" dirty="0" smtClean="0"/>
              <a:t>working model </a:t>
            </a:r>
            <a:r>
              <a:rPr lang="en-US" sz="2400" dirty="0"/>
              <a:t>of the information system</a:t>
            </a:r>
            <a:endParaRPr lang="en-US" sz="5000" dirty="0" smtClean="0"/>
          </a:p>
          <a:p>
            <a:r>
              <a:rPr lang="en-US" sz="2800" dirty="0" smtClean="0"/>
              <a:t>Design Prototyping</a:t>
            </a:r>
          </a:p>
          <a:p>
            <a:pPr lvl="1"/>
            <a:r>
              <a:rPr lang="en-US" sz="2400" dirty="0" smtClean="0"/>
              <a:t>Verify user </a:t>
            </a:r>
            <a:r>
              <a:rPr lang="en-US" sz="2400" dirty="0"/>
              <a:t>requirements, after which the </a:t>
            </a:r>
            <a:r>
              <a:rPr lang="en-US" sz="2400" dirty="0" smtClean="0"/>
              <a:t>prototype is </a:t>
            </a:r>
            <a:r>
              <a:rPr lang="en-US" sz="2400" dirty="0"/>
              <a:t>discarded and </a:t>
            </a:r>
            <a:r>
              <a:rPr lang="en-US" sz="2400" dirty="0" smtClean="0"/>
              <a:t>implementation continues</a:t>
            </a:r>
            <a:endParaRPr lang="en-US" sz="5000" dirty="0" smtClean="0"/>
          </a:p>
          <a:p>
            <a:pPr marL="109728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505200" y="5855437"/>
            <a:ext cx="40280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8-27 </a:t>
            </a:r>
            <a:r>
              <a:rPr lang="en-US" sz="1400" dirty="0"/>
              <a:t>The end product of design prototyping is a </a:t>
            </a:r>
            <a:r>
              <a:rPr lang="en-US" sz="1400" dirty="0" smtClean="0"/>
              <a:t>user-approved model </a:t>
            </a:r>
            <a:r>
              <a:rPr lang="en-US" sz="1400" dirty="0"/>
              <a:t>that documents and benchmarks the features of the finished system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298" y="3803905"/>
            <a:ext cx="40280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8-26 </a:t>
            </a:r>
            <a:r>
              <a:rPr lang="en-US" sz="1400" dirty="0"/>
              <a:t>The end product of system prototyping is a working model </a:t>
            </a:r>
            <a:r>
              <a:rPr lang="en-US" sz="1400" dirty="0" smtClean="0"/>
              <a:t>of the </a:t>
            </a:r>
            <a:r>
              <a:rPr lang="en-US" sz="1400" dirty="0"/>
              <a:t>information system, ready for 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9506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Where Do We Go From </a:t>
            </a:r>
            <a:r>
              <a:rPr lang="en-US" dirty="0" smtClean="0"/>
              <a:t>Here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04800" y="12192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478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Trade-Offs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Input must be correct, complete, and Users and systems developers can avoid misunderstandings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System developers can create accurate specifications for the finished system based on the prototype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Managers can evaluate a working model more effectively than a paper specification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Systems analysts can use a prototype to develop testing and training procedures before the finished system is available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Prototyping reduces the risk and potential financial exposure that occur when a finished system fails to support business </a:t>
            </a:r>
            <a:r>
              <a:rPr lang="en-US" dirty="0" smtClean="0">
                <a:latin typeface="+mn-lt"/>
              </a:rPr>
              <a:t>needs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Potential Problems</a:t>
            </a:r>
            <a:r>
              <a:rPr lang="en-US" dirty="0">
                <a:latin typeface="+mn-lt"/>
              </a:rPr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rapid pace of development can create quality problems, which </a:t>
            </a:r>
            <a:r>
              <a:rPr lang="en-US" dirty="0" smtClean="0">
                <a:latin typeface="+mn-lt"/>
              </a:rPr>
              <a:t>are not </a:t>
            </a:r>
            <a:r>
              <a:rPr lang="en-US" dirty="0">
                <a:latin typeface="+mn-lt"/>
              </a:rPr>
              <a:t>discovered until the finished system is operational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Other </a:t>
            </a:r>
            <a:r>
              <a:rPr lang="en-US" dirty="0">
                <a:latin typeface="+mn-lt"/>
              </a:rPr>
              <a:t>system requirements, such as reliability and maintainability cannot be tested adequately using a prototype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In </a:t>
            </a:r>
            <a:r>
              <a:rPr lang="en-US" dirty="0">
                <a:latin typeface="+mn-lt"/>
              </a:rPr>
              <a:t>very complex systems, the prototype can become unwieldy and </a:t>
            </a:r>
            <a:r>
              <a:rPr lang="en-US" dirty="0" smtClean="0">
                <a:latin typeface="+mn-lt"/>
              </a:rPr>
              <a:t>difficult to manage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46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85800" y="1481138"/>
            <a:ext cx="8153400" cy="4995862"/>
          </a:xfrm>
        </p:spPr>
        <p:txBody>
          <a:bodyPr rtlCol="0">
            <a:normAutofit/>
          </a:bodyPr>
          <a:lstStyle/>
          <a:p>
            <a:r>
              <a:rPr lang="en-US" dirty="0"/>
              <a:t>The purpose of systems design is to create a physical model of the system that </a:t>
            </a:r>
            <a:r>
              <a:rPr lang="en-US" dirty="0" smtClean="0"/>
              <a:t>satisfies the </a:t>
            </a:r>
            <a:r>
              <a:rPr lang="en-US" dirty="0"/>
              <a:t>design requirements that were defined during the systems analysis </a:t>
            </a:r>
            <a:r>
              <a:rPr lang="en-US" dirty="0" smtClean="0"/>
              <a:t>phase</a:t>
            </a:r>
          </a:p>
          <a:p>
            <a:r>
              <a:rPr lang="en-US" dirty="0" smtClean="0"/>
              <a:t>Create a transparent interface: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asy </a:t>
            </a:r>
            <a:r>
              <a:rPr lang="en-US" dirty="0"/>
              <a:t>to learn and </a:t>
            </a:r>
            <a:r>
              <a:rPr lang="en-US" dirty="0" smtClean="0"/>
              <a:t>use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nhance </a:t>
            </a:r>
            <a:r>
              <a:rPr lang="en-US" dirty="0"/>
              <a:t>user </a:t>
            </a:r>
            <a:r>
              <a:rPr lang="en-US" dirty="0" smtClean="0"/>
              <a:t>productivity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it easy </a:t>
            </a:r>
            <a:r>
              <a:rPr lang="en-US" dirty="0" smtClean="0"/>
              <a:t>to obtain </a:t>
            </a:r>
            <a:r>
              <a:rPr lang="en-US" dirty="0"/>
              <a:t>help or correct </a:t>
            </a:r>
            <a:r>
              <a:rPr lang="en-US" dirty="0" smtClean="0"/>
              <a:t>errors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inimize </a:t>
            </a:r>
            <a:r>
              <a:rPr lang="en-US" dirty="0"/>
              <a:t>input data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feedback</a:t>
            </a:r>
          </a:p>
          <a:p>
            <a:pPr lvl="1"/>
            <a:r>
              <a:rPr lang="en-US" dirty="0" smtClean="0"/>
              <a:t>Create an </a:t>
            </a:r>
            <a:r>
              <a:rPr lang="en-US" dirty="0"/>
              <a:t>attractive layout and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familiar terms and images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Printed </a:t>
            </a:r>
            <a:r>
              <a:rPr lang="en-US" dirty="0"/>
              <a:t>reports, </a:t>
            </a:r>
            <a:r>
              <a:rPr lang="en-US" dirty="0" smtClean="0"/>
              <a:t>include </a:t>
            </a:r>
            <a:r>
              <a:rPr lang="en-US" dirty="0"/>
              <a:t>detail, exception</a:t>
            </a:r>
            <a:r>
              <a:rPr lang="en-US" dirty="0" smtClean="0"/>
              <a:t>, and </a:t>
            </a:r>
            <a:r>
              <a:rPr lang="en-US" dirty="0"/>
              <a:t>summary </a:t>
            </a:r>
            <a:r>
              <a:rPr lang="en-US" dirty="0" smtClean="0"/>
              <a:t>reports </a:t>
            </a:r>
          </a:p>
          <a:p>
            <a:r>
              <a:rPr lang="en-US" dirty="0" smtClean="0"/>
              <a:t>There are various </a:t>
            </a:r>
            <a:r>
              <a:rPr lang="en-US" dirty="0"/>
              <a:t>zones in a document, including the heading zone, the control zone, </a:t>
            </a:r>
            <a:r>
              <a:rPr lang="en-US" dirty="0" smtClean="0"/>
              <a:t>the instruction </a:t>
            </a:r>
            <a:r>
              <a:rPr lang="en-US" dirty="0"/>
              <a:t>zone, the body zone, the totals zone, and the authorization </a:t>
            </a:r>
            <a:r>
              <a:rPr lang="en-US" dirty="0" smtClean="0"/>
              <a:t>zone</a:t>
            </a:r>
          </a:p>
          <a:p>
            <a:r>
              <a:rPr lang="en-US" dirty="0" smtClean="0"/>
              <a:t>Input methods include </a:t>
            </a:r>
            <a:r>
              <a:rPr lang="en-US" dirty="0"/>
              <a:t>batch and </a:t>
            </a:r>
            <a:r>
              <a:rPr lang="en-US" dirty="0" smtClean="0"/>
              <a:t>online</a:t>
            </a:r>
          </a:p>
          <a:p>
            <a:r>
              <a:rPr lang="en-US" dirty="0" smtClean="0"/>
              <a:t>There are different Input </a:t>
            </a:r>
            <a:r>
              <a:rPr lang="en-US" dirty="0"/>
              <a:t>media and </a:t>
            </a:r>
            <a:r>
              <a:rPr lang="en-US" dirty="0" smtClean="0"/>
              <a:t>procedures</a:t>
            </a:r>
            <a:endParaRPr lang="en-US" dirty="0"/>
          </a:p>
          <a:p>
            <a:r>
              <a:rPr lang="en-US" dirty="0" smtClean="0"/>
              <a:t>Security and control plays an important role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704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Systems Design Phase </a:t>
            </a:r>
            <a:r>
              <a:rPr lang="en-US" dirty="0" smtClean="0"/>
              <a:t>Overview </a:t>
            </a:r>
            <a:r>
              <a:rPr lang="en-US" sz="1300" dirty="0" smtClean="0"/>
              <a:t>(Cont.)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76201" y="1524000"/>
            <a:ext cx="8839200" cy="4483291"/>
          </a:xfrm>
        </p:spPr>
        <p:txBody>
          <a:bodyPr rtlCol="0">
            <a:normAutofit fontScale="85000" lnSpcReduction="20000"/>
          </a:bodyPr>
          <a:lstStyle/>
          <a:p>
            <a:r>
              <a:rPr lang="en-US" sz="2800" dirty="0" smtClean="0"/>
              <a:t>Will It Succeed?</a:t>
            </a:r>
            <a:endParaRPr lang="en-US" sz="2800" dirty="0"/>
          </a:p>
          <a:p>
            <a:pPr lvl="1"/>
            <a:r>
              <a:rPr lang="en-US" sz="2400" dirty="0"/>
              <a:t>Think like a </a:t>
            </a:r>
            <a:r>
              <a:rPr lang="en-US" sz="2400" dirty="0" smtClean="0"/>
              <a:t>user</a:t>
            </a:r>
          </a:p>
          <a:p>
            <a:pPr lvl="2"/>
            <a:r>
              <a:rPr lang="en-US" sz="2200" dirty="0"/>
              <a:t>Carefully examine any point where users provide input or receive output</a:t>
            </a:r>
          </a:p>
          <a:p>
            <a:pPr lvl="2"/>
            <a:r>
              <a:rPr lang="en-US" sz="2200" dirty="0"/>
              <a:t>The user interface must be easy to </a:t>
            </a:r>
            <a:r>
              <a:rPr lang="en-US" sz="2200" dirty="0" smtClean="0"/>
              <a:t>learn </a:t>
            </a:r>
          </a:p>
          <a:p>
            <a:pPr lvl="2"/>
            <a:r>
              <a:rPr lang="en-US" sz="2200" dirty="0" smtClean="0"/>
              <a:t>Input </a:t>
            </a:r>
            <a:r>
              <a:rPr lang="en-US" sz="2200" dirty="0"/>
              <a:t>processes should be easy to follow, intuitive, and forgiving of </a:t>
            </a:r>
            <a:r>
              <a:rPr lang="en-US" sz="2200" dirty="0" smtClean="0"/>
              <a:t>errors</a:t>
            </a:r>
            <a:endParaRPr lang="en-US" sz="2200" dirty="0"/>
          </a:p>
          <a:p>
            <a:pPr lvl="2"/>
            <a:r>
              <a:rPr lang="en-US" sz="2200" dirty="0"/>
              <a:t>Predesigned output should be attractive and easy to understand, with an appropriate level of </a:t>
            </a:r>
            <a:r>
              <a:rPr lang="en-US" sz="2200" dirty="0" smtClean="0"/>
              <a:t>detail</a:t>
            </a:r>
            <a:endParaRPr lang="en-US" sz="2200" dirty="0"/>
          </a:p>
          <a:p>
            <a:pPr lvl="1"/>
            <a:r>
              <a:rPr lang="en-US" sz="2400" dirty="0"/>
              <a:t>Anticipate future </a:t>
            </a:r>
            <a:r>
              <a:rPr lang="en-US" sz="2400" dirty="0" smtClean="0"/>
              <a:t>needs</a:t>
            </a:r>
            <a:endParaRPr lang="en-US" sz="2400" dirty="0"/>
          </a:p>
          <a:p>
            <a:pPr lvl="2"/>
            <a:r>
              <a:rPr lang="en-US" sz="2200" dirty="0"/>
              <a:t>Anticipate possible expansion</a:t>
            </a:r>
          </a:p>
          <a:p>
            <a:pPr lvl="1"/>
            <a:r>
              <a:rPr lang="en-US" sz="2400" dirty="0"/>
              <a:t>Provide </a:t>
            </a:r>
            <a:r>
              <a:rPr lang="en-US" sz="2400" dirty="0" smtClean="0"/>
              <a:t>flexibility</a:t>
            </a:r>
            <a:endParaRPr lang="en-US" sz="2400" dirty="0"/>
          </a:p>
          <a:p>
            <a:pPr lvl="2"/>
            <a:r>
              <a:rPr lang="en-US" sz="2200" dirty="0" smtClean="0"/>
              <a:t>Best </a:t>
            </a:r>
            <a:r>
              <a:rPr lang="en-US" sz="2200" dirty="0"/>
              <a:t>design strategy is to offer several alternatives, so users can decide what will work best for them </a:t>
            </a:r>
            <a:endParaRPr lang="en-US" sz="2200" dirty="0" smtClean="0"/>
          </a:p>
          <a:p>
            <a:pPr lvl="2"/>
            <a:r>
              <a:rPr lang="en-US" sz="2200" dirty="0"/>
              <a:t>S</a:t>
            </a:r>
            <a:r>
              <a:rPr lang="en-US" sz="2200" dirty="0" smtClean="0"/>
              <a:t>tart </a:t>
            </a:r>
            <a:r>
              <a:rPr lang="en-US" sz="2200" dirty="0"/>
              <a:t>with a default value that displays </a:t>
            </a:r>
            <a:r>
              <a:rPr lang="en-US" sz="2200" dirty="0" smtClean="0"/>
              <a:t>automatically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Systems Design Phase Overview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152401" y="1295400"/>
            <a:ext cx="8763000" cy="4800600"/>
          </a:xfrm>
        </p:spPr>
        <p:txBody>
          <a:bodyPr rtlCol="0">
            <a:normAutofit/>
          </a:bodyPr>
          <a:lstStyle/>
          <a:p>
            <a:r>
              <a:rPr lang="en-US" sz="2800" dirty="0"/>
              <a:t>Manage data </a:t>
            </a:r>
            <a:r>
              <a:rPr lang="en-US" sz="2800" dirty="0" smtClean="0"/>
              <a:t>effectively 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system should </a:t>
            </a:r>
            <a:r>
              <a:rPr lang="en-US" sz="2800" dirty="0" smtClean="0"/>
              <a:t>enter and </a:t>
            </a:r>
            <a:r>
              <a:rPr lang="en-US" sz="2800" dirty="0"/>
              <a:t>verify data as soon as </a:t>
            </a:r>
            <a:r>
              <a:rPr lang="en-US" sz="2800" dirty="0" smtClean="0"/>
              <a:t>possible</a:t>
            </a:r>
          </a:p>
          <a:p>
            <a:pPr lvl="1"/>
            <a:r>
              <a:rPr lang="en-US" sz="2800" dirty="0" smtClean="0"/>
              <a:t>Each data </a:t>
            </a:r>
            <a:r>
              <a:rPr lang="en-US" sz="2800" dirty="0"/>
              <a:t>item should have a specific type, such </a:t>
            </a:r>
            <a:r>
              <a:rPr lang="en-US" sz="2800" dirty="0" smtClean="0"/>
              <a:t>as alphabetic</a:t>
            </a:r>
            <a:r>
              <a:rPr lang="en-US" sz="2800" dirty="0"/>
              <a:t>, numeric, or </a:t>
            </a:r>
            <a:r>
              <a:rPr lang="en-US" sz="2800" dirty="0" smtClean="0"/>
              <a:t> alphanumeric</a:t>
            </a:r>
            <a:r>
              <a:rPr lang="en-US" sz="2800" dirty="0"/>
              <a:t>, and </a:t>
            </a:r>
            <a:r>
              <a:rPr lang="en-US" sz="2800" dirty="0" smtClean="0"/>
              <a:t>a range </a:t>
            </a:r>
            <a:r>
              <a:rPr lang="en-US" sz="2800" dirty="0"/>
              <a:t>of acceptable </a:t>
            </a:r>
            <a:r>
              <a:rPr lang="en-US" sz="2800" dirty="0" smtClean="0"/>
              <a:t>values</a:t>
            </a:r>
          </a:p>
          <a:p>
            <a:pPr lvl="1"/>
            <a:r>
              <a:rPr lang="en-US" sz="2800" dirty="0"/>
              <a:t>C</a:t>
            </a:r>
            <a:r>
              <a:rPr lang="en-US" sz="2800" dirty="0" smtClean="0"/>
              <a:t>ollect </a:t>
            </a:r>
            <a:r>
              <a:rPr lang="en-US" sz="2800" dirty="0"/>
              <a:t>input data as close </a:t>
            </a:r>
            <a:r>
              <a:rPr lang="en-US" sz="2800" dirty="0" smtClean="0"/>
              <a:t>to its </a:t>
            </a:r>
            <a:r>
              <a:rPr lang="en-US" sz="2800" dirty="0"/>
              <a:t>source as possible</a:t>
            </a:r>
          </a:p>
        </p:txBody>
      </p:sp>
    </p:spTree>
    <p:extLst>
      <p:ext uri="{BB962C8B-B14F-4D97-AF65-F5344CB8AC3E}">
        <p14:creationId xmlns:p14="http://schemas.microsoft.com/office/powerpoint/2010/main" xmlns="" val="36526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Overview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Users can design their own </a:t>
            </a:r>
            <a:r>
              <a:rPr lang="en-US" sz="2800" dirty="0" smtClean="0"/>
              <a:t>output</a:t>
            </a:r>
          </a:p>
          <a:p>
            <a:pPr lvl="1"/>
            <a:r>
              <a:rPr lang="en-US" sz="2400" dirty="0" smtClean="0"/>
              <a:t>System </a:t>
            </a:r>
            <a:r>
              <a:rPr lang="en-US" sz="2400" dirty="0"/>
              <a:t>designers are more aware of user needs and desires. A system can maintain data integrity and still allow users to view, sort, filter, and examine data in any way that helps them do their </a:t>
            </a:r>
            <a:r>
              <a:rPr lang="en-US" sz="2400" dirty="0" smtClean="0"/>
              <a:t>jobs</a:t>
            </a:r>
          </a:p>
          <a:p>
            <a:r>
              <a:rPr lang="en-US" sz="2800" dirty="0"/>
              <a:t>Centralized IT departments no longer produce reams of printed </a:t>
            </a:r>
            <a:r>
              <a:rPr lang="en-US" sz="2800" dirty="0" smtClean="0"/>
              <a:t>reports</a:t>
            </a:r>
          </a:p>
          <a:p>
            <a:pPr lvl="1"/>
            <a:r>
              <a:rPr lang="en-US" sz="2400" dirty="0"/>
              <a:t>O</a:t>
            </a:r>
            <a:r>
              <a:rPr lang="en-US" sz="2400" dirty="0" smtClean="0"/>
              <a:t>verwhelming </a:t>
            </a:r>
            <a:r>
              <a:rPr lang="en-US" sz="2400" dirty="0"/>
              <a:t>trend has been to customer-designed </a:t>
            </a:r>
            <a:r>
              <a:rPr lang="en-US" sz="2400" dirty="0" smtClean="0"/>
              <a:t>output</a:t>
            </a:r>
          </a:p>
          <a:p>
            <a:r>
              <a:rPr lang="en-US" sz="2800" dirty="0"/>
              <a:t>The user interface itself has evolved </a:t>
            </a:r>
            <a:endParaRPr lang="en-US" sz="2800" dirty="0" smtClean="0"/>
          </a:p>
          <a:p>
            <a:pPr lvl="1"/>
            <a:r>
              <a:rPr lang="en-US" sz="2400" dirty="0" smtClean="0"/>
              <a:t>Most </a:t>
            </a:r>
            <a:r>
              <a:rPr lang="en-US" sz="2400" dirty="0"/>
              <a:t>user information needs can be met with </a:t>
            </a:r>
            <a:r>
              <a:rPr lang="en-US" sz="2400" dirty="0" smtClean="0"/>
              <a:t>screen- </a:t>
            </a:r>
            <a:r>
              <a:rPr lang="en-US" sz="2400" dirty="0"/>
              <a:t>generated data, which a user can print, view, or save</a:t>
            </a:r>
          </a:p>
        </p:txBody>
      </p:sp>
    </p:spTree>
    <p:extLst>
      <p:ext uri="{BB962C8B-B14F-4D97-AF65-F5344CB8AC3E}">
        <p14:creationId xmlns:p14="http://schemas.microsoft.com/office/powerpoint/2010/main" xmlns="" val="10556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a User Interface?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user interface (UI) </a:t>
            </a:r>
            <a:r>
              <a:rPr lang="en-US" sz="2800" dirty="0"/>
              <a:t>describes how users interact with a computer system, and </a:t>
            </a:r>
            <a:r>
              <a:rPr lang="en-US" sz="2800" dirty="0" smtClean="0"/>
              <a:t>consists of </a:t>
            </a:r>
            <a:r>
              <a:rPr lang="en-US" sz="2800" dirty="0"/>
              <a:t>all the hardware, software, screens, menus, functions, output, and </a:t>
            </a:r>
            <a:r>
              <a:rPr lang="en-US" sz="2800" dirty="0" smtClean="0"/>
              <a:t>features that </a:t>
            </a:r>
            <a:r>
              <a:rPr lang="en-US" sz="2800" dirty="0"/>
              <a:t>affect two-way communications between the user and the computer</a:t>
            </a:r>
          </a:p>
        </p:txBody>
      </p:sp>
    </p:spTree>
    <p:extLst>
      <p:ext uri="{BB962C8B-B14F-4D97-AF65-F5344CB8AC3E}">
        <p14:creationId xmlns:p14="http://schemas.microsoft.com/office/powerpoint/2010/main" xmlns="" val="28756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2234</TotalTime>
  <Words>4083</Words>
  <Application>Microsoft Office PowerPoint</Application>
  <PresentationFormat>On-screen Show (4:3)</PresentationFormat>
  <Paragraphs>496</Paragraphs>
  <Slides>55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Concourse</vt:lpstr>
      <vt:lpstr>Systems Analysis and Design  10th Edition</vt:lpstr>
      <vt:lpstr>Phase Description</vt:lpstr>
      <vt:lpstr>Chapter Objectives </vt:lpstr>
      <vt:lpstr>Chapter Objectives (Cont.)</vt:lpstr>
      <vt:lpstr>Systems Design Phase Overview</vt:lpstr>
      <vt:lpstr>Systems Design Phase Overview (Cont.)</vt:lpstr>
      <vt:lpstr>Systems Design Phase Overview (Cont.)</vt:lpstr>
      <vt:lpstr>Chapter Overview</vt:lpstr>
      <vt:lpstr>What Is a User Interface?</vt:lpstr>
      <vt:lpstr>What Is a User Interface?(Cont.)</vt:lpstr>
      <vt:lpstr>What Is a User Interface?(Cont.)</vt:lpstr>
      <vt:lpstr>What Is a User Interface?(Cont.)</vt:lpstr>
      <vt:lpstr>Seven Habits of Successful Interface Designers</vt:lpstr>
      <vt:lpstr>Seven Habits of Successful Interface Designers (Cont.)</vt:lpstr>
      <vt:lpstr>Seven Habits of Successful Interface Designers (Cont.)</vt:lpstr>
      <vt:lpstr>A Handbook for User Interface Design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Source Document and Form Design</vt:lpstr>
      <vt:lpstr>Printed Output</vt:lpstr>
      <vt:lpstr>Printed Output (Cont.)</vt:lpstr>
      <vt:lpstr>Printed Output (Cont.)</vt:lpstr>
      <vt:lpstr>Printed Output (Cont.)</vt:lpstr>
      <vt:lpstr>Printed Output (Cont.)</vt:lpstr>
      <vt:lpstr>Printed Output (Cont.)</vt:lpstr>
      <vt:lpstr>Printed Output (Cont.)</vt:lpstr>
      <vt:lpstr>Technology Issues</vt:lpstr>
      <vt:lpstr>Technology Issues (Cont.)</vt:lpstr>
      <vt:lpstr>Technology Issues (Cont.)</vt:lpstr>
      <vt:lpstr>Technology Issues (Cont.)</vt:lpstr>
      <vt:lpstr>Technology Issues (Cont.)</vt:lpstr>
      <vt:lpstr>Technology Issues (Cont.)</vt:lpstr>
      <vt:lpstr>Technology Issues (Cont.)</vt:lpstr>
      <vt:lpstr>Technology Issues (Cont.)</vt:lpstr>
      <vt:lpstr>Technology Issues (Cont.)</vt:lpstr>
      <vt:lpstr>Security and Control Issues</vt:lpstr>
      <vt:lpstr>Security and Control Issues (Cont.)</vt:lpstr>
      <vt:lpstr>Where Do We Go From Here</vt:lpstr>
      <vt:lpstr>Where Do We Go From Here (Cont.)</vt:lpstr>
      <vt:lpstr>Where Do We Go From Here (Cont.)</vt:lpstr>
      <vt:lpstr>Chapter Summary</vt:lpstr>
      <vt:lpstr>Chapter 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Aimee Poirier</cp:lastModifiedBy>
  <cp:revision>233</cp:revision>
  <dcterms:created xsi:type="dcterms:W3CDTF">2009-02-03T18:32:10Z</dcterms:created>
  <dcterms:modified xsi:type="dcterms:W3CDTF">2013-01-13T23:46:13Z</dcterms:modified>
</cp:coreProperties>
</file>