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04" r:id="rId11"/>
    <p:sldId id="305" r:id="rId12"/>
    <p:sldId id="306" r:id="rId13"/>
    <p:sldId id="307" r:id="rId14"/>
    <p:sldId id="268" r:id="rId15"/>
    <p:sldId id="271" r:id="rId16"/>
    <p:sldId id="269" r:id="rId17"/>
    <p:sldId id="267" r:id="rId18"/>
    <p:sldId id="273" r:id="rId19"/>
    <p:sldId id="272" r:id="rId20"/>
    <p:sldId id="275" r:id="rId21"/>
    <p:sldId id="274" r:id="rId22"/>
    <p:sldId id="278" r:id="rId23"/>
    <p:sldId id="276" r:id="rId24"/>
    <p:sldId id="279" r:id="rId25"/>
    <p:sldId id="308" r:id="rId26"/>
    <p:sldId id="309" r:id="rId27"/>
    <p:sldId id="289" r:id="rId28"/>
    <p:sldId id="298" r:id="rId29"/>
    <p:sldId id="294" r:id="rId30"/>
    <p:sldId id="295" r:id="rId31"/>
    <p:sldId id="299" r:id="rId32"/>
    <p:sldId id="301" r:id="rId33"/>
    <p:sldId id="302" r:id="rId34"/>
    <p:sldId id="310" r:id="rId3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31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763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96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458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63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134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81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88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15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766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7261-8D03-4D30-963B-09033DB24906}" type="datetimeFigureOut">
              <a:rPr lang="es-CO" smtClean="0"/>
              <a:t>12/05/2019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6E7C-B92E-41FE-B298-4340760921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5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Chile, Colombia, Perú o México.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 </a:t>
            </a:r>
            <a:r>
              <a:rPr lang="es-ES" dirty="0" smtClean="0">
                <a:latin typeface="Tahoma" charset="0"/>
              </a:rPr>
              <a:t>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Universidad, Instituto técnico o tecnológico.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 nacionalidad de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2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0" y="61551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Gracias al ejemplo bueno </a:t>
            </a:r>
            <a:r>
              <a:rPr lang="es-CO" dirty="0" smtClean="0"/>
              <a:t>3 </a:t>
            </a:r>
            <a:r>
              <a:rPr lang="es-CO" dirty="0" smtClean="0"/>
              <a:t>, </a:t>
            </a:r>
            <a:r>
              <a:rPr lang="es-ES" dirty="0" smtClean="0"/>
              <a:t>en este caso se eliminaron los enlaces a  técnico, tecnólogo y carrera profesional , en sustitución de estos se enlazó con la clase más general.</a:t>
            </a:r>
            <a:endParaRPr lang="es-CO" dirty="0"/>
          </a:p>
        </p:txBody>
      </p:sp>
      <p:sp>
        <p:nvSpPr>
          <p:cNvPr id="25" name="2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093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Cursó una carrera </a:t>
            </a:r>
            <a:r>
              <a:rPr lang="es-ES" b="1" dirty="0" smtClean="0">
                <a:latin typeface="Tahoma" charset="0"/>
              </a:rPr>
              <a:t>normalista</a:t>
            </a:r>
            <a:endParaRPr lang="es-ES" b="1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 Perteneció a </a:t>
            </a:r>
            <a:r>
              <a:rPr lang="es-ES" b="1" dirty="0" smtClean="0">
                <a:latin typeface="Tahoma" charset="0"/>
              </a:rPr>
              <a:t>una escuela normalista</a:t>
            </a:r>
            <a:r>
              <a:rPr lang="es-ES" dirty="0" smtClean="0">
                <a:latin typeface="Tahoma" charset="0"/>
              </a:rPr>
              <a:t>.</a:t>
            </a: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Tiene Nacionalidad </a:t>
            </a:r>
            <a:r>
              <a:rPr lang="es-ES" b="1" dirty="0">
                <a:latin typeface="Tahoma" charset="0"/>
              </a:rPr>
              <a:t>m</a:t>
            </a:r>
            <a:r>
              <a:rPr lang="es-ES" b="1" dirty="0" smtClean="0">
                <a:latin typeface="Tahoma" charset="0"/>
              </a:rPr>
              <a:t>exicana</a:t>
            </a:r>
            <a:r>
              <a:rPr lang="es-ES" b="1" dirty="0" smtClean="0">
                <a:latin typeface="Tahoma" charset="0"/>
              </a:rPr>
              <a:t>.</a:t>
            </a:r>
            <a:endParaRPr lang="es-ES" b="1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 fontScale="85000" lnSpcReduction="10000"/>
          </a:bodyPr>
          <a:lstStyle/>
          <a:p>
            <a:pPr algn="ctr"/>
            <a:r>
              <a:rPr lang="es-CO" sz="1200" dirty="0" smtClean="0"/>
              <a:t>Universidad, Instituto técnico o tecnológico, escuela normalista.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 nacionalidad de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2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0" y="61551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Gracias al ejemplo bueno </a:t>
            </a:r>
            <a:r>
              <a:rPr lang="es-CO" dirty="0"/>
              <a:t>4</a:t>
            </a:r>
            <a:r>
              <a:rPr lang="es-CO" dirty="0" smtClean="0"/>
              <a:t> </a:t>
            </a:r>
            <a:r>
              <a:rPr lang="es-CO" dirty="0" smtClean="0"/>
              <a:t>, </a:t>
            </a:r>
            <a:r>
              <a:rPr lang="es-ES" dirty="0" smtClean="0"/>
              <a:t>en este caso se eliminaron los enlaces a  técnico, tecnólogo y carrera profesional , en sustitución de estos se enlazó con la clase más general.</a:t>
            </a:r>
            <a:endParaRPr lang="es-CO" dirty="0"/>
          </a:p>
        </p:txBody>
      </p:sp>
      <p:sp>
        <p:nvSpPr>
          <p:cNvPr id="25" name="2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9415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Cursó una </a:t>
            </a:r>
            <a:r>
              <a:rPr lang="es-ES" b="1" dirty="0" smtClean="0">
                <a:latin typeface="Tahoma" charset="0"/>
              </a:rPr>
              <a:t>carrera profesional</a:t>
            </a: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Tiene Nacionalidad </a:t>
            </a:r>
            <a:r>
              <a:rPr lang="es-ES" b="1" dirty="0" smtClean="0">
                <a:latin typeface="Tahoma" charset="0"/>
              </a:rPr>
              <a:t>peruana.</a:t>
            </a:r>
            <a:endParaRPr lang="es-ES" b="1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Generalización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Institución de Educación 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1819168" y="3281077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</a:t>
            </a:r>
            <a:endParaRPr lang="es-CO" sz="1200" dirty="0"/>
          </a:p>
        </p:txBody>
      </p:sp>
      <p:cxnSp>
        <p:nvCxnSpPr>
          <p:cNvPr id="6" name="5 Conector recto de flecha"/>
          <p:cNvCxnSpPr>
            <a:stCxn id="4" idx="3"/>
            <a:endCxn id="5" idx="0"/>
          </p:cNvCxnSpPr>
          <p:nvPr/>
        </p:nvCxnSpPr>
        <p:spPr>
          <a:xfrm flipH="1">
            <a:off x="2430357" y="1986356"/>
            <a:ext cx="1434712" cy="1294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5436096" y="3438145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Normalista</a:t>
            </a:r>
            <a:endParaRPr lang="es-CO" sz="1200" dirty="0"/>
          </a:p>
        </p:txBody>
      </p:sp>
      <p:cxnSp>
        <p:nvCxnSpPr>
          <p:cNvPr id="8" name="7 Conector recto de flecha"/>
          <p:cNvCxnSpPr>
            <a:stCxn id="4" idx="5"/>
            <a:endCxn id="7" idx="0"/>
          </p:cNvCxnSpPr>
          <p:nvPr/>
        </p:nvCxnSpPr>
        <p:spPr>
          <a:xfrm>
            <a:off x="4691428" y="1986356"/>
            <a:ext cx="1316299" cy="145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661070" y="3608433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Instituto técnico y tecnólogo.</a:t>
            </a:r>
            <a:endParaRPr lang="es-CO" sz="1200" dirty="0"/>
          </a:p>
        </p:txBody>
      </p:sp>
      <p:cxnSp>
        <p:nvCxnSpPr>
          <p:cNvPr id="10" name="9 Conector recto de flecha"/>
          <p:cNvCxnSpPr>
            <a:stCxn id="4" idx="4"/>
            <a:endCxn id="9" idx="0"/>
          </p:cNvCxnSpPr>
          <p:nvPr/>
        </p:nvCxnSpPr>
        <p:spPr>
          <a:xfrm flipH="1">
            <a:off x="4232701" y="2101185"/>
            <a:ext cx="45548" cy="150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 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</p:cNvCxnSpPr>
          <p:nvPr/>
        </p:nvCxnSpPr>
        <p:spPr>
          <a:xfrm>
            <a:off x="4691428" y="1986356"/>
            <a:ext cx="1377084" cy="3015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2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0" y="6155180"/>
            <a:ext cx="91440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dirty="0" smtClean="0"/>
              <a:t>Un egresado también puede serlo de institutos técnicos, tecnólogos o profesionales que son Instituciones de Educación, para estos casos se pueden generalizar, mediante la heurística de ascenso del árbol</a:t>
            </a:r>
            <a:endParaRPr lang="es-ES" dirty="0"/>
          </a:p>
        </p:txBody>
      </p:sp>
      <p:sp>
        <p:nvSpPr>
          <p:cNvPr id="25" name="2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  <p:sp>
        <p:nvSpPr>
          <p:cNvPr id="39" name="38 Elipse"/>
          <p:cNvSpPr/>
          <p:nvPr/>
        </p:nvSpPr>
        <p:spPr>
          <a:xfrm>
            <a:off x="6934661" y="3684638"/>
            <a:ext cx="1033595" cy="692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Institución de Educación </a:t>
            </a:r>
            <a:endParaRPr lang="es-CO" sz="1200" dirty="0"/>
          </a:p>
        </p:txBody>
      </p:sp>
      <p:sp>
        <p:nvSpPr>
          <p:cNvPr id="40" name="39 Elipse"/>
          <p:cNvSpPr/>
          <p:nvPr/>
        </p:nvSpPr>
        <p:spPr>
          <a:xfrm>
            <a:off x="5880099" y="4797171"/>
            <a:ext cx="1081117" cy="90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</a:t>
            </a:r>
            <a:endParaRPr lang="es-CO" sz="1200" dirty="0"/>
          </a:p>
        </p:txBody>
      </p:sp>
      <p:cxnSp>
        <p:nvCxnSpPr>
          <p:cNvPr id="41" name="40 Conector recto de flecha"/>
          <p:cNvCxnSpPr>
            <a:stCxn id="39" idx="3"/>
            <a:endCxn id="40" idx="0"/>
          </p:cNvCxnSpPr>
          <p:nvPr/>
        </p:nvCxnSpPr>
        <p:spPr>
          <a:xfrm flipH="1">
            <a:off x="6420658" y="4275349"/>
            <a:ext cx="665369" cy="52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Elipse"/>
          <p:cNvSpPr/>
          <p:nvPr/>
        </p:nvSpPr>
        <p:spPr>
          <a:xfrm>
            <a:off x="8242635" y="4376699"/>
            <a:ext cx="1011144" cy="625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Normalista</a:t>
            </a:r>
            <a:endParaRPr lang="es-CO" sz="1200" dirty="0"/>
          </a:p>
        </p:txBody>
      </p:sp>
      <p:cxnSp>
        <p:nvCxnSpPr>
          <p:cNvPr id="43" name="42 Conector recto de flecha"/>
          <p:cNvCxnSpPr>
            <a:stCxn id="39" idx="5"/>
            <a:endCxn id="42" idx="0"/>
          </p:cNvCxnSpPr>
          <p:nvPr/>
        </p:nvCxnSpPr>
        <p:spPr>
          <a:xfrm>
            <a:off x="7816890" y="4275349"/>
            <a:ext cx="931317" cy="10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Elipse"/>
          <p:cNvSpPr/>
          <p:nvPr/>
        </p:nvSpPr>
        <p:spPr>
          <a:xfrm>
            <a:off x="7385627" y="4935802"/>
            <a:ext cx="1011144" cy="625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Instituto técnico y tecnólogo.</a:t>
            </a:r>
            <a:endParaRPr lang="es-CO" sz="1200" dirty="0"/>
          </a:p>
        </p:txBody>
      </p:sp>
      <p:cxnSp>
        <p:nvCxnSpPr>
          <p:cNvPr id="45" name="44 Conector recto de flecha"/>
          <p:cNvCxnSpPr>
            <a:stCxn id="39" idx="4"/>
            <a:endCxn id="44" idx="0"/>
          </p:cNvCxnSpPr>
          <p:nvPr/>
        </p:nvCxnSpPr>
        <p:spPr>
          <a:xfrm>
            <a:off x="7451459" y="4376699"/>
            <a:ext cx="439740" cy="559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5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</a:t>
            </a:r>
            <a:r>
              <a:rPr lang="es-ES" sz="1200" dirty="0">
                <a:solidFill>
                  <a:srgbClr val="FF0000"/>
                </a:solidFill>
                <a:latin typeface="Tahoma" charset="0"/>
              </a:rPr>
              <a:t>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 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bueno </a:t>
            </a:r>
            <a:r>
              <a:rPr lang="es-CO" dirty="0"/>
              <a:t>5</a:t>
            </a:r>
            <a:r>
              <a:rPr lang="es-CO" dirty="0" smtClean="0"/>
              <a:t>, </a:t>
            </a:r>
            <a:r>
              <a:rPr lang="es-ES" dirty="0" smtClean="0"/>
              <a:t>en este caso se eliminaron los enlaces a  Universidad e Instituto técnico y tecnológico, en sustitución de estos se enlazó con la clase más general.</a:t>
            </a:r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endCxn id="3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</p:spTree>
    <p:extLst>
      <p:ext uri="{BB962C8B-B14F-4D97-AF65-F5344CB8AC3E}">
        <p14:creationId xmlns:p14="http://schemas.microsoft.com/office/powerpoint/2010/main" val="5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México.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No 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 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bueno  </a:t>
            </a:r>
            <a:r>
              <a:rPr lang="es-CO" dirty="0" smtClean="0"/>
              <a:t>6, </a:t>
            </a:r>
            <a:r>
              <a:rPr lang="es-ES" dirty="0" smtClean="0"/>
              <a:t>se cambió </a:t>
            </a:r>
            <a:r>
              <a:rPr lang="es-ES" dirty="0" smtClean="0"/>
              <a:t>“</a:t>
            </a:r>
            <a:r>
              <a:rPr lang="es-ES" dirty="0" smtClean="0"/>
              <a:t>participó</a:t>
            </a:r>
            <a:r>
              <a:rPr lang="es-ES" dirty="0" smtClean="0"/>
              <a:t>“ </a:t>
            </a:r>
            <a:r>
              <a:rPr lang="es-ES" dirty="0" smtClean="0"/>
              <a:t>a “pudo haber pertenecido”.</a:t>
            </a:r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endCxn id="3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</p:spTree>
    <p:extLst>
      <p:ext uri="{BB962C8B-B14F-4D97-AF65-F5344CB8AC3E}">
        <p14:creationId xmlns:p14="http://schemas.microsoft.com/office/powerpoint/2010/main" val="24268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Chile.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Está desempleado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785084" y="4303611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Carrera profesional</a:t>
            </a:r>
            <a:endParaRPr lang="es-CO" sz="1200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955488" y="3014936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</a:t>
            </a:r>
            <a:r>
              <a:rPr lang="es-CO" sz="1200" dirty="0" smtClean="0"/>
              <a:t>Colombia, México </a:t>
            </a:r>
            <a:r>
              <a:rPr lang="es-CO" sz="1200" dirty="0" smtClean="0"/>
              <a:t>o </a:t>
            </a:r>
            <a:r>
              <a:rPr lang="es-CO" sz="1200" dirty="0" smtClean="0"/>
              <a:t>Perú </a:t>
            </a:r>
            <a:endParaRPr lang="es-CO" sz="1200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Participo</a:t>
            </a: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18" idx="0"/>
          </p:cNvCxnSpPr>
          <p:nvPr/>
        </p:nvCxnSpPr>
        <p:spPr>
          <a:xfrm flipH="1">
            <a:off x="2396273" y="1986356"/>
            <a:ext cx="1468796" cy="231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estar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bueno  </a:t>
            </a:r>
            <a:r>
              <a:rPr lang="es-CO" dirty="0" smtClean="0"/>
              <a:t>7, </a:t>
            </a:r>
            <a:r>
              <a:rPr lang="es-ES" dirty="0" smtClean="0"/>
              <a:t>se cambió “Está en el mercado laboral “ a puede estar en el mercado laboral y “trabaja en ” por “puede trabajar en” .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endCxn id="3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974509" y="210118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</p:spTree>
    <p:extLst>
      <p:ext uri="{BB962C8B-B14F-4D97-AF65-F5344CB8AC3E}">
        <p14:creationId xmlns:p14="http://schemas.microsoft.com/office/powerpoint/2010/main" val="2522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Chile.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Trabaja en una empresa pública.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pública o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estar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bueno  </a:t>
            </a:r>
            <a:r>
              <a:rPr lang="es-CO" dirty="0" smtClean="0"/>
              <a:t>8, </a:t>
            </a:r>
            <a:r>
              <a:rPr lang="es-ES" dirty="0" smtClean="0"/>
              <a:t>se cambió </a:t>
            </a:r>
            <a:r>
              <a:rPr lang="es-CO" dirty="0" smtClean="0"/>
              <a:t>Empresa Pública por Empresa Pública o Privada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endCxn id="3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974509" y="210118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</p:spTree>
    <p:extLst>
      <p:ext uri="{BB962C8B-B14F-4D97-AF65-F5344CB8AC3E}">
        <p14:creationId xmlns:p14="http://schemas.microsoft.com/office/powerpoint/2010/main" val="4845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Colombia.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Trabaja en un ministerio.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0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Sector público o privado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estar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bueno  </a:t>
            </a:r>
            <a:r>
              <a:rPr lang="es-CO" dirty="0" smtClean="0"/>
              <a:t>9, </a:t>
            </a:r>
            <a:r>
              <a:rPr lang="es-ES" dirty="0" smtClean="0"/>
              <a:t>se cambió  </a:t>
            </a:r>
            <a:r>
              <a:rPr lang="es-CO" dirty="0" smtClean="0"/>
              <a:t>Empresa Pública o Privada por Sector Público o Privado</a:t>
            </a:r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endCxn id="3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974509" y="210118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</p:spTree>
    <p:extLst>
      <p:ext uri="{BB962C8B-B14F-4D97-AF65-F5344CB8AC3E}">
        <p14:creationId xmlns:p14="http://schemas.microsoft.com/office/powerpoint/2010/main" val="36806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 Cursó una carreara </a:t>
            </a:r>
            <a:r>
              <a:rPr lang="es-ES" b="1" dirty="0" smtClean="0">
                <a:latin typeface="Tahoma" charset="0"/>
              </a:rPr>
              <a:t>Profesional en derecho y no ha realizado prácti</a:t>
            </a:r>
            <a:r>
              <a:rPr lang="es-ES" b="1" dirty="0" smtClean="0">
                <a:latin typeface="Tahoma" charset="0"/>
              </a:rPr>
              <a:t>cas por ende no tiene título de abogado</a:t>
            </a:r>
            <a:r>
              <a:rPr lang="es-ES" dirty="0" smtClean="0">
                <a:latin typeface="Tahoma" charset="0"/>
              </a:rPr>
              <a:t>.</a:t>
            </a: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</a:t>
            </a:r>
            <a:r>
              <a:rPr lang="es-ES" dirty="0" smtClean="0">
                <a:latin typeface="Tahoma" charset="0"/>
              </a:rPr>
              <a:t>Chile</a:t>
            </a:r>
            <a:r>
              <a:rPr lang="es-ES" dirty="0">
                <a:latin typeface="Tahoma" charset="0"/>
              </a:rPr>
              <a:t>.</a:t>
            </a: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 </a:t>
            </a:r>
            <a:r>
              <a:rPr lang="es-ES" dirty="0" smtClean="0">
                <a:latin typeface="Tahoma" charset="0"/>
              </a:rPr>
              <a:t>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7318452" y="2882683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4240986" y="651459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 Superior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10632" y="1679823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8346" y="97457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256193" y="254402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574374" y="1949252"/>
            <a:ext cx="1334269" cy="90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6490500" y="93771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733209" y="2047663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1340448" y="319775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Sector público o privado</a:t>
            </a:r>
            <a:endParaRPr lang="es-CO" sz="1200" dirty="0"/>
          </a:p>
        </p:txBody>
      </p:sp>
      <p:cxnSp>
        <p:nvCxnSpPr>
          <p:cNvPr id="141" name="140 Conector recto de flecha"/>
          <p:cNvCxnSpPr>
            <a:stCxn id="4" idx="3"/>
            <a:endCxn id="109" idx="6"/>
          </p:cNvCxnSpPr>
          <p:nvPr/>
        </p:nvCxnSpPr>
        <p:spPr>
          <a:xfrm flipH="1">
            <a:off x="2483710" y="3551955"/>
            <a:ext cx="5005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7"/>
            <a:endCxn id="22" idx="6"/>
          </p:cNvCxnSpPr>
          <p:nvPr/>
        </p:nvCxnSpPr>
        <p:spPr>
          <a:xfrm rot="16200000" flipV="1">
            <a:off x="3552148" y="-1766296"/>
            <a:ext cx="2413268" cy="711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1"/>
            <a:endCxn id="5" idx="5"/>
          </p:cNvCxnSpPr>
          <p:nvPr/>
        </p:nvCxnSpPr>
        <p:spPr>
          <a:xfrm flipH="1" flipV="1">
            <a:off x="5323499" y="1595646"/>
            <a:ext cx="2166097" cy="140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2"/>
            <a:endCxn id="87" idx="6"/>
          </p:cNvCxnSpPr>
          <p:nvPr/>
        </p:nvCxnSpPr>
        <p:spPr>
          <a:xfrm flipH="1" flipV="1">
            <a:off x="4908643" y="2401007"/>
            <a:ext cx="2409809" cy="8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0"/>
            <a:endCxn id="97" idx="4"/>
          </p:cNvCxnSpPr>
          <p:nvPr/>
        </p:nvCxnSpPr>
        <p:spPr>
          <a:xfrm flipH="1" flipV="1">
            <a:off x="7062131" y="1646109"/>
            <a:ext cx="840645" cy="123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6689" y="5478438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3739877" y="5636234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6"/>
            <a:endCxn id="547" idx="6"/>
          </p:cNvCxnSpPr>
          <p:nvPr/>
        </p:nvCxnSpPr>
        <p:spPr>
          <a:xfrm flipH="1">
            <a:off x="1189951" y="3274734"/>
            <a:ext cx="7297148" cy="2557903"/>
          </a:xfrm>
          <a:prstGeom prst="bentConnector3">
            <a:avLst>
              <a:gd name="adj1" fmla="val -31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</a:t>
            </a:r>
            <a:r>
              <a:rPr lang="es-CO" dirty="0" smtClean="0"/>
              <a:t>bueno  10, se  agregó al modelo a que solo se aceptan quienes tengan título.</a:t>
            </a:r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05996" y="407910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stCxn id="4" idx="5"/>
            <a:endCxn id="35" idx="6"/>
          </p:cNvCxnSpPr>
          <p:nvPr/>
        </p:nvCxnSpPr>
        <p:spPr>
          <a:xfrm rot="5400000">
            <a:off x="6007026" y="2965124"/>
            <a:ext cx="1722098" cy="2895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4251548" y="4882002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 con RC.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57741" y="329533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2354114" y="33265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 nacionalidad de</a:t>
            </a:r>
            <a:endParaRPr lang="es-ES" sz="12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167157" y="5015211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27" name="33 Conector recto de flecha"/>
          <p:cNvCxnSpPr>
            <a:stCxn id="4" idx="4"/>
            <a:endCxn id="28" idx="6"/>
          </p:cNvCxnSpPr>
          <p:nvPr/>
        </p:nvCxnSpPr>
        <p:spPr>
          <a:xfrm rot="5400000">
            <a:off x="6421166" y="2816594"/>
            <a:ext cx="631421" cy="233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4402329" y="390615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Título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461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 Nacionalidad de Chile.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  <a:endParaRPr lang="es-ES" dirty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Es Bachiller</a:t>
            </a:r>
          </a:p>
        </p:txBody>
      </p:sp>
    </p:spTree>
    <p:extLst>
      <p:ext uri="{BB962C8B-B14F-4D97-AF65-F5344CB8AC3E}">
        <p14:creationId xmlns:p14="http://schemas.microsoft.com/office/powerpoint/2010/main" val="2444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</a:t>
            </a:r>
            <a:r>
              <a:rPr lang="es-CO" sz="1200" dirty="0" smtClean="0"/>
              <a:t>Educación Superior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104569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Sector público o privado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</a:t>
            </a:r>
            <a:r>
              <a:rPr lang="es-CO" dirty="0" smtClean="0"/>
              <a:t>casi bueno  </a:t>
            </a:r>
            <a:r>
              <a:rPr lang="es-CO" dirty="0"/>
              <a:t>1</a:t>
            </a:r>
            <a:r>
              <a:rPr lang="es-CO" dirty="0" smtClean="0"/>
              <a:t>, </a:t>
            </a:r>
            <a:r>
              <a:rPr lang="es-ES" dirty="0" smtClean="0"/>
              <a:t>se cambió  </a:t>
            </a:r>
            <a:r>
              <a:rPr lang="es-CO" dirty="0" smtClean="0"/>
              <a:t>Institución de Educación por Institución de Educación Superior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endCxn id="3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1974509" y="210118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3307165" y="3594980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27" name="33 Conector recto de flecha"/>
          <p:cNvCxnSpPr>
            <a:stCxn id="4" idx="4"/>
            <a:endCxn id="29" idx="0"/>
          </p:cNvCxnSpPr>
          <p:nvPr/>
        </p:nvCxnSpPr>
        <p:spPr>
          <a:xfrm flipH="1">
            <a:off x="3280746" y="2101185"/>
            <a:ext cx="997503" cy="210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Elipse"/>
          <p:cNvSpPr/>
          <p:nvPr/>
        </p:nvSpPr>
        <p:spPr>
          <a:xfrm>
            <a:off x="2696422" y="4207515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Título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26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755576" y="2132856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Instituciones de Educación Superior deben contar con carreras con Registro Calificado.</a:t>
            </a:r>
            <a:endParaRPr lang="es-ES" b="1" dirty="0" smtClean="0">
              <a:latin typeface="Tahoma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0" b="31856"/>
          <a:stretch/>
        </p:blipFill>
        <p:spPr bwMode="auto">
          <a:xfrm>
            <a:off x="1331640" y="2996952"/>
            <a:ext cx="5937176" cy="264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7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Tiene nacionalidad en la Unión Europea</a:t>
            </a:r>
            <a:r>
              <a:rPr lang="es-ES" dirty="0" smtClean="0">
                <a:latin typeface="Tahoma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 </a:t>
            </a:r>
            <a:r>
              <a:rPr lang="es-ES" dirty="0" smtClean="0">
                <a:latin typeface="Tahoma" charset="0"/>
              </a:rPr>
              <a:t>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7318452" y="2882683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4240986" y="651459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 Superior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10632" y="1679823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8346" y="97457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256193" y="254402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574374" y="1949252"/>
            <a:ext cx="1334269" cy="90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6490500" y="93771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733209" y="2047663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1340448" y="319775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Sector público o privado</a:t>
            </a:r>
            <a:endParaRPr lang="es-CO" sz="1200" dirty="0"/>
          </a:p>
        </p:txBody>
      </p:sp>
      <p:cxnSp>
        <p:nvCxnSpPr>
          <p:cNvPr id="141" name="140 Conector recto de flecha"/>
          <p:cNvCxnSpPr>
            <a:stCxn id="4" idx="3"/>
            <a:endCxn id="109" idx="6"/>
          </p:cNvCxnSpPr>
          <p:nvPr/>
        </p:nvCxnSpPr>
        <p:spPr>
          <a:xfrm flipH="1">
            <a:off x="2483710" y="3551955"/>
            <a:ext cx="5005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7"/>
            <a:endCxn id="22" idx="6"/>
          </p:cNvCxnSpPr>
          <p:nvPr/>
        </p:nvCxnSpPr>
        <p:spPr>
          <a:xfrm rot="16200000" flipV="1">
            <a:off x="3552148" y="-1766296"/>
            <a:ext cx="2413268" cy="711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1"/>
            <a:endCxn id="5" idx="5"/>
          </p:cNvCxnSpPr>
          <p:nvPr/>
        </p:nvCxnSpPr>
        <p:spPr>
          <a:xfrm flipH="1" flipV="1">
            <a:off x="5323499" y="1595646"/>
            <a:ext cx="2166097" cy="140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2"/>
            <a:endCxn id="87" idx="6"/>
          </p:cNvCxnSpPr>
          <p:nvPr/>
        </p:nvCxnSpPr>
        <p:spPr>
          <a:xfrm flipH="1" flipV="1">
            <a:off x="4908643" y="2401007"/>
            <a:ext cx="2409809" cy="8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0"/>
            <a:endCxn id="97" idx="4"/>
          </p:cNvCxnSpPr>
          <p:nvPr/>
        </p:nvCxnSpPr>
        <p:spPr>
          <a:xfrm flipH="1" flipV="1">
            <a:off x="7062131" y="1646109"/>
            <a:ext cx="840645" cy="123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6689" y="5478438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3739877" y="5636234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5"/>
            <a:endCxn id="547" idx="6"/>
          </p:cNvCxnSpPr>
          <p:nvPr/>
        </p:nvCxnSpPr>
        <p:spPr>
          <a:xfrm rot="5400000">
            <a:off x="3612612" y="1129294"/>
            <a:ext cx="2280682" cy="7126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casi bueno  </a:t>
            </a:r>
            <a:r>
              <a:rPr lang="es-CO" dirty="0"/>
              <a:t>2</a:t>
            </a:r>
            <a:r>
              <a:rPr lang="es-CO" dirty="0" smtClean="0"/>
              <a:t>, </a:t>
            </a:r>
            <a:r>
              <a:rPr lang="es-CO" dirty="0" smtClean="0"/>
              <a:t>se restringió a que los programas académicos deben tener registro calificado.</a:t>
            </a:r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45675" y="452399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stCxn id="4" idx="4"/>
            <a:endCxn id="35" idx="6"/>
          </p:cNvCxnSpPr>
          <p:nvPr/>
        </p:nvCxnSpPr>
        <p:spPr>
          <a:xfrm rot="5400000">
            <a:off x="5883390" y="3224798"/>
            <a:ext cx="1577400" cy="24613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4272756" y="4852133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 con RC.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57741" y="329533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2354114" y="33265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6005996" y="407910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8" name="33 Conector recto de flecha"/>
          <p:cNvCxnSpPr>
            <a:endCxn id="40" idx="6"/>
          </p:cNvCxnSpPr>
          <p:nvPr/>
        </p:nvCxnSpPr>
        <p:spPr>
          <a:xfrm rot="5400000">
            <a:off x="6421166" y="2816594"/>
            <a:ext cx="631421" cy="233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Elipse"/>
          <p:cNvSpPr/>
          <p:nvPr/>
        </p:nvSpPr>
        <p:spPr>
          <a:xfrm>
            <a:off x="4402329" y="390615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Título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71492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 Tiene Nacionalidad de </a:t>
            </a:r>
            <a:r>
              <a:rPr lang="es-ES" b="1" dirty="0" smtClean="0">
                <a:latin typeface="Tahoma" charset="0"/>
              </a:rPr>
              <a:t>Panamá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</a:t>
            </a:r>
            <a:r>
              <a:rPr lang="es-ES" dirty="0" smtClean="0">
                <a:latin typeface="Tahoma" charset="0"/>
              </a:rPr>
              <a:t>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 </a:t>
            </a:r>
            <a:r>
              <a:rPr lang="es-ES" dirty="0" smtClean="0">
                <a:latin typeface="Tahoma" charset="0"/>
              </a:rPr>
              <a:t>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7318452" y="2882683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4240986" y="651459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 Superior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10632" y="1679823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8346" y="97457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256193" y="254402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574374" y="1949252"/>
            <a:ext cx="1334269" cy="90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6490500" y="93771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733209" y="2047663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1340448" y="319775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Sector público o privado</a:t>
            </a:r>
            <a:endParaRPr lang="es-CO" sz="1200" dirty="0"/>
          </a:p>
        </p:txBody>
      </p:sp>
      <p:cxnSp>
        <p:nvCxnSpPr>
          <p:cNvPr id="141" name="140 Conector recto de flecha"/>
          <p:cNvCxnSpPr>
            <a:stCxn id="4" idx="3"/>
            <a:endCxn id="109" idx="6"/>
          </p:cNvCxnSpPr>
          <p:nvPr/>
        </p:nvCxnSpPr>
        <p:spPr>
          <a:xfrm flipH="1">
            <a:off x="2483710" y="3551955"/>
            <a:ext cx="5005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7"/>
            <a:endCxn id="22" idx="6"/>
          </p:cNvCxnSpPr>
          <p:nvPr/>
        </p:nvCxnSpPr>
        <p:spPr>
          <a:xfrm rot="16200000" flipV="1">
            <a:off x="3552148" y="-1766296"/>
            <a:ext cx="2413268" cy="711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1"/>
            <a:endCxn id="5" idx="5"/>
          </p:cNvCxnSpPr>
          <p:nvPr/>
        </p:nvCxnSpPr>
        <p:spPr>
          <a:xfrm flipH="1" flipV="1">
            <a:off x="5323499" y="1595646"/>
            <a:ext cx="2166097" cy="140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2"/>
            <a:endCxn id="87" idx="6"/>
          </p:cNvCxnSpPr>
          <p:nvPr/>
        </p:nvCxnSpPr>
        <p:spPr>
          <a:xfrm flipH="1" flipV="1">
            <a:off x="4908643" y="2401007"/>
            <a:ext cx="2409809" cy="8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0"/>
            <a:endCxn id="97" idx="4"/>
          </p:cNvCxnSpPr>
          <p:nvPr/>
        </p:nvCxnSpPr>
        <p:spPr>
          <a:xfrm flipH="1" flipV="1">
            <a:off x="7062131" y="1646109"/>
            <a:ext cx="840645" cy="123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6689" y="5478438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3739877" y="5636234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5"/>
            <a:endCxn id="547" idx="6"/>
          </p:cNvCxnSpPr>
          <p:nvPr/>
        </p:nvCxnSpPr>
        <p:spPr>
          <a:xfrm rot="5400000">
            <a:off x="3612612" y="1129294"/>
            <a:ext cx="2280682" cy="7126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casi bueno  </a:t>
            </a:r>
            <a:r>
              <a:rPr lang="es-CO" dirty="0" smtClean="0"/>
              <a:t>3, se restringió la nacionalidad a la de países de Alianza Pacífico.</a:t>
            </a:r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45675" y="452399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stCxn id="4" idx="4"/>
            <a:endCxn id="35" idx="6"/>
          </p:cNvCxnSpPr>
          <p:nvPr/>
        </p:nvCxnSpPr>
        <p:spPr>
          <a:xfrm rot="5400000">
            <a:off x="5889805" y="3184219"/>
            <a:ext cx="1530406" cy="2495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4238592" y="4805139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 con RC.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57741" y="329533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2354114" y="33265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 nacionalidad de</a:t>
            </a:r>
            <a:endParaRPr lang="es-ES" sz="12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005996" y="407910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27" name="33 Conector recto de flecha"/>
          <p:cNvCxnSpPr>
            <a:endCxn id="28" idx="6"/>
          </p:cNvCxnSpPr>
          <p:nvPr/>
        </p:nvCxnSpPr>
        <p:spPr>
          <a:xfrm rot="5400000">
            <a:off x="6421166" y="2816594"/>
            <a:ext cx="631421" cy="233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4402329" y="390615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Título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41553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Cursó una carreara Profesional.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</a:t>
            </a:r>
            <a:r>
              <a:rPr lang="es-ES" dirty="0" smtClean="0">
                <a:latin typeface="Tahoma" charset="0"/>
              </a:rPr>
              <a:t>peruana.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Terminó asignaturas.</a:t>
            </a: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 </a:t>
            </a:r>
            <a:r>
              <a:rPr lang="es-ES" dirty="0" smtClean="0">
                <a:latin typeface="Tahoma" charset="0"/>
              </a:rPr>
              <a:t>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7318452" y="2882683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4240986" y="651459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Institución de Educación Superior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10632" y="1679823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8346" y="97457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256193" y="2544025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pudo haber pertenecido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3574374" y="1949252"/>
            <a:ext cx="1334269" cy="903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6490500" y="93771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6733209" y="2047663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1340448" y="319775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Sector público o privado</a:t>
            </a:r>
            <a:endParaRPr lang="es-CO" sz="1200" dirty="0"/>
          </a:p>
        </p:txBody>
      </p:sp>
      <p:cxnSp>
        <p:nvCxnSpPr>
          <p:cNvPr id="141" name="140 Conector recto de flecha"/>
          <p:cNvCxnSpPr>
            <a:stCxn id="4" idx="3"/>
            <a:endCxn id="109" idx="6"/>
          </p:cNvCxnSpPr>
          <p:nvPr/>
        </p:nvCxnSpPr>
        <p:spPr>
          <a:xfrm flipH="1">
            <a:off x="2483710" y="3551955"/>
            <a:ext cx="50058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7"/>
            <a:endCxn id="22" idx="6"/>
          </p:cNvCxnSpPr>
          <p:nvPr/>
        </p:nvCxnSpPr>
        <p:spPr>
          <a:xfrm rot="16200000" flipV="1">
            <a:off x="3552148" y="-1766296"/>
            <a:ext cx="2413268" cy="71143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1"/>
            <a:endCxn id="5" idx="5"/>
          </p:cNvCxnSpPr>
          <p:nvPr/>
        </p:nvCxnSpPr>
        <p:spPr>
          <a:xfrm flipH="1" flipV="1">
            <a:off x="5323499" y="1595646"/>
            <a:ext cx="2166097" cy="1401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2"/>
            <a:endCxn id="87" idx="6"/>
          </p:cNvCxnSpPr>
          <p:nvPr/>
        </p:nvCxnSpPr>
        <p:spPr>
          <a:xfrm flipH="1" flipV="1">
            <a:off x="4908643" y="2401007"/>
            <a:ext cx="2409809" cy="873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0"/>
            <a:endCxn id="97" idx="4"/>
          </p:cNvCxnSpPr>
          <p:nvPr/>
        </p:nvCxnSpPr>
        <p:spPr>
          <a:xfrm flipH="1" flipV="1">
            <a:off x="7062131" y="1646109"/>
            <a:ext cx="840645" cy="1236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6689" y="5478438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3739877" y="5636234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5"/>
            <a:endCxn id="547" idx="6"/>
          </p:cNvCxnSpPr>
          <p:nvPr/>
        </p:nvCxnSpPr>
        <p:spPr>
          <a:xfrm rot="5400000">
            <a:off x="3612612" y="1129294"/>
            <a:ext cx="2280682" cy="7126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237312"/>
            <a:ext cx="9169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Gracias al ejemplo casi bueno  </a:t>
            </a:r>
            <a:r>
              <a:rPr lang="es-CO" dirty="0" smtClean="0"/>
              <a:t>3, se restringió la nacionalidad a la de países de Alianza Pacífico.</a:t>
            </a:r>
            <a:endParaRPr lang="es-CO" dirty="0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045675" y="452399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34" name="33 Conector recto de flecha"/>
          <p:cNvCxnSpPr>
            <a:stCxn id="4" idx="4"/>
            <a:endCxn id="35" idx="6"/>
          </p:cNvCxnSpPr>
          <p:nvPr/>
        </p:nvCxnSpPr>
        <p:spPr>
          <a:xfrm rot="5400000">
            <a:off x="5889805" y="3184219"/>
            <a:ext cx="1530406" cy="2495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Elipse"/>
          <p:cNvSpPr/>
          <p:nvPr/>
        </p:nvSpPr>
        <p:spPr>
          <a:xfrm>
            <a:off x="4238592" y="4805139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 con RC.</a:t>
            </a:r>
            <a:endParaRPr lang="es-CO" sz="12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4257741" y="329533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Puede trabajar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2354114" y="33265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 nacionalidad de</a:t>
            </a:r>
            <a:endParaRPr lang="es-ES" sz="1200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005996" y="4079107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27" name="33 Conector recto de flecha"/>
          <p:cNvCxnSpPr>
            <a:endCxn id="28" idx="6"/>
          </p:cNvCxnSpPr>
          <p:nvPr/>
        </p:nvCxnSpPr>
        <p:spPr>
          <a:xfrm rot="5400000">
            <a:off x="6421166" y="2816594"/>
            <a:ext cx="631421" cy="2331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4402329" y="390615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Título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6741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785084" y="4303611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Carrera profesional</a:t>
            </a:r>
            <a:endParaRPr lang="es-CO" sz="1200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955488" y="3014936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18" idx="0"/>
          </p:cNvCxnSpPr>
          <p:nvPr/>
        </p:nvCxnSpPr>
        <p:spPr>
          <a:xfrm flipH="1">
            <a:off x="2396273" y="1986356"/>
            <a:ext cx="1468796" cy="231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0" y="61551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Gracias al ejemplo bueno 1 y después de investigar las características de nacionalidad del proyecto se amplió la nacionalidad a Unión Europea (UE).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18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Cursó un programa técnico.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Perteneció a una Universidad.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Chile.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Tiene</a:t>
            </a:r>
            <a:r>
              <a:rPr lang="es-ES" dirty="0" smtClean="0">
                <a:latin typeface="Tahoma" charset="0"/>
              </a:rPr>
              <a:t> </a:t>
            </a:r>
            <a:r>
              <a:rPr lang="es-ES" dirty="0" smtClean="0">
                <a:latin typeface="Tahoma" charset="0"/>
              </a:rPr>
              <a:t>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Generalización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1819168" y="3281077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Carrera profesional</a:t>
            </a:r>
            <a:endParaRPr lang="es-CO" sz="1200" dirty="0"/>
          </a:p>
        </p:txBody>
      </p:sp>
      <p:cxnSp>
        <p:nvCxnSpPr>
          <p:cNvPr id="6" name="5 Conector recto de flecha"/>
          <p:cNvCxnSpPr>
            <a:stCxn id="4" idx="3"/>
            <a:endCxn id="5" idx="0"/>
          </p:cNvCxnSpPr>
          <p:nvPr/>
        </p:nvCxnSpPr>
        <p:spPr>
          <a:xfrm flipH="1">
            <a:off x="2430357" y="1986356"/>
            <a:ext cx="1434712" cy="1294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3706618" y="3374324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Técnico</a:t>
            </a:r>
            <a:endParaRPr lang="es-CO" sz="1200" dirty="0"/>
          </a:p>
        </p:txBody>
      </p:sp>
      <p:cxnSp>
        <p:nvCxnSpPr>
          <p:cNvPr id="8" name="7 Conector recto de flecha"/>
          <p:cNvCxnSpPr>
            <a:stCxn id="4" idx="4"/>
            <a:endCxn id="7" idx="0"/>
          </p:cNvCxnSpPr>
          <p:nvPr/>
        </p:nvCxnSpPr>
        <p:spPr>
          <a:xfrm>
            <a:off x="4278249" y="2101185"/>
            <a:ext cx="0" cy="1273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5940152" y="3438145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Tecnólogo</a:t>
            </a:r>
            <a:endParaRPr lang="es-CO" sz="1200" dirty="0"/>
          </a:p>
        </p:txBody>
      </p:sp>
      <p:cxnSp>
        <p:nvCxnSpPr>
          <p:cNvPr id="11" name="10 Conector recto de flecha"/>
          <p:cNvCxnSpPr>
            <a:stCxn id="4" idx="5"/>
            <a:endCxn id="10" idx="0"/>
          </p:cNvCxnSpPr>
          <p:nvPr/>
        </p:nvCxnSpPr>
        <p:spPr>
          <a:xfrm>
            <a:off x="4691428" y="1986356"/>
            <a:ext cx="1820355" cy="145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3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20959" y="2973144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participo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26" idx="0"/>
          </p:cNvCxnSpPr>
          <p:nvPr/>
        </p:nvCxnSpPr>
        <p:spPr>
          <a:xfrm flipH="1">
            <a:off x="3566677" y="1986356"/>
            <a:ext cx="298392" cy="257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  <p:sp>
        <p:nvSpPr>
          <p:cNvPr id="26" name="25 Elipse"/>
          <p:cNvSpPr/>
          <p:nvPr/>
        </p:nvSpPr>
        <p:spPr>
          <a:xfrm>
            <a:off x="2955488" y="4565781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Carrera profesional</a:t>
            </a:r>
            <a:endParaRPr lang="es-CO" sz="1200" dirty="0"/>
          </a:p>
        </p:txBody>
      </p:sp>
      <p:cxnSp>
        <p:nvCxnSpPr>
          <p:cNvPr id="27" name="26 Conector recto de flecha"/>
          <p:cNvCxnSpPr>
            <a:stCxn id="25" idx="5"/>
            <a:endCxn id="26" idx="1"/>
          </p:cNvCxnSpPr>
          <p:nvPr/>
        </p:nvCxnSpPr>
        <p:spPr>
          <a:xfrm>
            <a:off x="2831702" y="3772100"/>
            <a:ext cx="302799" cy="943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Elipse"/>
          <p:cNvSpPr/>
          <p:nvPr/>
        </p:nvSpPr>
        <p:spPr>
          <a:xfrm>
            <a:off x="1688440" y="5190509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Técnico</a:t>
            </a:r>
            <a:endParaRPr lang="es-CO" sz="1200" dirty="0"/>
          </a:p>
        </p:txBody>
      </p:sp>
      <p:cxnSp>
        <p:nvCxnSpPr>
          <p:cNvPr id="29" name="28 Conector recto de flecha"/>
          <p:cNvCxnSpPr>
            <a:stCxn id="25" idx="4"/>
            <a:endCxn id="28" idx="0"/>
          </p:cNvCxnSpPr>
          <p:nvPr/>
        </p:nvCxnSpPr>
        <p:spPr>
          <a:xfrm flipH="1">
            <a:off x="2260071" y="3886929"/>
            <a:ext cx="158452" cy="130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Elipse"/>
          <p:cNvSpPr/>
          <p:nvPr/>
        </p:nvSpPr>
        <p:spPr>
          <a:xfrm>
            <a:off x="228109" y="4985043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Tecnólogo</a:t>
            </a:r>
            <a:endParaRPr lang="es-CO" sz="1200" dirty="0"/>
          </a:p>
        </p:txBody>
      </p:sp>
      <p:cxnSp>
        <p:nvCxnSpPr>
          <p:cNvPr id="31" name="30 Conector recto de flecha"/>
          <p:cNvCxnSpPr>
            <a:stCxn id="25" idx="3"/>
            <a:endCxn id="30" idx="0"/>
          </p:cNvCxnSpPr>
          <p:nvPr/>
        </p:nvCxnSpPr>
        <p:spPr>
          <a:xfrm flipH="1">
            <a:off x="799740" y="3772100"/>
            <a:ext cx="1205603" cy="1212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-25930" y="6322469"/>
            <a:ext cx="9169929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s-ES" dirty="0" smtClean="0"/>
              <a:t>Una egresado puede serlo de programas técnicos, tecnólogos o profesionales, para estos casos se pueden generalizar, mediante la heurística de ascenso del árbol</a:t>
            </a:r>
            <a:endParaRPr lang="es-ES" dirty="0"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 nacionalidad de</a:t>
            </a:r>
          </a:p>
        </p:txBody>
      </p:sp>
    </p:spTree>
    <p:extLst>
      <p:ext uri="{BB962C8B-B14F-4D97-AF65-F5344CB8AC3E}">
        <p14:creationId xmlns:p14="http://schemas.microsoft.com/office/powerpoint/2010/main" val="31772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693925" y="1317084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Egresado</a:t>
            </a:r>
            <a:endParaRPr lang="es-CO" sz="1200" dirty="0"/>
          </a:p>
        </p:txBody>
      </p:sp>
      <p:sp>
        <p:nvSpPr>
          <p:cNvPr id="5" name="4 Elipse"/>
          <p:cNvSpPr/>
          <p:nvPr/>
        </p:nvSpPr>
        <p:spPr>
          <a:xfrm>
            <a:off x="6343716" y="4438524"/>
            <a:ext cx="1268243" cy="110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Universidad</a:t>
            </a:r>
            <a:endParaRPr lang="es-CO" sz="1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37318" y="2883442"/>
            <a:ext cx="1113051" cy="62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Perteneció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50780" y="2744823"/>
            <a:ext cx="773520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Cursó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515987" y="584243"/>
            <a:ext cx="1143262" cy="973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Chile, Colombia, México, Perú </a:t>
            </a:r>
            <a:r>
              <a:rPr lang="es-CO" sz="1200" dirty="0" smtClean="0"/>
              <a:t>o UE </a:t>
            </a:r>
            <a:endParaRPr lang="es-CO" sz="1200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53577" y="813628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Debe tener nacionalidad de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5912080" y="2172142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Participó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7" name="86 Elipse"/>
          <p:cNvSpPr/>
          <p:nvPr/>
        </p:nvSpPr>
        <p:spPr>
          <a:xfrm>
            <a:off x="7580505" y="2545539"/>
            <a:ext cx="1222378" cy="1022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s-CO" sz="1200" dirty="0" smtClean="0"/>
              <a:t>Grupo de investigación</a:t>
            </a:r>
            <a:endParaRPr lang="es-CO" sz="1200" dirty="0"/>
          </a:p>
        </p:txBody>
      </p:sp>
      <p:sp>
        <p:nvSpPr>
          <p:cNvPr id="97" name="96 Elipse"/>
          <p:cNvSpPr/>
          <p:nvPr/>
        </p:nvSpPr>
        <p:spPr>
          <a:xfrm>
            <a:off x="7151025" y="716831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Curriculum Vitae</a:t>
            </a:r>
            <a:endParaRPr lang="es-CO" sz="1200" dirty="0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5638847" y="837007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tiene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395536" y="2609136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Empresa privada</a:t>
            </a:r>
            <a:endParaRPr lang="es-CO" sz="1200" dirty="0"/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1999769" y="2283676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Trabaja en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141" name="140 Conector recto de flecha"/>
          <p:cNvCxnSpPr>
            <a:stCxn id="4" idx="2"/>
            <a:endCxn id="109" idx="7"/>
          </p:cNvCxnSpPr>
          <p:nvPr/>
        </p:nvCxnSpPr>
        <p:spPr>
          <a:xfrm flipH="1">
            <a:off x="1371371" y="1709135"/>
            <a:ext cx="2322554" cy="1003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143 Conector recto de flecha"/>
          <p:cNvCxnSpPr>
            <a:stCxn id="4" idx="1"/>
            <a:endCxn id="22" idx="6"/>
          </p:cNvCxnSpPr>
          <p:nvPr/>
        </p:nvCxnSpPr>
        <p:spPr>
          <a:xfrm flipH="1" flipV="1">
            <a:off x="1659249" y="1071030"/>
            <a:ext cx="2205820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4" idx="5"/>
            <a:endCxn id="5" idx="1"/>
          </p:cNvCxnSpPr>
          <p:nvPr/>
        </p:nvCxnSpPr>
        <p:spPr>
          <a:xfrm>
            <a:off x="4691428" y="1986356"/>
            <a:ext cx="1838018" cy="26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>
            <a:stCxn id="4" idx="6"/>
            <a:endCxn id="87" idx="2"/>
          </p:cNvCxnSpPr>
          <p:nvPr/>
        </p:nvCxnSpPr>
        <p:spPr>
          <a:xfrm>
            <a:off x="4862572" y="1709135"/>
            <a:ext cx="2717933" cy="1347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>
            <a:stCxn id="4" idx="7"/>
            <a:endCxn id="97" idx="2"/>
          </p:cNvCxnSpPr>
          <p:nvPr/>
        </p:nvCxnSpPr>
        <p:spPr>
          <a:xfrm flipV="1">
            <a:off x="4691428" y="1071030"/>
            <a:ext cx="2459597" cy="36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stCxn id="4" idx="3"/>
            <a:endCxn id="25" idx="7"/>
          </p:cNvCxnSpPr>
          <p:nvPr/>
        </p:nvCxnSpPr>
        <p:spPr>
          <a:xfrm flipH="1">
            <a:off x="2831702" y="1986356"/>
            <a:ext cx="1033367" cy="12313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546 Elipse"/>
          <p:cNvSpPr/>
          <p:nvPr/>
        </p:nvSpPr>
        <p:spPr>
          <a:xfrm>
            <a:off x="4365785" y="5446782"/>
            <a:ext cx="1143262" cy="708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Mercado Laboral</a:t>
            </a:r>
            <a:endParaRPr lang="es-CO" sz="1200" dirty="0"/>
          </a:p>
        </p:txBody>
      </p:sp>
      <p:sp>
        <p:nvSpPr>
          <p:cNvPr id="548" name="Text Box 8"/>
          <p:cNvSpPr txBox="1">
            <a:spLocks noChangeArrowheads="1"/>
          </p:cNvSpPr>
          <p:nvPr/>
        </p:nvSpPr>
        <p:spPr bwMode="auto">
          <a:xfrm>
            <a:off x="4131558" y="3663861"/>
            <a:ext cx="1065758" cy="22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s-ES" sz="1200" dirty="0" smtClean="0">
                <a:solidFill>
                  <a:srgbClr val="FF0000"/>
                </a:solidFill>
                <a:latin typeface="Tahoma" charset="0"/>
              </a:rPr>
              <a:t>Está en el</a:t>
            </a:r>
            <a:endParaRPr lang="es-ES" sz="1200" dirty="0">
              <a:solidFill>
                <a:srgbClr val="FF0000"/>
              </a:solidFill>
              <a:latin typeface="Tahoma" charset="0"/>
            </a:endParaRPr>
          </a:p>
        </p:txBody>
      </p:sp>
      <p:cxnSp>
        <p:nvCxnSpPr>
          <p:cNvPr id="549" name="548 Conector recto de flecha"/>
          <p:cNvCxnSpPr>
            <a:stCxn id="4" idx="4"/>
            <a:endCxn id="547" idx="0"/>
          </p:cNvCxnSpPr>
          <p:nvPr/>
        </p:nvCxnSpPr>
        <p:spPr>
          <a:xfrm>
            <a:off x="4278249" y="2101185"/>
            <a:ext cx="659167" cy="3345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0" y="61551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Gracias al ejemplo bueno 2 , </a:t>
            </a:r>
            <a:r>
              <a:rPr lang="es-ES" dirty="0" smtClean="0"/>
              <a:t>en este caso se eliminaron los enlaces a  técnico, tecnólogo y carrera profesional , en sustitución de estos se enlazó con la clase más general.</a:t>
            </a:r>
            <a:endParaRPr lang="es-CO" dirty="0"/>
          </a:p>
        </p:txBody>
      </p:sp>
      <p:sp>
        <p:nvSpPr>
          <p:cNvPr id="25" name="24 Elipse"/>
          <p:cNvSpPr/>
          <p:nvPr/>
        </p:nvSpPr>
        <p:spPr>
          <a:xfrm>
            <a:off x="1834199" y="3102828"/>
            <a:ext cx="1168647" cy="784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CO" sz="1200" dirty="0" smtClean="0"/>
              <a:t>Programas académicos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2352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tx2"/>
                </a:solidFill>
                <a:latin typeface="Arial" charset="0"/>
              </a:rPr>
              <a:t>Egresado en los países de la alianza del pacífico</a:t>
            </a:r>
            <a:br>
              <a:rPr lang="es-ES" dirty="0" smtClean="0">
                <a:solidFill>
                  <a:schemeClr val="tx2"/>
                </a:solidFill>
                <a:latin typeface="Arial" charset="0"/>
              </a:rPr>
            </a:br>
            <a:endParaRPr lang="es-CO" dirty="0"/>
          </a:p>
        </p:txBody>
      </p:sp>
      <p:pic>
        <p:nvPicPr>
          <p:cNvPr id="1026" name="Picture 2" descr="C:\Users\Usuario\AppData\Local\Microsoft\Windows\Temporary Internet Files\Content.IE5\HFGCYXGZ\32699314-Estudiante-con-sertificate-diploma-en-estilo-de-dibujos-animados-Ilustraci-n-vectorial-Foto-de-archivo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1788899" cy="216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755576" y="2132856"/>
            <a:ext cx="5112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</a:t>
            </a:r>
            <a:r>
              <a:rPr lang="es-ES" b="1" dirty="0" smtClean="0">
                <a:latin typeface="Tahoma" charset="0"/>
              </a:rPr>
              <a:t>Cursó una carrera técnica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b="1" dirty="0" smtClean="0">
                <a:latin typeface="Tahoma" charset="0"/>
              </a:rPr>
              <a:t> Perteneció a un instituto técnico y tecnológico</a:t>
            </a:r>
            <a:r>
              <a:rPr lang="es-ES" dirty="0" smtClean="0">
                <a:latin typeface="Tahoma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 Tiene Nacionalidad de Colombia.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Perteneció a un Grupo de investigación.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Está en el Mercado laboral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Debe tener un Curriculum Vitae.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dirty="0" smtClean="0">
                <a:latin typeface="Tahoma" charset="0"/>
              </a:rPr>
              <a:t>Trabaja en una empresa privada.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s-ES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5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1797</Words>
  <Application>Microsoft Office PowerPoint</Application>
  <PresentationFormat>Presentación en pantalla (4:3)</PresentationFormat>
  <Paragraphs>402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Tema de Office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Generalización</vt:lpstr>
      <vt:lpstr>Presentación de PowerPoint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Generalización</vt:lpstr>
      <vt:lpstr>Presentación de PowerPoint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  <vt:lpstr>Egresado en los países de la alianza del pacífico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35</cp:revision>
  <dcterms:created xsi:type="dcterms:W3CDTF">2019-05-05T17:24:27Z</dcterms:created>
  <dcterms:modified xsi:type="dcterms:W3CDTF">2019-05-13T00:30:11Z</dcterms:modified>
</cp:coreProperties>
</file>