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0" r:id="rId3"/>
    <p:sldId id="299" r:id="rId4"/>
    <p:sldId id="293" r:id="rId5"/>
    <p:sldId id="290" r:id="rId6"/>
    <p:sldId id="300" r:id="rId7"/>
    <p:sldId id="292" r:id="rId8"/>
    <p:sldId id="301" r:id="rId9"/>
    <p:sldId id="305" r:id="rId10"/>
    <p:sldId id="302" r:id="rId11"/>
    <p:sldId id="275" r:id="rId12"/>
    <p:sldId id="303" r:id="rId13"/>
    <p:sldId id="304" r:id="rId14"/>
    <p:sldId id="306" r:id="rId15"/>
    <p:sldId id="307" r:id="rId16"/>
    <p:sldId id="308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tta Porcelli" initials="CP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Carlotta Porcelli" initials="CP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Carlotta Porcelli" initials="CP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Carlotta Porcelli" initials="CP [4]" lastIdx="1" clrIdx="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>
        <p:scale>
          <a:sx n="100" d="100"/>
          <a:sy n="100" d="100"/>
        </p:scale>
        <p:origin x="2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5T09:24:58.90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9-05T09:26:59.040" idx="1">
    <p:pos x="10" y="10"/>
    <p:text>how can virus beat the host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9-05T09:29:34.1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0CAEC-5CDF-0040-9106-30D603B1BF0A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3C5E5-1AF3-1344-ABDB-B7FAF8B41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F465-201F-BC4B-A5D4-BAB17C8A97D7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70D8-FB74-E54A-B946-59263525D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9" y="-148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1: Biogenesis and function of </a:t>
            </a:r>
            <a:r>
              <a:rPr lang="en-US" sz="2800" b="1" dirty="0" err="1" smtClean="0"/>
              <a:t>exonic</a:t>
            </a:r>
            <a:r>
              <a:rPr lang="en-US" sz="2800" b="1" dirty="0" smtClean="0"/>
              <a:t> circular RNAs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2238"/>
            <a:ext cx="3562003" cy="49562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6272283"/>
            <a:ext cx="381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Salzman</a:t>
            </a:r>
            <a:r>
              <a:rPr lang="en-US" dirty="0"/>
              <a:t> </a:t>
            </a:r>
            <a:r>
              <a:rPr lang="en-US" dirty="0" smtClean="0"/>
              <a:t>et al., </a:t>
            </a:r>
            <a:r>
              <a:rPr lang="en-US" dirty="0" err="1" smtClean="0"/>
              <a:t>PLoS</a:t>
            </a:r>
            <a:r>
              <a:rPr lang="en-US" dirty="0" smtClean="0"/>
              <a:t> </a:t>
            </a:r>
            <a:r>
              <a:rPr lang="en-US" dirty="0"/>
              <a:t>ONE 7(2): e30733.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10612" y="1600200"/>
            <a:ext cx="4076188" cy="4525963"/>
          </a:xfrm>
        </p:spPr>
        <p:txBody>
          <a:bodyPr/>
          <a:lstStyle/>
          <a:p>
            <a:r>
              <a:rPr lang="en-US" dirty="0" smtClean="0"/>
              <a:t>Abundance </a:t>
            </a:r>
          </a:p>
          <a:p>
            <a:r>
              <a:rPr lang="en-US" dirty="0" smtClean="0"/>
              <a:t>Conservation</a:t>
            </a:r>
          </a:p>
          <a:p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0133" y="795871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9: Mechanism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miRNA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-guided translational repression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6-09-05 at 17.51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44" y="1231375"/>
            <a:ext cx="5743088" cy="52824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15526"/>
            <a:ext cx="3583844" cy="425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055540" y="5845187"/>
            <a:ext cx="2565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1" dirty="0">
                <a:latin typeface="Verdana"/>
                <a:cs typeface="Verdana"/>
              </a:rPr>
              <a:t>Cell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b="1" dirty="0">
                <a:latin typeface="Verdana"/>
                <a:cs typeface="Verdana"/>
              </a:rPr>
              <a:t>149</a:t>
            </a:r>
            <a:r>
              <a:rPr lang="en-US" sz="1200" dirty="0">
                <a:latin typeface="Verdana"/>
                <a:cs typeface="Verdana"/>
              </a:rPr>
              <a:t>, 1188-1191 (2012)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10: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RNA binding proteins and formation of membrane-less bodies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11: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Implication of the ribosome in regulation of specific genes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261544"/>
            <a:ext cx="4326456" cy="4326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300" y="5689600"/>
            <a:ext cx="2108200" cy="254000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>
                <a:latin typeface="Arial"/>
              </a:rPr>
              <a:t>Cell </a:t>
            </a:r>
            <a:r>
              <a:rPr lang="en-US" sz="1200" b="1" dirty="0" smtClean="0">
                <a:latin typeface="Arial"/>
              </a:rPr>
              <a:t>145</a:t>
            </a:r>
            <a:r>
              <a:rPr lang="en-US" sz="1200" dirty="0" smtClean="0">
                <a:latin typeface="Arial"/>
              </a:rPr>
              <a:t>, </a:t>
            </a:r>
            <a:r>
              <a:rPr lang="en-US" sz="1200" dirty="0">
                <a:latin typeface="Arial"/>
              </a:rPr>
              <a:t>383–</a:t>
            </a:r>
            <a:r>
              <a:rPr lang="en-US" sz="1200" dirty="0" smtClean="0">
                <a:latin typeface="Arial"/>
              </a:rPr>
              <a:t>397 (2011)</a:t>
            </a:r>
            <a:endParaRPr lang="en-US" sz="1200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12: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RNA-dependent RNA Polymerases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OV:Users:Olivier:Library:Mail Downloads:"/>
          <p:cNvPicPr>
            <a:picLocks noChangeAspect="1" noChangeArrowheads="1"/>
          </p:cNvPicPr>
          <p:nvPr/>
        </p:nvPicPr>
        <p:blipFill>
          <a:blip r:embed="rId2"/>
          <a:srcRect t="18529" r="77194"/>
          <a:stretch>
            <a:fillRect/>
          </a:stretch>
        </p:blipFill>
        <p:spPr bwMode="auto">
          <a:xfrm>
            <a:off x="4029075" y="914401"/>
            <a:ext cx="2140567" cy="592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16600" y="2586796"/>
            <a:ext cx="1210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Helvetica" charset="0"/>
              </a:rPr>
              <a:t>sRNA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0038" y="3786129"/>
            <a:ext cx="1935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dirty="0">
                <a:latin typeface="Helvetica" charset="0"/>
              </a:rPr>
              <a:t>RISC</a:t>
            </a:r>
          </a:p>
          <a:p>
            <a:pPr>
              <a:defRPr/>
            </a:pPr>
            <a:r>
              <a:rPr lang="en-US" sz="2000" dirty="0">
                <a:latin typeface="Helvetica" charset="0"/>
              </a:rPr>
              <a:t>[</a:t>
            </a:r>
            <a:r>
              <a:rPr lang="en-US" sz="2000" dirty="0" err="1">
                <a:latin typeface="Helvetica" charset="0"/>
              </a:rPr>
              <a:t>Argonaute</a:t>
            </a:r>
            <a:r>
              <a:rPr lang="en-US" sz="2000" dirty="0">
                <a:latin typeface="Helvetica" charset="0"/>
              </a:rPr>
              <a:t>]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38487" y="2553458"/>
            <a:ext cx="1298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dirty="0">
                <a:latin typeface="Helvetica" charset="0"/>
              </a:rPr>
              <a:t>DICER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00788" y="2919936"/>
            <a:ext cx="2346389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2000" b="1">
                <a:solidFill>
                  <a:schemeClr val="tx2"/>
                </a:solidFill>
                <a:latin typeface="Comic Sans MS" charset="0"/>
              </a:rPr>
              <a:t>Sequence-specificity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777039" y="2747963"/>
            <a:ext cx="39900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372226" y="4178823"/>
            <a:ext cx="2346390" cy="39754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2000" b="1" dirty="0" err="1">
                <a:solidFill>
                  <a:schemeClr val="tx2"/>
                </a:solidFill>
                <a:latin typeface="Comic Sans MS" charset="0"/>
              </a:rPr>
              <a:t>Effector</a:t>
            </a:r>
            <a:endParaRPr lang="en-GB" sz="2000" b="1" dirty="0">
              <a:solidFill>
                <a:schemeClr val="tx2"/>
              </a:solidFill>
              <a:latin typeface="Comic Sans MS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6627814" y="4133850"/>
            <a:ext cx="39900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300788" y="5296423"/>
            <a:ext cx="2346389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chemeClr val="tx2"/>
                </a:solidFill>
                <a:latin typeface="Comic Sans MS" charset="0"/>
              </a:rPr>
              <a:t>Example of effect</a:t>
            </a:r>
          </a:p>
        </p:txBody>
      </p:sp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4788" y="4685500"/>
            <a:ext cx="1221710" cy="118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9425" y="3366491"/>
            <a:ext cx="11292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Helvetica" charset="0"/>
              </a:rPr>
              <a:t>RdRP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16" name="Arc 15"/>
          <p:cNvSpPr/>
          <p:nvPr/>
        </p:nvSpPr>
        <p:spPr>
          <a:xfrm flipH="1">
            <a:off x="1963738" y="1431132"/>
            <a:ext cx="3298292" cy="4783931"/>
          </a:xfrm>
          <a:prstGeom prst="arc">
            <a:avLst/>
          </a:prstGeom>
          <a:ln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c 16"/>
          <p:cNvSpPr/>
          <p:nvPr/>
        </p:nvSpPr>
        <p:spPr>
          <a:xfrm flipH="1" flipV="1">
            <a:off x="1963738" y="747003"/>
            <a:ext cx="3298292" cy="595859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13: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Biogenesis and function of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tRNA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fragments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7-09-01 at 14.18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48" y="1219199"/>
            <a:ext cx="4254716" cy="5317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14: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piRNA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-guided silencing of transposable elements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9-01 at 14.30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907"/>
            <a:ext cx="9144000" cy="43621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15: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Antiviral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defence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via CRISPR-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7-09-01 at 14.33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0" y="1286934"/>
            <a:ext cx="4839547" cy="52183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6" y="-80956"/>
            <a:ext cx="3589867" cy="11022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Topics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9684"/>
            <a:ext cx="8229600" cy="5918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 </a:t>
            </a:r>
            <a:endParaRPr lang="da-DK" sz="1600" dirty="0" smtClean="0"/>
          </a:p>
          <a:p>
            <a:r>
              <a:rPr lang="en-US" sz="1600" dirty="0" smtClean="0"/>
              <a:t>1:  Circular </a:t>
            </a:r>
            <a:r>
              <a:rPr lang="en-US" sz="1600" dirty="0" err="1" smtClean="0"/>
              <a:t>RNAs</a:t>
            </a:r>
            <a:r>
              <a:rPr lang="en-US" sz="1600" dirty="0" smtClean="0"/>
              <a:t>: occurrence and function in gene regulation</a:t>
            </a:r>
          </a:p>
          <a:p>
            <a:r>
              <a:rPr lang="en-US" sz="1600" dirty="0" smtClean="0"/>
              <a:t>2:  Viral translation strategies</a:t>
            </a:r>
          </a:p>
          <a:p>
            <a:r>
              <a:rPr lang="en-US" sz="1600" dirty="0" smtClean="0"/>
              <a:t>3:  </a:t>
            </a:r>
            <a:r>
              <a:rPr lang="en-US" sz="1600" dirty="0" err="1" smtClean="0"/>
              <a:t>Viroids</a:t>
            </a:r>
            <a:r>
              <a:rPr lang="en-US" sz="1600" dirty="0" smtClean="0"/>
              <a:t>: autonomously replicating, pathogenic non-coding RNA</a:t>
            </a:r>
          </a:p>
          <a:p>
            <a:r>
              <a:rPr lang="en-US" sz="1600" dirty="0" smtClean="0"/>
              <a:t>4:  Non-sense mediated decay – from quality control to gene regulation</a:t>
            </a:r>
          </a:p>
          <a:p>
            <a:r>
              <a:rPr lang="en-US" sz="1600" dirty="0" smtClean="0"/>
              <a:t>5:  Ribosome biogenesis</a:t>
            </a:r>
          </a:p>
          <a:p>
            <a:r>
              <a:rPr lang="en-US" sz="1600" dirty="0" smtClean="0"/>
              <a:t>6:  RNA Polymerases IV and V: evolution and function</a:t>
            </a:r>
          </a:p>
          <a:p>
            <a:r>
              <a:rPr lang="en-US" sz="1600" dirty="0" smtClean="0"/>
              <a:t>7:  Functional consequences of adenine </a:t>
            </a:r>
            <a:r>
              <a:rPr lang="en-US" sz="1600" dirty="0" err="1" smtClean="0"/>
              <a:t>methylation</a:t>
            </a:r>
            <a:r>
              <a:rPr lang="en-US" sz="1600" dirty="0" smtClean="0"/>
              <a:t> in mRNA</a:t>
            </a:r>
          </a:p>
          <a:p>
            <a:r>
              <a:rPr lang="en-US" sz="1600" dirty="0" smtClean="0"/>
              <a:t>8: Molecular mechanisms underlying RNA Polymerase II termination </a:t>
            </a:r>
          </a:p>
          <a:p>
            <a:r>
              <a:rPr lang="en-US" sz="1600" dirty="0" smtClean="0"/>
              <a:t>9:  Mechanism of </a:t>
            </a:r>
            <a:r>
              <a:rPr lang="en-US" sz="1600" dirty="0" err="1" smtClean="0"/>
              <a:t>miRNA</a:t>
            </a:r>
            <a:r>
              <a:rPr lang="en-US" sz="1600" dirty="0" smtClean="0"/>
              <a:t>-guided translational repression</a:t>
            </a:r>
          </a:p>
          <a:p>
            <a:r>
              <a:rPr lang="en-US" sz="1600" dirty="0" smtClean="0"/>
              <a:t>10: RNA binding proteins and formation of membrane-less bodies</a:t>
            </a:r>
          </a:p>
          <a:p>
            <a:r>
              <a:rPr lang="en-US" sz="1600" dirty="0" smtClean="0"/>
              <a:t>11: Implication of the ribosome in regulation of specific genes</a:t>
            </a:r>
          </a:p>
          <a:p>
            <a:r>
              <a:rPr lang="en-US" sz="1600" dirty="0" smtClean="0"/>
              <a:t>12: RNA-dependent RNA Polymerases</a:t>
            </a:r>
          </a:p>
          <a:p>
            <a:r>
              <a:rPr lang="en-US" sz="1600" dirty="0" smtClean="0"/>
              <a:t>13: Biogenesis and function of </a:t>
            </a:r>
            <a:r>
              <a:rPr lang="en-US" sz="1600" dirty="0" err="1" smtClean="0"/>
              <a:t>tRNA</a:t>
            </a:r>
            <a:r>
              <a:rPr lang="en-US" sz="1600" dirty="0" smtClean="0"/>
              <a:t> fragments</a:t>
            </a:r>
          </a:p>
          <a:p>
            <a:r>
              <a:rPr lang="en-US" sz="1600" dirty="0" smtClean="0"/>
              <a:t>14: </a:t>
            </a:r>
            <a:r>
              <a:rPr lang="en-US" sz="1600" dirty="0" err="1" smtClean="0"/>
              <a:t>piRNA</a:t>
            </a:r>
            <a:r>
              <a:rPr lang="en-US" sz="1600" dirty="0" smtClean="0"/>
              <a:t>-guided silencing of transposable elements</a:t>
            </a:r>
          </a:p>
          <a:p>
            <a:r>
              <a:rPr lang="en-US" sz="1600" dirty="0" smtClean="0"/>
              <a:t>15: Antiviral </a:t>
            </a:r>
            <a:r>
              <a:rPr lang="en-US" sz="1600" dirty="0" err="1" smtClean="0"/>
              <a:t>defence</a:t>
            </a:r>
            <a:r>
              <a:rPr lang="en-US" sz="1600" dirty="0" smtClean="0"/>
              <a:t> via CRISPR-</a:t>
            </a:r>
            <a:r>
              <a:rPr lang="en-US" sz="1600" dirty="0" err="1" smtClean="0"/>
              <a:t>Cas</a:t>
            </a:r>
            <a:r>
              <a:rPr lang="en-US" sz="1600" dirty="0" smtClean="0"/>
              <a:t> systems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82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5700713" y="5626100"/>
            <a:ext cx="3101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1200"/>
              <a:t>WIREs RNA 2014. doi: 10.1002/wrna.1246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2819400" y="2133600"/>
            <a:ext cx="4519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1600">
                <a:latin typeface="Verdana" charset="0"/>
                <a:cs typeface="Verdana" charset="0"/>
              </a:rPr>
              <a:t>IRES (e.g. poliovirus, hepatitis C virus)</a:t>
            </a:r>
          </a:p>
          <a:p>
            <a:pPr>
              <a:buFont typeface="Arial" charset="0"/>
              <a:buChar char="•"/>
            </a:pPr>
            <a:endParaRPr lang="en-US" sz="1600">
              <a:latin typeface="Verdana" charset="0"/>
              <a:cs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1600">
                <a:latin typeface="Verdana" charset="0"/>
                <a:cs typeface="Verdana" charset="0"/>
              </a:rPr>
              <a:t>Specialized ribosomes</a:t>
            </a:r>
          </a:p>
          <a:p>
            <a:pPr>
              <a:buFont typeface="Arial" charset="0"/>
              <a:buChar char="•"/>
            </a:pPr>
            <a:endParaRPr lang="en-US" sz="1600">
              <a:latin typeface="Verdana" charset="0"/>
              <a:cs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1600">
                <a:latin typeface="Verdana" charset="0"/>
                <a:cs typeface="Verdana" charset="0"/>
              </a:rPr>
              <a:t>Cap snatching (e.g. influenza virus)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2: Viral translation strategies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33" y="812804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3:Viroids: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autonomously replicating, pathogenic non-coding RNA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0133" y="897469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6-09-05 at 17.24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4" y="1138705"/>
            <a:ext cx="8077200" cy="979778"/>
          </a:xfrm>
          <a:prstGeom prst="rect">
            <a:avLst/>
          </a:prstGeom>
        </p:spPr>
      </p:pic>
      <p:pic>
        <p:nvPicPr>
          <p:cNvPr id="6" name="Picture 5" descr="Screen Shot 2016-09-05 at 17.29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92" y="2445682"/>
            <a:ext cx="5039631" cy="4276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boks 4"/>
          <p:cNvSpPr txBox="1"/>
          <p:nvPr/>
        </p:nvSpPr>
        <p:spPr>
          <a:xfrm>
            <a:off x="467058" y="5976324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Lykke-Andersen J </a:t>
            </a:r>
            <a:r>
              <a:rPr lang="da-DK" dirty="0" err="1" smtClean="0"/>
              <a:t>J</a:t>
            </a:r>
            <a:r>
              <a:rPr lang="da-DK" dirty="0" smtClean="0"/>
              <a:t> Cell </a:t>
            </a:r>
            <a:r>
              <a:rPr lang="da-DK" dirty="0" err="1" smtClean="0"/>
              <a:t>Biol</a:t>
            </a:r>
            <a:r>
              <a:rPr lang="da-DK" dirty="0" smtClean="0"/>
              <a:t> (14)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5" y="2003276"/>
            <a:ext cx="3923789" cy="329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83" y="2302425"/>
            <a:ext cx="3879451" cy="22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kstboks 10"/>
          <p:cNvSpPr txBox="1"/>
          <p:nvPr/>
        </p:nvSpPr>
        <p:spPr>
          <a:xfrm>
            <a:off x="4089060" y="5974895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Lykke-Andersen S Genes and Development (14)</a:t>
            </a:r>
            <a:endParaRPr lang="da-DK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en-US" sz="2800" b="1" dirty="0" smtClean="0"/>
              <a:t>Non-sense mediated decay – from quality control to gene regulation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0133" y="948268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466850"/>
            <a:ext cx="4560205" cy="44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603794" y="6241250"/>
            <a:ext cx="255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Turowski</a:t>
            </a:r>
            <a:r>
              <a:rPr lang="da-DK" dirty="0" smtClean="0"/>
              <a:t> WIRES RNA (15)</a:t>
            </a:r>
            <a:endParaRPr lang="da-D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5: Ribosome biogenesis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33" y="812804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6: RNA Polymerases IV and V: evolution and function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12804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6-09-05 at 16.03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42"/>
            <a:ext cx="9144000" cy="4543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154535"/>
            <a:ext cx="667702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99592" y="6365561"/>
            <a:ext cx="337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Yue</a:t>
            </a:r>
            <a:r>
              <a:rPr lang="da-DK" dirty="0"/>
              <a:t> </a:t>
            </a:r>
            <a:r>
              <a:rPr lang="da-DK" dirty="0" smtClean="0"/>
              <a:t>Genes and Development (15) </a:t>
            </a:r>
            <a:endParaRPr lang="da-D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7: Functional consequences of adenine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methylation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mRNA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8: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Molecular mechanisms underlying RNA Polymerase II termination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35202" y="13377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“Stopping the RNA polymerase II juggernaut”</a:t>
            </a:r>
            <a:endParaRPr lang="en-US" dirty="0"/>
          </a:p>
        </p:txBody>
      </p:sp>
      <p:pic>
        <p:nvPicPr>
          <p:cNvPr id="7" name="Picture 6" descr="Screen Shot 2017-09-01 at 14.02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6" y="2235199"/>
            <a:ext cx="3909073" cy="37253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669" y="-1317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8: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Molecular mechanisms underlying RNA Polymerase II termination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20133" y="880536"/>
            <a:ext cx="8720667" cy="3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7-09-01 at 14.07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56" y="2261658"/>
            <a:ext cx="2816813" cy="1945217"/>
          </a:xfrm>
          <a:prstGeom prst="rect">
            <a:avLst/>
          </a:prstGeom>
        </p:spPr>
      </p:pic>
      <p:pic>
        <p:nvPicPr>
          <p:cNvPr id="5" name="Picture 4" descr="Screen Shot 2017-09-01 at 14.07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2" y="1253067"/>
            <a:ext cx="3577496" cy="436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251</Words>
  <Application>Microsoft Macintosh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Comic Sans MS</vt:lpstr>
      <vt:lpstr>Helvetica</vt:lpstr>
      <vt:lpstr>ＭＳ Ｐゴシック</vt:lpstr>
      <vt:lpstr>Verdana</vt:lpstr>
      <vt:lpstr>Arial</vt:lpstr>
      <vt:lpstr>Office Theme</vt:lpstr>
      <vt:lpstr> 1: Biogenesis and function of exonic circular RNAs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</vt:lpstr>
    </vt:vector>
  </TitlesOfParts>
  <Company>University of Copenhagen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circRNAs</dc:title>
  <dc:creator>Jeppe Vinther</dc:creator>
  <cp:lastModifiedBy>Carlotta Porcelli</cp:lastModifiedBy>
  <cp:revision>94</cp:revision>
  <dcterms:created xsi:type="dcterms:W3CDTF">2017-09-01T11:54:18Z</dcterms:created>
  <dcterms:modified xsi:type="dcterms:W3CDTF">2017-09-05T11:36:25Z</dcterms:modified>
</cp:coreProperties>
</file>