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57" r:id="rId5"/>
    <p:sldId id="259" r:id="rId6"/>
    <p:sldId id="263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1D138-B1D2-432D-818D-54017F21DF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D7CEA85-95A6-4DC6-AE43-2B44465D8E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Average cost in America 7.91 Million dollars</a:t>
          </a:r>
        </a:p>
      </dgm:t>
    </dgm:pt>
    <dgm:pt modelId="{26BDD183-39A0-43D9-B3C1-D18234B76624}" type="parTrans" cxnId="{DC54E207-306E-43BD-B6C3-1493A07F7972}">
      <dgm:prSet/>
      <dgm:spPr/>
      <dgm:t>
        <a:bodyPr/>
        <a:lstStyle/>
        <a:p>
          <a:endParaRPr lang="en-US"/>
        </a:p>
      </dgm:t>
    </dgm:pt>
    <dgm:pt modelId="{F368A9FB-76F9-4E6F-B4F6-15479B73826A}" type="sibTrans" cxnId="{DC54E207-306E-43BD-B6C3-1493A07F7972}">
      <dgm:prSet/>
      <dgm:spPr/>
      <dgm:t>
        <a:bodyPr/>
        <a:lstStyle/>
        <a:p>
          <a:endParaRPr lang="en-US"/>
        </a:p>
      </dgm:t>
    </dgm:pt>
    <dgm:pt modelId="{DCB00F8B-D417-4BE0-9887-07CA862D80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Average time it takes a company to discover a breach is 197 days</a:t>
          </a:r>
        </a:p>
      </dgm:t>
    </dgm:pt>
    <dgm:pt modelId="{30434619-BDD2-483D-B0F9-A6FD8BFFD24D}" type="parTrans" cxnId="{19F5A2D1-3F11-4F7D-A5EB-C6E15FF0DBA0}">
      <dgm:prSet/>
      <dgm:spPr/>
      <dgm:t>
        <a:bodyPr/>
        <a:lstStyle/>
        <a:p>
          <a:endParaRPr lang="en-US"/>
        </a:p>
      </dgm:t>
    </dgm:pt>
    <dgm:pt modelId="{9A9318BD-C4D8-421A-A589-8F7D76E36A2C}" type="sibTrans" cxnId="{19F5A2D1-3F11-4F7D-A5EB-C6E15FF0DBA0}">
      <dgm:prSet/>
      <dgm:spPr/>
      <dgm:t>
        <a:bodyPr/>
        <a:lstStyle/>
        <a:p>
          <a:endParaRPr lang="en-US"/>
        </a:p>
      </dgm:t>
    </dgm:pt>
    <dgm:pt modelId="{C2F58478-1300-419D-9AA9-92C229FCAF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Companies that address breaches in 30 days or less save 1 Million dollars</a:t>
          </a:r>
        </a:p>
      </dgm:t>
    </dgm:pt>
    <dgm:pt modelId="{36698F19-AC82-4CE5-9BD9-331FEEF36D4E}" type="parTrans" cxnId="{69751B51-F5BF-4F7D-A1AD-A18C91904BF6}">
      <dgm:prSet/>
      <dgm:spPr/>
      <dgm:t>
        <a:bodyPr/>
        <a:lstStyle/>
        <a:p>
          <a:endParaRPr lang="en-US"/>
        </a:p>
      </dgm:t>
    </dgm:pt>
    <dgm:pt modelId="{A9806488-B531-42FA-A472-1F171132D88E}" type="sibTrans" cxnId="{69751B51-F5BF-4F7D-A1AD-A18C91904BF6}">
      <dgm:prSet/>
      <dgm:spPr/>
      <dgm:t>
        <a:bodyPr/>
        <a:lstStyle/>
        <a:p>
          <a:endParaRPr lang="en-US"/>
        </a:p>
      </dgm:t>
    </dgm:pt>
    <dgm:pt modelId="{566D71E1-6078-40A5-B46E-C1EFE9924C7F}" type="pres">
      <dgm:prSet presAssocID="{E801D138-B1D2-432D-818D-54017F21DF80}" presName="root" presStyleCnt="0">
        <dgm:presLayoutVars>
          <dgm:dir/>
          <dgm:resizeHandles val="exact"/>
        </dgm:presLayoutVars>
      </dgm:prSet>
      <dgm:spPr/>
    </dgm:pt>
    <dgm:pt modelId="{64B2A919-4CF2-442B-A005-FA6A3EB1143D}" type="pres">
      <dgm:prSet presAssocID="{6D7CEA85-95A6-4DC6-AE43-2B44465D8E7E}" presName="compNode" presStyleCnt="0"/>
      <dgm:spPr/>
    </dgm:pt>
    <dgm:pt modelId="{70643E09-49F3-4CA3-B9CC-5DA27018820F}" type="pres">
      <dgm:prSet presAssocID="{6D7CEA85-95A6-4DC6-AE43-2B44465D8E7E}" presName="iconBgRect" presStyleLbl="bgShp" presStyleIdx="0" presStyleCnt="3"/>
      <dgm:spPr/>
    </dgm:pt>
    <dgm:pt modelId="{4C86F431-292D-4CE3-BFEC-8A821FAB5527}" type="pres">
      <dgm:prSet presAssocID="{6D7CEA85-95A6-4DC6-AE43-2B44465D8E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EFEC6E6-2870-4A2D-AE65-C2224EF8502D}" type="pres">
      <dgm:prSet presAssocID="{6D7CEA85-95A6-4DC6-AE43-2B44465D8E7E}" presName="spaceRect" presStyleCnt="0"/>
      <dgm:spPr/>
    </dgm:pt>
    <dgm:pt modelId="{A09265DB-63A9-4213-AD35-8F7582355266}" type="pres">
      <dgm:prSet presAssocID="{6D7CEA85-95A6-4DC6-AE43-2B44465D8E7E}" presName="textRect" presStyleLbl="revTx" presStyleIdx="0" presStyleCnt="3">
        <dgm:presLayoutVars>
          <dgm:chMax val="1"/>
          <dgm:chPref val="1"/>
        </dgm:presLayoutVars>
      </dgm:prSet>
      <dgm:spPr/>
    </dgm:pt>
    <dgm:pt modelId="{2B62BC24-BE0A-41C7-8339-B5A17738746B}" type="pres">
      <dgm:prSet presAssocID="{F368A9FB-76F9-4E6F-B4F6-15479B73826A}" presName="sibTrans" presStyleCnt="0"/>
      <dgm:spPr/>
    </dgm:pt>
    <dgm:pt modelId="{863CC25B-8A26-4882-A41E-D96B4B19396A}" type="pres">
      <dgm:prSet presAssocID="{DCB00F8B-D417-4BE0-9887-07CA862D8060}" presName="compNode" presStyleCnt="0"/>
      <dgm:spPr/>
    </dgm:pt>
    <dgm:pt modelId="{C51772F8-D422-4DD6-9705-7D02528AAF3E}" type="pres">
      <dgm:prSet presAssocID="{DCB00F8B-D417-4BE0-9887-07CA862D8060}" presName="iconBgRect" presStyleLbl="bgShp" presStyleIdx="1" presStyleCnt="3"/>
      <dgm:spPr/>
    </dgm:pt>
    <dgm:pt modelId="{13D4B770-A42C-4D87-8121-CA8CF39A3FEA}" type="pres">
      <dgm:prSet presAssocID="{DCB00F8B-D417-4BE0-9887-07CA862D80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7738C23-C0B9-466B-9024-71E523B0D8D9}" type="pres">
      <dgm:prSet presAssocID="{DCB00F8B-D417-4BE0-9887-07CA862D8060}" presName="spaceRect" presStyleCnt="0"/>
      <dgm:spPr/>
    </dgm:pt>
    <dgm:pt modelId="{AC39BF20-2910-4798-AB63-BBB4CA686DAB}" type="pres">
      <dgm:prSet presAssocID="{DCB00F8B-D417-4BE0-9887-07CA862D8060}" presName="textRect" presStyleLbl="revTx" presStyleIdx="1" presStyleCnt="3">
        <dgm:presLayoutVars>
          <dgm:chMax val="1"/>
          <dgm:chPref val="1"/>
        </dgm:presLayoutVars>
      </dgm:prSet>
      <dgm:spPr/>
    </dgm:pt>
    <dgm:pt modelId="{1D1060E8-3328-4A83-A03A-42A4F6BCB382}" type="pres">
      <dgm:prSet presAssocID="{9A9318BD-C4D8-421A-A589-8F7D76E36A2C}" presName="sibTrans" presStyleCnt="0"/>
      <dgm:spPr/>
    </dgm:pt>
    <dgm:pt modelId="{E4CEC3CF-2992-4160-B7D4-E029B954870E}" type="pres">
      <dgm:prSet presAssocID="{C2F58478-1300-419D-9AA9-92C229FCAFFF}" presName="compNode" presStyleCnt="0"/>
      <dgm:spPr/>
    </dgm:pt>
    <dgm:pt modelId="{57387926-4644-4758-88AB-35C6C96E91A9}" type="pres">
      <dgm:prSet presAssocID="{C2F58478-1300-419D-9AA9-92C229FCAFFF}" presName="iconBgRect" presStyleLbl="bgShp" presStyleIdx="2" presStyleCnt="3"/>
      <dgm:spPr/>
    </dgm:pt>
    <dgm:pt modelId="{5B571A63-8524-4134-9797-0001587F5376}" type="pres">
      <dgm:prSet presAssocID="{C2F58478-1300-419D-9AA9-92C229FCAF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F89C150-3D9F-4A15-93D1-3288A8A929A1}" type="pres">
      <dgm:prSet presAssocID="{C2F58478-1300-419D-9AA9-92C229FCAFFF}" presName="spaceRect" presStyleCnt="0"/>
      <dgm:spPr/>
    </dgm:pt>
    <dgm:pt modelId="{BDB643A6-7C69-46FD-A212-D3C48D379E16}" type="pres">
      <dgm:prSet presAssocID="{C2F58478-1300-419D-9AA9-92C229FCAF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54E207-306E-43BD-B6C3-1493A07F7972}" srcId="{E801D138-B1D2-432D-818D-54017F21DF80}" destId="{6D7CEA85-95A6-4DC6-AE43-2B44465D8E7E}" srcOrd="0" destOrd="0" parTransId="{26BDD183-39A0-43D9-B3C1-D18234B76624}" sibTransId="{F368A9FB-76F9-4E6F-B4F6-15479B73826A}"/>
    <dgm:cxn modelId="{73ACBA45-C8BB-467F-AB89-4389CA61D372}" type="presOf" srcId="{6D7CEA85-95A6-4DC6-AE43-2B44465D8E7E}" destId="{A09265DB-63A9-4213-AD35-8F7582355266}" srcOrd="0" destOrd="0" presId="urn:microsoft.com/office/officeart/2018/5/layout/IconCircleLabelList"/>
    <dgm:cxn modelId="{69751B51-F5BF-4F7D-A1AD-A18C91904BF6}" srcId="{E801D138-B1D2-432D-818D-54017F21DF80}" destId="{C2F58478-1300-419D-9AA9-92C229FCAFFF}" srcOrd="2" destOrd="0" parTransId="{36698F19-AC82-4CE5-9BD9-331FEEF36D4E}" sibTransId="{A9806488-B531-42FA-A472-1F171132D88E}"/>
    <dgm:cxn modelId="{BED4F786-6355-438D-B3D9-9DEF0743D72A}" type="presOf" srcId="{DCB00F8B-D417-4BE0-9887-07CA862D8060}" destId="{AC39BF20-2910-4798-AB63-BBB4CA686DAB}" srcOrd="0" destOrd="0" presId="urn:microsoft.com/office/officeart/2018/5/layout/IconCircleLabelList"/>
    <dgm:cxn modelId="{19F5A2D1-3F11-4F7D-A5EB-C6E15FF0DBA0}" srcId="{E801D138-B1D2-432D-818D-54017F21DF80}" destId="{DCB00F8B-D417-4BE0-9887-07CA862D8060}" srcOrd="1" destOrd="0" parTransId="{30434619-BDD2-483D-B0F9-A6FD8BFFD24D}" sibTransId="{9A9318BD-C4D8-421A-A589-8F7D76E36A2C}"/>
    <dgm:cxn modelId="{E31EB3E7-68EF-4041-9975-3CECF1A47BDC}" type="presOf" srcId="{C2F58478-1300-419D-9AA9-92C229FCAFFF}" destId="{BDB643A6-7C69-46FD-A212-D3C48D379E16}" srcOrd="0" destOrd="0" presId="urn:microsoft.com/office/officeart/2018/5/layout/IconCircleLabelList"/>
    <dgm:cxn modelId="{6580CAE9-1B68-489F-BE8C-C4090256D748}" type="presOf" srcId="{E801D138-B1D2-432D-818D-54017F21DF80}" destId="{566D71E1-6078-40A5-B46E-C1EFE9924C7F}" srcOrd="0" destOrd="0" presId="urn:microsoft.com/office/officeart/2018/5/layout/IconCircleLabelList"/>
    <dgm:cxn modelId="{C822DD99-3203-451B-82C9-D3705E665080}" type="presParOf" srcId="{566D71E1-6078-40A5-B46E-C1EFE9924C7F}" destId="{64B2A919-4CF2-442B-A005-FA6A3EB1143D}" srcOrd="0" destOrd="0" presId="urn:microsoft.com/office/officeart/2018/5/layout/IconCircleLabelList"/>
    <dgm:cxn modelId="{ECC199A5-2003-46CB-9B4F-4B259998552C}" type="presParOf" srcId="{64B2A919-4CF2-442B-A005-FA6A3EB1143D}" destId="{70643E09-49F3-4CA3-B9CC-5DA27018820F}" srcOrd="0" destOrd="0" presId="urn:microsoft.com/office/officeart/2018/5/layout/IconCircleLabelList"/>
    <dgm:cxn modelId="{D8472B84-616E-4D9C-9290-88938BD9FE04}" type="presParOf" srcId="{64B2A919-4CF2-442B-A005-FA6A3EB1143D}" destId="{4C86F431-292D-4CE3-BFEC-8A821FAB5527}" srcOrd="1" destOrd="0" presId="urn:microsoft.com/office/officeart/2018/5/layout/IconCircleLabelList"/>
    <dgm:cxn modelId="{C3BF8A19-410D-4DEB-90ED-93AD2F5F6455}" type="presParOf" srcId="{64B2A919-4CF2-442B-A005-FA6A3EB1143D}" destId="{BEFEC6E6-2870-4A2D-AE65-C2224EF8502D}" srcOrd="2" destOrd="0" presId="urn:microsoft.com/office/officeart/2018/5/layout/IconCircleLabelList"/>
    <dgm:cxn modelId="{52ABC957-DFC0-4A51-A275-0DCE9F2B7D5C}" type="presParOf" srcId="{64B2A919-4CF2-442B-A005-FA6A3EB1143D}" destId="{A09265DB-63A9-4213-AD35-8F7582355266}" srcOrd="3" destOrd="0" presId="urn:microsoft.com/office/officeart/2018/5/layout/IconCircleLabelList"/>
    <dgm:cxn modelId="{5E5935B1-DEB0-4E22-A3FE-F61ACC1080C0}" type="presParOf" srcId="{566D71E1-6078-40A5-B46E-C1EFE9924C7F}" destId="{2B62BC24-BE0A-41C7-8339-B5A17738746B}" srcOrd="1" destOrd="0" presId="urn:microsoft.com/office/officeart/2018/5/layout/IconCircleLabelList"/>
    <dgm:cxn modelId="{CE4BB3A1-17F4-43AA-9111-49876FE42549}" type="presParOf" srcId="{566D71E1-6078-40A5-B46E-C1EFE9924C7F}" destId="{863CC25B-8A26-4882-A41E-D96B4B19396A}" srcOrd="2" destOrd="0" presId="urn:microsoft.com/office/officeart/2018/5/layout/IconCircleLabelList"/>
    <dgm:cxn modelId="{75153390-F68A-4B8D-AE89-3E7906E33711}" type="presParOf" srcId="{863CC25B-8A26-4882-A41E-D96B4B19396A}" destId="{C51772F8-D422-4DD6-9705-7D02528AAF3E}" srcOrd="0" destOrd="0" presId="urn:microsoft.com/office/officeart/2018/5/layout/IconCircleLabelList"/>
    <dgm:cxn modelId="{E21BEFB5-5FC2-48AA-BD6C-744E706F16F3}" type="presParOf" srcId="{863CC25B-8A26-4882-A41E-D96B4B19396A}" destId="{13D4B770-A42C-4D87-8121-CA8CF39A3FEA}" srcOrd="1" destOrd="0" presId="urn:microsoft.com/office/officeart/2018/5/layout/IconCircleLabelList"/>
    <dgm:cxn modelId="{F970FDE0-331C-41B9-8243-BECB8BCAA1AA}" type="presParOf" srcId="{863CC25B-8A26-4882-A41E-D96B4B19396A}" destId="{07738C23-C0B9-466B-9024-71E523B0D8D9}" srcOrd="2" destOrd="0" presId="urn:microsoft.com/office/officeart/2018/5/layout/IconCircleLabelList"/>
    <dgm:cxn modelId="{ED3EDE38-48CA-4696-B4D1-87EE0355C71E}" type="presParOf" srcId="{863CC25B-8A26-4882-A41E-D96B4B19396A}" destId="{AC39BF20-2910-4798-AB63-BBB4CA686DAB}" srcOrd="3" destOrd="0" presId="urn:microsoft.com/office/officeart/2018/5/layout/IconCircleLabelList"/>
    <dgm:cxn modelId="{97ABB881-DBDF-417A-ABE0-4A07681DDB39}" type="presParOf" srcId="{566D71E1-6078-40A5-B46E-C1EFE9924C7F}" destId="{1D1060E8-3328-4A83-A03A-42A4F6BCB382}" srcOrd="3" destOrd="0" presId="urn:microsoft.com/office/officeart/2018/5/layout/IconCircleLabelList"/>
    <dgm:cxn modelId="{01F2797E-B2AD-4ECD-8E73-D59E4759E3B5}" type="presParOf" srcId="{566D71E1-6078-40A5-B46E-C1EFE9924C7F}" destId="{E4CEC3CF-2992-4160-B7D4-E029B954870E}" srcOrd="4" destOrd="0" presId="urn:microsoft.com/office/officeart/2018/5/layout/IconCircleLabelList"/>
    <dgm:cxn modelId="{FDF6BC0E-E9C1-4733-9741-C5478BA414D1}" type="presParOf" srcId="{E4CEC3CF-2992-4160-B7D4-E029B954870E}" destId="{57387926-4644-4758-88AB-35C6C96E91A9}" srcOrd="0" destOrd="0" presId="urn:microsoft.com/office/officeart/2018/5/layout/IconCircleLabelList"/>
    <dgm:cxn modelId="{E088F4EC-A95F-4461-BB99-2421327E8D35}" type="presParOf" srcId="{E4CEC3CF-2992-4160-B7D4-E029B954870E}" destId="{5B571A63-8524-4134-9797-0001587F5376}" srcOrd="1" destOrd="0" presId="urn:microsoft.com/office/officeart/2018/5/layout/IconCircleLabelList"/>
    <dgm:cxn modelId="{B415896B-A157-47E6-AA0B-998D17C5D05A}" type="presParOf" srcId="{E4CEC3CF-2992-4160-B7D4-E029B954870E}" destId="{FF89C150-3D9F-4A15-93D1-3288A8A929A1}" srcOrd="2" destOrd="0" presId="urn:microsoft.com/office/officeart/2018/5/layout/IconCircleLabelList"/>
    <dgm:cxn modelId="{4869154C-D699-40D0-867E-8D6158319466}" type="presParOf" srcId="{E4CEC3CF-2992-4160-B7D4-E029B954870E}" destId="{BDB643A6-7C69-46FD-A212-D3C48D379E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43E09-49F3-4CA3-B9CC-5DA27018820F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6F431-292D-4CE3-BFEC-8A821FAB5527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265DB-63A9-4213-AD35-8F7582355266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Average cost in America 7.91 Million dollars</a:t>
          </a:r>
        </a:p>
      </dsp:txBody>
      <dsp:txXfrm>
        <a:off x="53625" y="2381360"/>
        <a:ext cx="2925000" cy="720000"/>
      </dsp:txXfrm>
    </dsp:sp>
    <dsp:sp modelId="{C51772F8-D422-4DD6-9705-7D02528AAF3E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4B770-A42C-4D87-8121-CA8CF39A3FEA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9BF20-2910-4798-AB63-BBB4CA686DAB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Average time it takes a company to discover a breach is 197 days</a:t>
          </a:r>
        </a:p>
      </dsp:txBody>
      <dsp:txXfrm>
        <a:off x="3490500" y="2381360"/>
        <a:ext cx="2925000" cy="720000"/>
      </dsp:txXfrm>
    </dsp:sp>
    <dsp:sp modelId="{57387926-4644-4758-88AB-35C6C96E91A9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71A63-8524-4134-9797-0001587F5376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643A6-7C69-46FD-A212-D3C48D379E16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Companies that address breaches in 30 days or less save 1 Million dollars</a:t>
          </a:r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7899-071B-4A89-84D1-320BE1B58D2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95EED-4769-4C82-AB96-5BBFDB89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LiveSlide
https://breachlevelindex.com/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5EED-4769-4C82-AB96-5BBFDB89CC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4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2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04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7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8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7C43-5E90-40E7-B9D7-3CEAE78A8E8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6613E-BEEA-4BDB-999F-D0E767B2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03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165B-73B0-4BAE-833D-22E7A38F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000"/>
              <a:t>Malware and Vulnerabilities: Why swift updates are important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B53DF-47A6-423C-98C3-664814966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By carl patterson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0739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207C07-97E6-41BE-9290-BC1ACD6C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What are vulnerabilities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CF1E-E403-4898-8591-FFEF5FB6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A weakness in the physical layout, organization, procedures, personnel, management, administration, hardware or software that may be exploited to cause harm to the system or activity.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427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896B64-B83D-41FC-8FAD-76530606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Recent Dangerous Vulnerabilities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02E-F924-4370-82BD-BE320479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Heartbleed (CVE-2014-0160)</a:t>
            </a:r>
          </a:p>
          <a:p>
            <a:r>
              <a:rPr lang="en-US" sz="1800"/>
              <a:t>EternalBlue (CVE-2017-0144)</a:t>
            </a:r>
          </a:p>
          <a:p>
            <a:r>
              <a:rPr lang="en-US" sz="1800"/>
              <a:t>MsMpENG bug (CVE-2017-0290)</a:t>
            </a:r>
          </a:p>
          <a:p>
            <a:r>
              <a:rPr lang="en-US" sz="1800"/>
              <a:t>Branch target injection (CVE-2017-5715)</a:t>
            </a:r>
          </a:p>
          <a:p>
            <a:r>
              <a:rPr lang="en-US" sz="1800"/>
              <a:t>Bounds check bypass (CVE-2017-5753)</a:t>
            </a:r>
          </a:p>
          <a:p>
            <a:r>
              <a:rPr lang="en-US" sz="1800"/>
              <a:t>Speculative bounds bypass (CVE-2017-3639)</a:t>
            </a:r>
          </a:p>
          <a:p>
            <a:r>
              <a:rPr lang="en-US" sz="1800"/>
              <a:t>Meltdown (CVE-2017-5754)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5164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FACC87-6D64-41FA-B69A-97CDF2E7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What is malware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731B-9EB5-4A6A-BBE0-CD9C6E24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b="1"/>
              <a:t>Malware refers to a type of computer program designed to infect a legitimate user's computer and inflict harm on it in multiple ways</a:t>
            </a:r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4149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79E2CE-333F-48FF-8748-8A28496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Recent malware attack: WannaCry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0D33DE8-CF2B-4132-9FF3-15E3CA11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WannaCry is classified as ransomware</a:t>
            </a:r>
          </a:p>
          <a:p>
            <a:r>
              <a:rPr lang="en-US" sz="1800"/>
              <a:t>Used the vulnerability found by the NSA in Microsoft’s Server Message Block Protocol, used for sharing files and services between Windows PCs</a:t>
            </a:r>
          </a:p>
          <a:p>
            <a:r>
              <a:rPr lang="en-US" sz="1800"/>
              <a:t>Affected multiple organizations: Indian state police, FedEx, the Russian central bank, UKs National Health Service, Americas Homeland Security department and automaker Nissan</a:t>
            </a:r>
          </a:p>
          <a:p>
            <a:r>
              <a:rPr lang="en-US" sz="1800"/>
              <a:t>In multiple countries: Spain, Russia, USA, England, China, Germany and India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2383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F794-4888-4F16-B235-B8777ADB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2" y="553204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4800" dirty="0"/>
              <a:t>Malware statistics</a:t>
            </a:r>
          </a:p>
        </p:txBody>
      </p:sp>
      <p:sp>
        <p:nvSpPr>
          <p:cNvPr id="83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2AE2FA-51E4-453F-9A25-6E7F30DA8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2225013"/>
            <a:ext cx="2974328" cy="2402512"/>
          </a:xfrm>
          <a:prstGeom prst="rect">
            <a:avLst/>
          </a:prstGeom>
        </p:spPr>
      </p:pic>
      <p:pic>
        <p:nvPicPr>
          <p:cNvPr id="84" name="Content Placeholder 4" descr="A skyscraper in the background&#10;&#10;Description automatically generated">
            <a:extLst>
              <a:ext uri="{FF2B5EF4-FFF2-40B4-BE49-F238E27FC236}">
                <a16:creationId xmlns:a16="http://schemas.microsoft.com/office/drawing/2014/main" id="{391187DA-E979-4A39-9EC4-2B271A6DD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2" y="2225013"/>
            <a:ext cx="2974328" cy="2402512"/>
          </a:xfrm>
          <a:prstGeom prst="rect">
            <a:avLst/>
          </a:prstGeom>
        </p:spPr>
      </p:pic>
      <p:sp>
        <p:nvSpPr>
          <p:cNvPr id="85" name="Content Placeholder 11">
            <a:extLst>
              <a:ext uri="{FF2B5EF4-FFF2-40B4-BE49-F238E27FC236}">
                <a16:creationId xmlns:a16="http://schemas.microsoft.com/office/drawing/2014/main" id="{FD3F1F71-06D8-47DD-AA8C-E80B94BA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812.67 Million Malware attacks in 2018, up from 12.40 Million in 2009</a:t>
            </a:r>
          </a:p>
          <a:p>
            <a:r>
              <a:rPr lang="en-US" sz="1800" dirty="0"/>
              <a:t>232.58 Million New malware discovered in October 2017, up from 8.85 Million in January 2017</a:t>
            </a:r>
          </a:p>
        </p:txBody>
      </p:sp>
    </p:spTree>
    <p:extLst>
      <p:ext uri="{BB962C8B-B14F-4D97-AF65-F5344CB8AC3E}">
        <p14:creationId xmlns:p14="http://schemas.microsoft.com/office/powerpoint/2010/main" val="394043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5057-82EA-461C-8FC5-A4A7E62A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 breach statistics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A571F-49C8-4CAF-ABEA-297D0AF9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89232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140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92293-F82A-4693-B344-DAB5D7F0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167193"/>
            <a:ext cx="7401958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28F259-6D15-43EA-95DF-F37D99FF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Summary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4C6A-84E6-4038-A8E7-E4587371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Malware is still being developed, but the rates are slowing</a:t>
            </a:r>
          </a:p>
          <a:p>
            <a:r>
              <a:rPr lang="en-US" sz="1800" dirty="0"/>
              <a:t>As data becomes more valuable attackers will continue to search for vulnerabilities to exploit</a:t>
            </a:r>
          </a:p>
          <a:p>
            <a:r>
              <a:rPr lang="en-US" sz="1800" dirty="0"/>
              <a:t>Data breaches cost millions of dollars</a:t>
            </a:r>
          </a:p>
          <a:p>
            <a:r>
              <a:rPr lang="en-US" sz="1800" dirty="0"/>
              <a:t>Security is more important today than yesterday and will be more important in the future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22712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305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Malware and Vulnerabilities: Why swift updates are important</vt:lpstr>
      <vt:lpstr>What are vulnerabilities</vt:lpstr>
      <vt:lpstr>Recent Dangerous Vulnerabilities</vt:lpstr>
      <vt:lpstr>What is malware</vt:lpstr>
      <vt:lpstr>Recent malware attack: WannaCry</vt:lpstr>
      <vt:lpstr>Malware statistics</vt:lpstr>
      <vt:lpstr>Data breach statistics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and Vulnerabilities: Why swift updates are important</dc:title>
  <dc:creator>Carl Patterson</dc:creator>
  <cp:lastModifiedBy>Carl Patterson</cp:lastModifiedBy>
  <cp:revision>3</cp:revision>
  <dcterms:created xsi:type="dcterms:W3CDTF">2019-05-01T22:08:53Z</dcterms:created>
  <dcterms:modified xsi:type="dcterms:W3CDTF">2019-05-01T22:32:26Z</dcterms:modified>
</cp:coreProperties>
</file>