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D86B12-B6F7-4B3D-8243-B8D83D905ED0}">
          <p14:sldIdLst>
            <p14:sldId id="256"/>
            <p14:sldId id="257"/>
            <p14:sldId id="259"/>
          </p14:sldIdLst>
        </p14:section>
        <p14:section name="currently unused" id="{24FBE0AD-4B16-4C5D-AE9C-0983E2AC3C3D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0587" autoAdjust="0"/>
  </p:normalViewPr>
  <p:slideViewPr>
    <p:cSldViewPr snapToGrid="0">
      <p:cViewPr varScale="1">
        <p:scale>
          <a:sx n="66" d="100"/>
          <a:sy n="66" d="100"/>
        </p:scale>
        <p:origin x="127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A45F5-BEE2-4E72-BC6C-AA8BF1F2E5C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A26BA-EAEF-418B-9353-B58B4415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2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Roadmap:</a:t>
            </a:r>
          </a:p>
          <a:p>
            <a:r>
              <a:rPr lang="en-US" dirty="0"/>
              <a:t>Discussion and code practice of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26BA-EAEF-418B-9353-B58B4415B7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2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5040-4C66-4358-B55A-E1D58AD0C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543E1-C3B3-40A5-8B9C-297983990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BD37B-BB7B-4D5D-8D12-2676FBE1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35B-56F8-4FAE-8AE8-2F88DC1E36F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845CA-43B0-4235-BC6A-34AD20C6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B53D3-A986-4610-930A-4D105443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EBF0-F9E1-4D6B-9922-A0746FE0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1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32A6-3233-4A6B-9396-ABC9A253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35516-CBB6-4934-8152-5199C1635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4AE7-C174-4ACC-8DFB-2C349AFE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35B-56F8-4FAE-8AE8-2F88DC1E36F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75145-F372-4B58-AAB9-DEE593D1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26BC6-2CA8-4989-8BC3-72112FB7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EBF0-F9E1-4D6B-9922-A0746FE0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1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BE2E0-C8A4-4D74-B7E2-E35568CD4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18AC3-3209-40B0-907C-D4A5048AA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95FF3-BC1F-4EF8-8A8C-11C504F0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35B-56F8-4FAE-8AE8-2F88DC1E36F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A3BD4-F2BC-4303-9550-D2D7574E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42510-03BE-4C61-8198-34E43AC8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EBF0-F9E1-4D6B-9922-A0746FE0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6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836C-F013-4B7D-A5B7-B98BDA35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50CC-6877-45F5-8A5B-ED989CFF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8FB47-449A-41B9-8251-A296D128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35B-56F8-4FAE-8AE8-2F88DC1E36F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80396-6690-45CF-A7B4-A35314E8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C5B90-9AE6-402B-A204-DCF3BCE2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EBF0-F9E1-4D6B-9922-A0746FE0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6216-C184-4711-9B3B-46145113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AA62-6E9A-42C2-8996-845447B1C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1116A-8C00-4594-9388-18D74A95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35B-56F8-4FAE-8AE8-2F88DC1E36F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F524-DDC2-4134-9836-0CB07945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3FD3F-9708-4418-9A0A-AF573194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EBF0-F9E1-4D6B-9922-A0746FE0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3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64AA-D311-4065-A4C1-1594508A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845-D964-4D53-8127-FE6170369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F9699-A60B-41CE-9208-AC5C2B2AB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80A3-3B13-4A82-B3B7-75B2019C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35B-56F8-4FAE-8AE8-2F88DC1E36F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A3E0A-6E8C-4DF5-806B-8BBDF697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F403C-A93C-43C5-96A2-BEAE7EFA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EBF0-F9E1-4D6B-9922-A0746FE0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1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B9EB-A1C4-4AF8-9C76-1BE67BC0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55FEB-DD83-414E-BD09-3F6B6ACEC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B6B5-4FD2-46B8-86D5-B1410492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8B1D2-CF0C-42A1-979B-FC2CF874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C16DA-398E-4DAA-A777-7973BCD9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BC48B-BC7B-4434-B636-C9C13D28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35B-56F8-4FAE-8AE8-2F88DC1E36F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D69DE-211D-4574-882D-20885B36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1A148-1D2B-4447-BF1D-A80B0C74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EBF0-F9E1-4D6B-9922-A0746FE0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8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A134-A25B-4A95-90C1-3065ADE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1C24E-9FCD-4F1E-9CBD-BC1BFCDA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35B-56F8-4FAE-8AE8-2F88DC1E36F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83ECF-CAE4-460B-A1D9-1157D145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3F810-48A8-43DF-8EA6-9CC7173B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EBF0-F9E1-4D6B-9922-A0746FE0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2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79FD8-21F8-4B4E-8B0D-8F895D9A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35B-56F8-4FAE-8AE8-2F88DC1E36F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3F5FF-3728-432E-9FED-2D9B7387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84F0A-71C6-4FA2-88AE-E2105755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EBF0-F9E1-4D6B-9922-A0746FE0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7327-C040-4B5F-A57B-3899982C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94A3-A85F-4D01-AF95-A412BBA8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CCDFD-B15D-47B2-B51B-196A1A60F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2A8B0-846D-4284-B379-A29C835E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35B-56F8-4FAE-8AE8-2F88DC1E36F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9B7E9-C8E3-4E98-91CD-43161281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F399D-A7E8-424A-9C2F-EA704AF1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EBF0-F9E1-4D6B-9922-A0746FE0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5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3D8A-E718-4843-B493-226FF906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6EB82-1FF3-4762-97F0-F0BBA57EF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0A80E-FF75-4163-8E06-A2B23652B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1123A-DD28-468A-8A08-25510342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35B-56F8-4FAE-8AE8-2F88DC1E36F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94760-7816-49EA-8374-E291A6F2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609CB-447E-44F2-A1DD-59939EF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EBF0-F9E1-4D6B-9922-A0746FE0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5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2C193-85BE-4EE0-A2FC-3D8B81FF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BC10B-198E-4AEB-9B44-E6A1B2674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936C1-0846-4C27-8D23-BE2E24FE7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1035B-56F8-4FAE-8AE8-2F88DC1E36F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AD89A-C794-4B7C-92A3-337631073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CD47A-5F83-42DE-B378-5DF6264C7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6EBF0-F9E1-4D6B-9922-A0746FE0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BBBC-68AB-4E7F-81FD-6E7678BA9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Windowing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B8C59-F7B3-49D7-BAFA-3DDC3866C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 Server (&gt;= 2012)</a:t>
            </a:r>
          </a:p>
        </p:txBody>
      </p:sp>
    </p:spTree>
    <p:extLst>
      <p:ext uri="{BB962C8B-B14F-4D97-AF65-F5344CB8AC3E}">
        <p14:creationId xmlns:p14="http://schemas.microsoft.com/office/powerpoint/2010/main" val="128077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B17B-F8F7-40AF-A2FC-5D58D273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do you calculate a value based on both aggregate and granular data?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775BFA-0847-4651-82E8-337A8F855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03864"/>
              </p:ext>
            </p:extLst>
          </p:nvPr>
        </p:nvGraphicFramePr>
        <p:xfrm>
          <a:off x="915604" y="2746473"/>
          <a:ext cx="95884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684">
                  <a:extLst>
                    <a:ext uri="{9D8B030D-6E8A-4147-A177-3AD203B41FA5}">
                      <a16:colId xmlns:a16="http://schemas.microsoft.com/office/drawing/2014/main" val="1708476049"/>
                    </a:ext>
                  </a:extLst>
                </a:gridCol>
                <a:gridCol w="1917684">
                  <a:extLst>
                    <a:ext uri="{9D8B030D-6E8A-4147-A177-3AD203B41FA5}">
                      <a16:colId xmlns:a16="http://schemas.microsoft.com/office/drawing/2014/main" val="210329684"/>
                    </a:ext>
                  </a:extLst>
                </a:gridCol>
                <a:gridCol w="1917684">
                  <a:extLst>
                    <a:ext uri="{9D8B030D-6E8A-4147-A177-3AD203B41FA5}">
                      <a16:colId xmlns:a16="http://schemas.microsoft.com/office/drawing/2014/main" val="3180529968"/>
                    </a:ext>
                  </a:extLst>
                </a:gridCol>
                <a:gridCol w="1917684">
                  <a:extLst>
                    <a:ext uri="{9D8B030D-6E8A-4147-A177-3AD203B41FA5}">
                      <a16:colId xmlns:a16="http://schemas.microsoft.com/office/drawing/2014/main" val="2450635894"/>
                    </a:ext>
                  </a:extLst>
                </a:gridCol>
                <a:gridCol w="1917684">
                  <a:extLst>
                    <a:ext uri="{9D8B030D-6E8A-4147-A177-3AD203B41FA5}">
                      <a16:colId xmlns:a16="http://schemas.microsoft.com/office/drawing/2014/main" val="4232813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orderID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detailID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[product 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[customer 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Detail_value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64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29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9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0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6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54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65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92AB-9AAF-42F9-B70F-A73273D2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7A93-EBFB-446D-AE0F-D2E59362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query that returns:</a:t>
            </a:r>
          </a:p>
          <a:p>
            <a:pPr lvl="1"/>
            <a:r>
              <a:rPr lang="en-US" dirty="0" err="1"/>
              <a:t>OrderID</a:t>
            </a:r>
            <a:endParaRPr lang="en-US" dirty="0"/>
          </a:p>
          <a:p>
            <a:pPr lvl="1"/>
            <a:r>
              <a:rPr lang="en-US" dirty="0" err="1"/>
              <a:t>OrderLineItemID</a:t>
            </a:r>
            <a:endParaRPr lang="en-US" dirty="0"/>
          </a:p>
          <a:p>
            <a:pPr lvl="1"/>
            <a:r>
              <a:rPr lang="en-US" dirty="0" err="1"/>
              <a:t>OrderLineItemValue</a:t>
            </a:r>
            <a:endParaRPr lang="en-US" dirty="0"/>
          </a:p>
          <a:p>
            <a:pPr lvl="1"/>
            <a:r>
              <a:rPr lang="en-US" dirty="0"/>
              <a:t>% of order value this line item represents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3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B17B-F8F7-40AF-A2FC-5D58D273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do you calculate a value based on both aggregate and granular data?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775BFA-0847-4651-82E8-337A8F8554A0}"/>
              </a:ext>
            </a:extLst>
          </p:cNvPr>
          <p:cNvGraphicFramePr>
            <a:graphicFrameLocks noGrp="1"/>
          </p:cNvGraphicFramePr>
          <p:nvPr/>
        </p:nvGraphicFramePr>
        <p:xfrm>
          <a:off x="1252478" y="2746473"/>
          <a:ext cx="96870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409">
                  <a:extLst>
                    <a:ext uri="{9D8B030D-6E8A-4147-A177-3AD203B41FA5}">
                      <a16:colId xmlns:a16="http://schemas.microsoft.com/office/drawing/2014/main" val="1708476049"/>
                    </a:ext>
                  </a:extLst>
                </a:gridCol>
                <a:gridCol w="1937409">
                  <a:extLst>
                    <a:ext uri="{9D8B030D-6E8A-4147-A177-3AD203B41FA5}">
                      <a16:colId xmlns:a16="http://schemas.microsoft.com/office/drawing/2014/main" val="3180529968"/>
                    </a:ext>
                  </a:extLst>
                </a:gridCol>
                <a:gridCol w="1937409">
                  <a:extLst>
                    <a:ext uri="{9D8B030D-6E8A-4147-A177-3AD203B41FA5}">
                      <a16:colId xmlns:a16="http://schemas.microsoft.com/office/drawing/2014/main" val="2450635894"/>
                    </a:ext>
                  </a:extLst>
                </a:gridCol>
                <a:gridCol w="1937409">
                  <a:extLst>
                    <a:ext uri="{9D8B030D-6E8A-4147-A177-3AD203B41FA5}">
                      <a16:colId xmlns:a16="http://schemas.microsoft.com/office/drawing/2014/main" val="4232813290"/>
                    </a:ext>
                  </a:extLst>
                </a:gridCol>
                <a:gridCol w="1937409">
                  <a:extLst>
                    <a:ext uri="{9D8B030D-6E8A-4147-A177-3AD203B41FA5}">
                      <a16:colId xmlns:a16="http://schemas.microsoft.com/office/drawing/2014/main" val="2661090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Detail_value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detail_pctOfOrder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64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29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9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0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6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54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86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138</Words>
  <Application>Microsoft Office PowerPoint</Application>
  <PresentationFormat>Widescreen</PresentationFormat>
  <Paragraphs>68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Windowing Functions</vt:lpstr>
      <vt:lpstr>How do you calculate a value based on both aggregate and granular data?</vt:lpstr>
      <vt:lpstr>Tech 1</vt:lpstr>
      <vt:lpstr>How do you calculate a value based on both aggregate and granular data?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Windowing Functions</dc:title>
  <dc:creator>Brendan Carlquist</dc:creator>
  <cp:lastModifiedBy>Brendan Carlquist</cp:lastModifiedBy>
  <cp:revision>6</cp:revision>
  <dcterms:created xsi:type="dcterms:W3CDTF">2018-03-27T19:36:04Z</dcterms:created>
  <dcterms:modified xsi:type="dcterms:W3CDTF">2018-03-28T04:25:11Z</dcterms:modified>
</cp:coreProperties>
</file>