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28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FA4"/>
    <a:srgbClr val="F3D64B"/>
    <a:srgbClr val="E85606"/>
    <a:srgbClr val="FFBA42"/>
    <a:srgbClr val="1E344E"/>
    <a:srgbClr val="173255"/>
    <a:srgbClr val="1A415D"/>
    <a:srgbClr val="B56E6C"/>
    <a:srgbClr val="DE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>
      <p:cViewPr varScale="1">
        <p:scale>
          <a:sx n="57" d="100"/>
          <a:sy n="57" d="100"/>
        </p:scale>
        <p:origin x="78" y="282"/>
      </p:cViewPr>
      <p:guideLst>
        <p:guide pos="432"/>
        <p:guide pos="7248"/>
        <p:guide orient="horz" pos="576"/>
        <p:guide orient="horz"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1524000" y="2286001"/>
            <a:ext cx="92202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443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800" b="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Thesis</a:t>
            </a:r>
            <a:r>
              <a:rPr lang="it-IT" sz="2800" b="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– work in progress</a:t>
            </a:r>
            <a:endParaRPr lang="it-IT" sz="28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4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Lorenzo Carlassara </a:t>
            </a:r>
            <a:r>
              <a:rPr lang="it-IT" sz="20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10601118</a:t>
            </a:r>
            <a:endParaRPr lang="it-IT" sz="20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1523999" y="3124200"/>
            <a:ext cx="9210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with Active Learning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Algorithm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for  Remote Sensing Image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Classification</a:t>
            </a:r>
            <a:endParaRPr lang="en-GB" sz="40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05BF0CA7-83B6-449B-AA0A-E2302D4779A5}"/>
              </a:ext>
            </a:extLst>
          </p:cNvPr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593458" y="159026"/>
            <a:ext cx="1005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Pipeline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FF7E52-7556-41EC-A469-C2E2F7025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5" name="object 7">
            <a:extLst>
              <a:ext uri="{FF2B5EF4-FFF2-40B4-BE49-F238E27FC236}">
                <a16:creationId xmlns:a16="http://schemas.microsoft.com/office/drawing/2014/main" id="{06C601EC-E601-4B31-A96E-F721A297F8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9AC724-8E97-4CBA-982F-7C3EBD5D642C}"/>
              </a:ext>
            </a:extLst>
          </p:cNvPr>
          <p:cNvSpPr/>
          <p:nvPr/>
        </p:nvSpPr>
        <p:spPr>
          <a:xfrm>
            <a:off x="807441" y="5348579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Virtual Support Vector Machines with Self-Learning Constraint for Remote Sensing Image Classification (Ozan)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796D7A-09C6-4C22-8663-C5346049E1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78"/>
          <a:stretch/>
        </p:blipFill>
        <p:spPr>
          <a:xfrm>
            <a:off x="685800" y="847737"/>
            <a:ext cx="7312382" cy="4181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8019BC-6D7B-4153-ADF4-1D56E633EF45}"/>
              </a:ext>
            </a:extLst>
          </p:cNvPr>
          <p:cNvSpPr/>
          <p:nvPr/>
        </p:nvSpPr>
        <p:spPr>
          <a:xfrm>
            <a:off x="7998315" y="2993506"/>
            <a:ext cx="3637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Learning with Constrained Virtual Support Vector Machines for Classification of Remote Sensing Image Data (</a:t>
            </a:r>
            <a:r>
              <a:rPr lang="en-GB" dirty="0" err="1"/>
              <a:t>Geiss</a:t>
            </a:r>
            <a:r>
              <a:rPr lang="en-GB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B016A-20C7-4794-B228-595A51E63C31}"/>
              </a:ext>
            </a:extLst>
          </p:cNvPr>
          <p:cNvSpPr/>
          <p:nvPr/>
        </p:nvSpPr>
        <p:spPr>
          <a:xfrm>
            <a:off x="7998182" y="1192430"/>
            <a:ext cx="366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Virtual Support Vector Machines with self-learning strategy for classification of multispectral remote sensing imagery</a:t>
            </a:r>
          </a:p>
        </p:txBody>
      </p:sp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2" y="65505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40" y="655050"/>
            <a:ext cx="5410201" cy="4145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5333694" y="164068"/>
            <a:ext cx="1476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Functionality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180044" y="152400"/>
            <a:ext cx="1831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Model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collection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4F53FC-FD68-4B63-ACA6-1C5B471EC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4676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 vs </a:t>
            </a:r>
            <a:r>
              <a:rPr lang="it-IT" dirty="0" err="1"/>
              <a:t>other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Multiclass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with 6 classes: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’, ‘</a:t>
            </a:r>
            <a:r>
              <a:rPr lang="it-IT" dirty="0" err="1"/>
              <a:t>facade</a:t>
            </a:r>
            <a:r>
              <a:rPr lang="it-IT" dirty="0"/>
              <a:t>’, </a:t>
            </a:r>
            <a:r>
              <a:rPr lang="it-IT" dirty="0" err="1"/>
              <a:t>meadow</a:t>
            </a:r>
            <a:r>
              <a:rPr lang="it-IT" dirty="0"/>
              <a:t>’, ’</a:t>
            </a:r>
            <a:r>
              <a:rPr lang="it-IT" dirty="0" err="1"/>
              <a:t>impervious</a:t>
            </a:r>
            <a:r>
              <a:rPr lang="it-IT" dirty="0"/>
              <a:t> surface’, ’</a:t>
            </a:r>
            <a:r>
              <a:rPr lang="it-IT" dirty="0" err="1"/>
              <a:t>roofs</a:t>
            </a:r>
            <a:r>
              <a:rPr lang="it-IT" dirty="0"/>
              <a:t>’, ’</a:t>
            </a:r>
            <a:r>
              <a:rPr lang="it-IT" dirty="0" err="1"/>
              <a:t>shadow</a:t>
            </a:r>
            <a:r>
              <a:rPr lang="it-IT" dirty="0"/>
              <a:t>’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6190257" y="940333"/>
            <a:ext cx="49927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SVM</a:t>
            </a:r>
            <a:r>
              <a:rPr lang="it-IT" dirty="0"/>
              <a:t>: 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SVM-MS: include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multilevel</a:t>
            </a:r>
            <a:r>
              <a:rPr lang="it-IT" dirty="0"/>
              <a:t> </a:t>
            </a:r>
            <a:r>
              <a:rPr lang="it-IT" dirty="0" err="1"/>
              <a:t>segmentations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</a:t>
            </a:r>
            <a:r>
              <a:rPr lang="it-IT" dirty="0"/>
              <a:t>: </a:t>
            </a:r>
            <a:r>
              <a:rPr lang="it-IT" dirty="0" err="1"/>
              <a:t>enconding</a:t>
            </a:r>
            <a:r>
              <a:rPr lang="it-IT" dirty="0"/>
              <a:t> </a:t>
            </a:r>
            <a:r>
              <a:rPr lang="it-IT" dirty="0" err="1"/>
              <a:t>invariance</a:t>
            </a:r>
            <a:r>
              <a:rPr lang="it-IT" dirty="0"/>
              <a:t> wrt/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SVs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</a:t>
            </a:r>
            <a:r>
              <a:rPr lang="it-IT" dirty="0"/>
              <a:t>: Self-learning </a:t>
            </a:r>
            <a:r>
              <a:rPr lang="it-IT" dirty="0" err="1"/>
              <a:t>strategy</a:t>
            </a:r>
            <a:r>
              <a:rPr lang="it-I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en-GB" dirty="0"/>
              <a:t>remove VSVs:</a:t>
            </a: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not located within certain distance to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VSVM-SL-</a:t>
            </a:r>
            <a:r>
              <a:rPr lang="it-IT" dirty="0" err="1"/>
              <a:t>virtual</a:t>
            </a:r>
            <a:r>
              <a:rPr lang="it-IT" dirty="0"/>
              <a:t>-UNL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Cologne</a:t>
            </a:r>
            <a:r>
              <a:rPr lang="it-IT" dirty="0"/>
              <a:t>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1"/>
              <a:t>Hadagera</a:t>
            </a:r>
            <a:r>
              <a:rPr lang="it-IT" dirty="0"/>
              <a:t>, Kenya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 err="1"/>
              <a:t>shape</a:t>
            </a:r>
            <a:r>
              <a:rPr lang="it-IT" dirty="0"/>
              <a:t>: base </a:t>
            </a:r>
            <a:r>
              <a:rPr lang="it-IT" dirty="0" err="1"/>
              <a:t>level</a:t>
            </a:r>
            <a:r>
              <a:rPr lang="it-IT" dirty="0"/>
              <a:t> + 8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>
                <a:highlight>
                  <a:srgbClr val="FFFF00"/>
                </a:highlight>
              </a:rPr>
              <a:t>scale</a:t>
            </a:r>
            <a:r>
              <a:rPr lang="it-IT" dirty="0"/>
              <a:t>: L4 base </a:t>
            </a:r>
            <a:r>
              <a:rPr lang="it-IT" dirty="0" err="1"/>
              <a:t>level</a:t>
            </a:r>
            <a:r>
              <a:rPr lang="it-IT" dirty="0"/>
              <a:t> + 9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754688" y="4840084"/>
            <a:ext cx="2902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Unlabeled</a:t>
            </a:r>
            <a:r>
              <a:rPr lang="it-IT" dirty="0"/>
              <a:t> </a:t>
            </a:r>
            <a:r>
              <a:rPr lang="it-IT" dirty="0" err="1"/>
              <a:t>Sampling</a:t>
            </a:r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Balanced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6190258" y="4840084"/>
            <a:ext cx="409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the import </a:t>
            </a:r>
            <a:r>
              <a:rPr lang="it-IT" dirty="0" err="1"/>
              <a:t>section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New Train set </a:t>
            </a:r>
            <a:r>
              <a:rPr lang="it-IT" dirty="0" err="1"/>
              <a:t>after</a:t>
            </a:r>
            <a:r>
              <a:rPr lang="it-IT" dirty="0"/>
              <a:t> VSVM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F22FC-FEE5-4C31-9E24-9C3BDAB4473F}"/>
              </a:ext>
            </a:extLst>
          </p:cNvPr>
          <p:cNvSpPr/>
          <p:nvPr/>
        </p:nvSpPr>
        <p:spPr>
          <a:xfrm>
            <a:off x="6190258" y="4232757"/>
            <a:ext cx="528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 + </a:t>
            </a:r>
            <a:r>
              <a:rPr lang="it-IT" dirty="0" err="1">
                <a:highlight>
                  <a:srgbClr val="FFFF00"/>
                </a:highlight>
              </a:rPr>
              <a:t>uncertainty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function</a:t>
            </a:r>
            <a:r>
              <a:rPr lang="it-IT" dirty="0">
                <a:highlight>
                  <a:srgbClr val="FFFF00"/>
                </a:highlight>
              </a:rPr>
              <a:t> for </a:t>
            </a:r>
            <a:r>
              <a:rPr lang="en-US" dirty="0">
                <a:highlight>
                  <a:srgbClr val="FFFF00"/>
                </a:highlight>
              </a:rPr>
              <a:t>relabeling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4863632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5154861"/>
            <a:ext cx="267681" cy="2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1219200" y="47486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Single </a:t>
            </a:r>
            <a:r>
              <a:rPr lang="it-IT" dirty="0" err="1"/>
              <a:t>level</a:t>
            </a:r>
            <a:r>
              <a:rPr lang="it-IT" dirty="0"/>
              <a:t> VS multi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r>
              <a:rPr lang="it-IT" dirty="0"/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Sequence</a:t>
            </a:r>
            <a:r>
              <a:rPr lang="it-IT" dirty="0"/>
              <a:t>/Order of SVM model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806116" y="1146717"/>
            <a:ext cx="514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it-IT" dirty="0" err="1"/>
              <a:t>understanding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Locate the </a:t>
            </a:r>
            <a:r>
              <a:rPr lang="it-IT" dirty="0" err="1"/>
              <a:t>sections</a:t>
            </a:r>
            <a:r>
              <a:rPr lang="it-IT" dirty="0"/>
              <a:t> to </a:t>
            </a:r>
            <a:r>
              <a:rPr lang="it-IT" dirty="0" err="1"/>
              <a:t>extend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 </a:t>
            </a:r>
            <a:r>
              <a:rPr lang="it-IT" dirty="0" err="1"/>
              <a:t>documentation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831570" y="2995264"/>
            <a:ext cx="5141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en-US" dirty="0"/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readability</a:t>
            </a:r>
            <a:r>
              <a:rPr lang="it-IT" dirty="0"/>
              <a:t> of the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Optimize</a:t>
            </a:r>
            <a:r>
              <a:rPr lang="it-IT" dirty="0"/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213" y="1206222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07117" y="1894965"/>
            <a:ext cx="161963" cy="3458728"/>
          </a:xfrm>
          <a:prstGeom prst="bentConnector4">
            <a:avLst>
              <a:gd name="adj1" fmla="val -245693"/>
              <a:gd name="adj2" fmla="val 99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49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Script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it-IT" spc="-5" dirty="0"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5029200" y="914400"/>
            <a:ext cx="6477000" cy="3834204"/>
          </a:xfrm>
          <a:prstGeom prst="roundRect">
            <a:avLst/>
          </a:prstGeom>
          <a:noFill/>
          <a:ln>
            <a:solidFill>
              <a:srgbClr val="718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402815" y="976516"/>
            <a:ext cx="172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generalDataPool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6858821" y="1591093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815492" y="1591093"/>
            <a:ext cx="263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normalizedDataPoolAllLev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815492" y="2006136"/>
            <a:ext cx="176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normalized_data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232389" y="2836955"/>
            <a:ext cx="202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trainDataPoolAllLev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227887" y="3375222"/>
            <a:ext cx="152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testDataAllLev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95435" y="3913489"/>
            <a:ext cx="191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validateDataAllLev</a:t>
            </a:r>
            <a:endParaRPr lang="en-GB" dirty="0"/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2450D05-07C8-4657-AC71-07B11ACFC8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200" y="1470362"/>
            <a:ext cx="267681" cy="26768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52A70E7-1880-4A1A-AD9E-00745154F2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2313" y="1744791"/>
            <a:ext cx="267681" cy="26768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F6D9AD2-EE7A-4075-8B57-BAD32AE841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807" y="2012472"/>
            <a:ext cx="267681" cy="267681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989703C3-FCB3-40D6-8FC8-38DCDDD6EC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4656" y="3346344"/>
            <a:ext cx="267681" cy="267681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ADE7019-4440-4EE9-949E-C10483BBA4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4655" y="3606329"/>
            <a:ext cx="267681" cy="267681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002" y="4827851"/>
            <a:ext cx="267681" cy="267681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D3E2C626-CFC5-44F3-B29C-A8D2363B9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9481" y="5081087"/>
            <a:ext cx="267681" cy="267681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4F762A13-13AA-4EF7-93F8-58088DAF5D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873" y="5602004"/>
            <a:ext cx="267681" cy="267681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9182F276-A1BF-406B-8BC2-7A567781D6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807" y="5334322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663406" y="2627059"/>
            <a:ext cx="155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trainFeat</a:t>
            </a:r>
            <a:r>
              <a:rPr lang="en-GB" dirty="0"/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663406" y="2919510"/>
            <a:ext cx="121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trainLabels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644353" y="3516776"/>
            <a:ext cx="1126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testLabels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644353" y="3207452"/>
            <a:ext cx="127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testFeatsub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629050" y="4105652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validateLabels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644353" y="3821834"/>
            <a:ext cx="1658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validateFeatsub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47615" y="2805915"/>
            <a:ext cx="1383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trainDataCur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69410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Multiplecores</a:t>
            </a:r>
            <a:r>
              <a:rPr lang="it-IT" dirty="0"/>
              <a:t> for </a:t>
            </a:r>
            <a:r>
              <a:rPr lang="it-IT" dirty="0" err="1"/>
              <a:t>parallel</a:t>
            </a:r>
            <a:r>
              <a:rPr lang="it-IT" dirty="0"/>
              <a:t> computing -&gt; </a:t>
            </a:r>
            <a:r>
              <a:rPr lang="it-IT" i="1" dirty="0" err="1"/>
              <a:t>foreach</a:t>
            </a:r>
            <a:r>
              <a:rPr lang="it-IT" dirty="0"/>
              <a:t> &amp; </a:t>
            </a:r>
            <a:r>
              <a:rPr lang="it-IT" i="1" dirty="0" err="1"/>
              <a:t>doParallel</a:t>
            </a:r>
            <a:r>
              <a:rPr lang="it-IT" dirty="0"/>
              <a:t> </a:t>
            </a:r>
            <a:r>
              <a:rPr lang="it-IT" dirty="0" err="1"/>
              <a:t>libraries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Save </a:t>
            </a:r>
            <a:r>
              <a:rPr lang="it-IT" i="1" dirty="0" err="1"/>
              <a:t>trained</a:t>
            </a:r>
            <a:r>
              <a:rPr lang="it-IT" i="1" dirty="0"/>
              <a:t> </a:t>
            </a:r>
            <a:r>
              <a:rPr lang="it-IT" i="1" dirty="0" err="1"/>
              <a:t>models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Added</a:t>
            </a:r>
            <a:r>
              <a:rPr lang="it-IT" dirty="0"/>
              <a:t> class </a:t>
            </a:r>
            <a:r>
              <a:rPr lang="it-IT" i="1" dirty="0" err="1"/>
              <a:t>probability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From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to kernel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/>
              <a:t>RBF kernel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Adapt</a:t>
            </a:r>
            <a:r>
              <a:rPr lang="it-IT" dirty="0"/>
              <a:t> </a:t>
            </a:r>
            <a:r>
              <a:rPr lang="it-IT" i="1" dirty="0" err="1"/>
              <a:t>pred_one</a:t>
            </a:r>
            <a:r>
              <a:rPr lang="it-IT" i="1" dirty="0"/>
              <a:t> </a:t>
            </a:r>
            <a:r>
              <a:rPr lang="it-IT" dirty="0" err="1"/>
              <a:t>function</a:t>
            </a:r>
            <a:r>
              <a:rPr lang="it-IT" dirty="0"/>
              <a:t> to different class </a:t>
            </a:r>
            <a:r>
              <a:rPr lang="it-IT" dirty="0" err="1"/>
              <a:t>label</a:t>
            </a:r>
            <a:r>
              <a:rPr lang="it-IT" dirty="0"/>
              <a:t> </a:t>
            </a:r>
            <a:r>
              <a:rPr lang="it-IT" dirty="0" err="1"/>
              <a:t>distances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Marging</a:t>
            </a:r>
            <a:r>
              <a:rPr lang="it-IT" dirty="0"/>
              <a:t>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MCLU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MCLP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5302498" y="152400"/>
            <a:ext cx="218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Implemented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 steps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3" t="13805" r="903" b="14324"/>
          <a:stretch/>
        </p:blipFill>
        <p:spPr>
          <a:xfrm>
            <a:off x="4724400" y="2913459"/>
            <a:ext cx="3337885" cy="5044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56" t="60215" r="7291" b="6973"/>
          <a:stretch/>
        </p:blipFill>
        <p:spPr>
          <a:xfrm>
            <a:off x="7548670" y="4017320"/>
            <a:ext cx="3957529" cy="508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4" t="37849" r="86792" b="38187"/>
          <a:stretch/>
        </p:blipFill>
        <p:spPr>
          <a:xfrm>
            <a:off x="6706043" y="4075559"/>
            <a:ext cx="669612" cy="392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783" t="4809" r="19635" b="67439"/>
          <a:stretch/>
        </p:blipFill>
        <p:spPr>
          <a:xfrm>
            <a:off x="4724400" y="3465001"/>
            <a:ext cx="3187149" cy="4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923920" y="5191789"/>
            <a:ext cx="353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Qiskit</a:t>
            </a:r>
            <a:r>
              <a:rPr lang="it-IT" dirty="0"/>
              <a:t>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library</a:t>
            </a:r>
            <a:r>
              <a:rPr lang="it-IT" dirty="0"/>
              <a:t> for VSVM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708172" y="12435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1032756" y="2716951"/>
            <a:ext cx="91018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/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argin</a:t>
            </a:r>
            <a:r>
              <a:rPr lang="en-GB" dirty="0"/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-GB" dirty="0" err="1"/>
              <a:t>ignificance</a:t>
            </a:r>
            <a:r>
              <a:rPr lang="en-GB" dirty="0"/>
              <a:t> Space </a:t>
            </a:r>
            <a:r>
              <a:rPr lang="en-GB" dirty="0" err="1"/>
              <a:t>Construnction</a:t>
            </a:r>
            <a:r>
              <a:rPr lang="en-GB" dirty="0"/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Ambiguous</a:t>
            </a:r>
            <a:r>
              <a:rPr lang="it-IT" dirty="0"/>
              <a:t> and </a:t>
            </a:r>
            <a:r>
              <a:rPr lang="it-IT" dirty="0" err="1"/>
              <a:t>orthogonal</a:t>
            </a:r>
            <a:r>
              <a:rPr lang="it-IT" dirty="0"/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</a:t>
            </a:r>
            <a:r>
              <a:rPr lang="it-IT" dirty="0"/>
              <a:t>-angle-based </a:t>
            </a:r>
            <a:r>
              <a:rPr lang="it-IT" dirty="0" err="1"/>
              <a:t>diversity</a:t>
            </a:r>
            <a:r>
              <a:rPr lang="it-IT" dirty="0"/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uncertainty-enhanced</a:t>
            </a:r>
            <a:r>
              <a:rPr lang="it-IT" dirty="0"/>
              <a:t> cluster based </a:t>
            </a:r>
            <a:r>
              <a:rPr lang="it-IT" dirty="0" err="1"/>
              <a:t>diversity</a:t>
            </a:r>
            <a:r>
              <a:rPr lang="it-IT" dirty="0"/>
              <a:t> MCLU-ECBD</a:t>
            </a:r>
            <a:endParaRPr lang="en-GB" dirty="0"/>
          </a:p>
          <a:p>
            <a:pPr lvl="1"/>
            <a:r>
              <a:rPr lang="en-GB" dirty="0"/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Kullbach</a:t>
            </a:r>
            <a:r>
              <a:rPr lang="en-GB" dirty="0"/>
              <a:t>–</a:t>
            </a:r>
            <a:r>
              <a:rPr lang="en-GB" dirty="0" err="1"/>
              <a:t>Leibler</a:t>
            </a:r>
            <a:r>
              <a:rPr lang="en-GB" dirty="0"/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3400" y="3014325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7575" y="3307524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2332" y="5247273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5943600" y="3256699"/>
            <a:ext cx="436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</a:t>
            </a:r>
            <a:r>
              <a:rPr lang="en-GB" dirty="0" err="1"/>
              <a:t>Probabbility</a:t>
            </a:r>
            <a:r>
              <a:rPr lang="en-GB" dirty="0"/>
              <a:t>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9840" y="3272226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6999" y="3282006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5447755" y="152400"/>
            <a:ext cx="1902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Current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progress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49120"/>
            <a:chOff x="0" y="0"/>
            <a:chExt cx="12192000" cy="1849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7" y="298704"/>
              <a:ext cx="1441703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4" y="2896704"/>
            <a:ext cx="76773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0" spc="-5" dirty="0" err="1">
                <a:latin typeface="+mn-lt"/>
              </a:rPr>
              <a:t>Thanks</a:t>
            </a:r>
            <a:r>
              <a:rPr lang="it-IT" sz="4800" b="0" spc="-5" dirty="0">
                <a:latin typeface="+mn-lt"/>
              </a:rPr>
              <a:t>!</a:t>
            </a:r>
            <a:endParaRPr sz="4800" b="0" spc="-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Trebuchet MS"/>
                <a:cs typeface="Trebuchet MS"/>
              </a:rPr>
              <a:t>lorenzo.carlassara@mail.polimi.it</a:t>
            </a:r>
            <a:endParaRPr lang="it-IT"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27A03-435F-4EE1-A7E7-77407F60CFBF}"/>
              </a:ext>
            </a:extLst>
          </p:cNvPr>
          <p:cNvSpPr txBox="1"/>
          <p:nvPr/>
        </p:nvSpPr>
        <p:spPr>
          <a:xfrm>
            <a:off x="3941946" y="5622430"/>
            <a:ext cx="43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Geoinformatics Engineering</a:t>
            </a:r>
            <a:endParaRPr lang="en-GB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11007</TotalTime>
  <Words>441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Microsoft Sans Serif</vt:lpstr>
      <vt:lpstr>Trebuchet MS</vt:lpstr>
      <vt:lpstr>Office Theme</vt:lpstr>
      <vt:lpstr>Thesis – work in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138</cp:revision>
  <dcterms:created xsi:type="dcterms:W3CDTF">2023-05-01T21:14:50Z</dcterms:created>
  <dcterms:modified xsi:type="dcterms:W3CDTF">2024-05-16T12:42:54Z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