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sldIdLst>
    <p:sldId id="256" r:id="rId5"/>
    <p:sldId id="310" r:id="rId6"/>
    <p:sldId id="313" r:id="rId7"/>
    <p:sldId id="309" r:id="rId8"/>
    <p:sldId id="311" r:id="rId9"/>
    <p:sldId id="314" r:id="rId10"/>
    <p:sldId id="312" r:id="rId11"/>
    <p:sldId id="315" r:id="rId12"/>
    <p:sldId id="319" r:id="rId13"/>
    <p:sldId id="323" r:id="rId14"/>
    <p:sldId id="320" r:id="rId15"/>
    <p:sldId id="321" r:id="rId16"/>
    <p:sldId id="316" r:id="rId17"/>
    <p:sldId id="322" r:id="rId18"/>
    <p:sldId id="287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36" userDrawn="1">
          <p15:clr>
            <a:srgbClr val="A4A3A4"/>
          </p15:clr>
        </p15:guide>
        <p15:guide id="4" pos="7248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912" userDrawn="1">
          <p15:clr>
            <a:srgbClr val="A4A3A4"/>
          </p15:clr>
        </p15:guide>
        <p15:guide id="7" pos="5904" userDrawn="1">
          <p15:clr>
            <a:srgbClr val="A4A3A4"/>
          </p15:clr>
        </p15:guide>
        <p15:guide id="8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09F"/>
    <a:srgbClr val="0C0C0C"/>
    <a:srgbClr val="F4F6F7"/>
    <a:srgbClr val="7F7F7F"/>
    <a:srgbClr val="F7F7F7"/>
    <a:srgbClr val="718FA4"/>
    <a:srgbClr val="F3D64B"/>
    <a:srgbClr val="E85606"/>
    <a:srgbClr val="FFBA42"/>
    <a:srgbClr val="1E3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>
      <p:cViewPr varScale="1">
        <p:scale>
          <a:sx n="132" d="100"/>
          <a:sy n="132" d="100"/>
        </p:scale>
        <p:origin x="162" y="462"/>
      </p:cViewPr>
      <p:guideLst>
        <p:guide pos="336"/>
        <p:guide pos="7248"/>
        <p:guide orient="horz" pos="624"/>
        <p:guide orient="horz" pos="912"/>
        <p:guide pos="5904"/>
        <p:guide orient="horz"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685799" y="2262639"/>
            <a:ext cx="10820401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1357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600" b="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Geoinformatics</a:t>
            </a:r>
            <a:r>
              <a:rPr lang="it-IT" sz="2600" b="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Engineering</a:t>
            </a:r>
            <a:endParaRPr lang="it-IT" sz="2600" dirty="0">
              <a:effectLst/>
              <a:latin typeface="Futura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386398"/>
            <a:ext cx="38862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600" spc="-35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Lorenzo Carlassara</a:t>
            </a:r>
            <a:endParaRPr lang="it-IT" sz="2600" dirty="0">
              <a:effectLst/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685800" y="3113504"/>
            <a:ext cx="10820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Active Learning Method with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Machines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for </a:t>
            </a:r>
          </a:p>
          <a:p>
            <a:pPr algn="ctr"/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Hyperspectral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Image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Classification</a:t>
            </a:r>
            <a:endParaRPr lang="en-GB" sz="4000" dirty="0">
              <a:effectLst/>
              <a:latin typeface="Futur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15400"/>
            <a:ext cx="1152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EF8D20-4E77-42E0-AC9F-76C0EB050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10284575" cy="46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3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4AA90F-D82F-4C47-AEF5-D3A0609D3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6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FAEA5C-25FD-4AEE-8EAA-8E7BAF51B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95E256-F968-4D69-8829-1AD4807CF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EBC6E7-AFBE-42A9-89BF-4EE96FAF6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9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3" y="2638038"/>
            <a:ext cx="767730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5400" b="0" spc="-5" dirty="0" err="1">
                <a:latin typeface="Futura"/>
              </a:rPr>
              <a:t>Thanks</a:t>
            </a:r>
            <a:endParaRPr sz="4800" b="0" spc="-5" dirty="0">
              <a:latin typeface="Futu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Futura"/>
                <a:cs typeface="Trebuchet MS"/>
              </a:rPr>
              <a:t>lorenzo.carlassara@mail.polimi.it</a:t>
            </a:r>
            <a:endParaRPr lang="it-IT" sz="2800" dirty="0">
              <a:latin typeface="Futur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6412179"/>
            <a:ext cx="1219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6D7E9-F63C-41B7-B728-269E10B71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374816" y="412437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6E73E0-56D2-4533-A864-D6D3653D0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" t="15029" r="22248" b="5464"/>
          <a:stretch/>
        </p:blipFill>
        <p:spPr>
          <a:xfrm>
            <a:off x="0" y="924756"/>
            <a:ext cx="9448800" cy="49426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5BB3E6-77E8-4B4B-A946-3FA6B3AEE787}"/>
              </a:ext>
            </a:extLst>
          </p:cNvPr>
          <p:cNvSpPr/>
          <p:nvPr/>
        </p:nvSpPr>
        <p:spPr>
          <a:xfrm>
            <a:off x="8295" y="152400"/>
            <a:ext cx="121837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>
                <a:ln w="0"/>
                <a:latin typeface="Futura"/>
                <a:cs typeface="Microsoft Sans Serif"/>
              </a:rPr>
              <a:t>Previous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block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scheme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193AA-EAEC-43CC-B0A5-7B7B5FFCD5DE}"/>
              </a:ext>
            </a:extLst>
          </p:cNvPr>
          <p:cNvSpPr/>
          <p:nvPr/>
        </p:nvSpPr>
        <p:spPr>
          <a:xfrm>
            <a:off x="685800" y="5191026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Virtual Support Vector Machines with Self-Learning Constraint for Remote Sensing Image Classification (Ozan)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E55EDE-DE08-468F-810E-F7BAD847EFB7}"/>
              </a:ext>
            </a:extLst>
          </p:cNvPr>
          <p:cNvSpPr/>
          <p:nvPr/>
        </p:nvSpPr>
        <p:spPr>
          <a:xfrm>
            <a:off x="9372600" y="3429000"/>
            <a:ext cx="281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Learning with Constrained Virtual Support Vector Machines for Classification of Remote Sensing Image Data (</a:t>
            </a:r>
            <a:r>
              <a:rPr lang="en-GB" sz="1600" dirty="0" err="1">
                <a:latin typeface="Futura"/>
              </a:rPr>
              <a:t>Geiss</a:t>
            </a:r>
            <a:r>
              <a:rPr lang="en-GB" sz="1600" dirty="0">
                <a:latin typeface="Futura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009C95-9B61-4898-95F6-411362502004}"/>
              </a:ext>
            </a:extLst>
          </p:cNvPr>
          <p:cNvSpPr/>
          <p:nvPr/>
        </p:nvSpPr>
        <p:spPr>
          <a:xfrm>
            <a:off x="9372600" y="1219241"/>
            <a:ext cx="28289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Virtual Support Vector Machines with self-learning strategy for classification of multispectral remote sensing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8DEC3-E9C9-4DD6-9164-EAA5D5B14A25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BFA73-ADF0-4DB8-A3D3-FDC312883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D1BB9F-FE68-444A-BBD1-D989D18C94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43000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982" y="1143000"/>
            <a:ext cx="5410201" cy="4145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582CEA-A4D9-4AA7-863C-506C848D1B3E}"/>
              </a:ext>
            </a:extLst>
          </p:cNvPr>
          <p:cNvSpPr/>
          <p:nvPr/>
        </p:nvSpPr>
        <p:spPr>
          <a:xfrm>
            <a:off x="5105400" y="164068"/>
            <a:ext cx="217880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700" dirty="0">
                <a:ln w="0"/>
                <a:latin typeface="Futura"/>
                <a:cs typeface="Microsoft Sans Serif"/>
              </a:rPr>
              <a:t>VSVM background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0695A-CDC9-4C95-8E33-81CA902EC4EC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56712-E5A3-404B-8960-260F8620E5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4EF2C-11C8-49D3-9BFA-E2FEAC517F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8295" y="152400"/>
            <a:ext cx="121837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Datasets</a:t>
            </a:r>
            <a:r>
              <a:rPr lang="it-IT" sz="1700" dirty="0">
                <a:ln w="0"/>
                <a:latin typeface="Futura"/>
                <a:cs typeface="Microsoft Sans Serif"/>
              </a:rPr>
              <a:t> &amp;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Models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collection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A4302-62D0-4514-BC06-711248CBB598}"/>
              </a:ext>
            </a:extLst>
          </p:cNvPr>
          <p:cNvSpPr/>
          <p:nvPr/>
        </p:nvSpPr>
        <p:spPr>
          <a:xfrm>
            <a:off x="689812" y="2896059"/>
            <a:ext cx="520909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Binary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classification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Multiclass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classification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with 5/6 classes</a:t>
            </a:r>
            <a:endParaRPr lang="en-GB" sz="1700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5898908" y="938463"/>
            <a:ext cx="60017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SVM: Support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Vector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SVM-MS: include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all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multilevel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segmentations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VSVM: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enconding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invariance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wrt the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SVs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VSVM-SL: Self-learning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strategy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en-GB" sz="1700" dirty="0">
                <a:highlight>
                  <a:srgbClr val="FFFF00"/>
                </a:highlight>
                <a:latin typeface="Futura"/>
              </a:rPr>
              <a:t>remove VSVs: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highlight>
                  <a:srgbClr val="FFFF00"/>
                </a:highlight>
                <a:latin typeface="Futura"/>
              </a:rPr>
              <a:t>over a certain distance wrt the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highlight>
                  <a:srgbClr val="FFFF00"/>
                </a:highlight>
                <a:latin typeface="Futura"/>
              </a:rPr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VSVM-SL-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virtual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VSVM-SL + Active Learning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distance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function</a:t>
            </a:r>
            <a:endParaRPr lang="en-GB" sz="1700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689811" y="938463"/>
            <a:ext cx="332041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Cologne, Germany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noProof="1">
                <a:highlight>
                  <a:srgbClr val="FFFF00"/>
                </a:highlight>
                <a:latin typeface="Futura"/>
              </a:rPr>
              <a:t>Hadagera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, Kenya</a:t>
            </a:r>
            <a:endParaRPr lang="en-GB" sz="1700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ACD8A-F25C-4C2E-AEFE-3E7644A7B9A3}"/>
              </a:ext>
            </a:extLst>
          </p:cNvPr>
          <p:cNvSpPr/>
          <p:nvPr/>
        </p:nvSpPr>
        <p:spPr>
          <a:xfrm>
            <a:off x="689812" y="1849620"/>
            <a:ext cx="520909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Invariances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of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shape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: base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level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+ 8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level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Invariances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of scale: L4 base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level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+ 9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level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D3D2E2-4F8F-4D1D-B2E3-7CB8DF587344}"/>
              </a:ext>
            </a:extLst>
          </p:cNvPr>
          <p:cNvSpPr/>
          <p:nvPr/>
        </p:nvSpPr>
        <p:spPr>
          <a:xfrm>
            <a:off x="689811" y="3813277"/>
            <a:ext cx="290291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Futura"/>
              </a:rPr>
              <a:t>Unlabeled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endParaRPr lang="it-IT" sz="1700" b="1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Balanced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(Random)</a:t>
            </a:r>
          </a:p>
          <a:p>
            <a:pPr lvl="1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5898908" y="4953000"/>
            <a:ext cx="485874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order</a:t>
            </a:r>
            <a:r>
              <a:rPr lang="it-IT" sz="1700" dirty="0">
                <a:latin typeface="Futura"/>
              </a:rPr>
              <a:t> of the import </a:t>
            </a:r>
            <a:r>
              <a:rPr lang="it-IT" sz="1700" dirty="0" err="1">
                <a:latin typeface="Futura"/>
              </a:rPr>
              <a:t>section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New Train set </a:t>
            </a:r>
            <a:r>
              <a:rPr lang="it-IT" sz="1700" dirty="0" err="1">
                <a:latin typeface="Futura"/>
              </a:rPr>
              <a:t>after</a:t>
            </a:r>
            <a:r>
              <a:rPr lang="it-IT" sz="1700" dirty="0">
                <a:latin typeface="Futura"/>
              </a:rPr>
              <a:t> VSVM</a:t>
            </a:r>
            <a:endParaRPr lang="en-GB" sz="1700" dirty="0">
              <a:latin typeface="Futura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D3A6850B-968D-415D-81F1-A6E75C061D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8908" y="4976548"/>
            <a:ext cx="267681" cy="267681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D11B5273-226B-4A1F-B13D-BD8D9389E7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8908" y="5267777"/>
            <a:ext cx="267681" cy="2676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779C61-0B42-44B7-8A6F-2A140373D4F6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0278A8-F868-4120-A864-F506CD5146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669315-FE9F-4B36-8884-1466D170BD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681187" y="5033758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Single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VS multi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Variable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dependencies</a:t>
            </a:r>
            <a:r>
              <a:rPr lang="it-IT" sz="1700" dirty="0">
                <a:latin typeface="Futura"/>
              </a:rPr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Sequence</a:t>
            </a:r>
            <a:r>
              <a:rPr lang="it-IT" sz="1700" dirty="0">
                <a:latin typeface="Futura"/>
              </a:rPr>
              <a:t>/Order of SVM model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681187" y="1028006"/>
            <a:ext cx="438931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it-IT" sz="1700" dirty="0" err="1">
                <a:latin typeface="Futura"/>
              </a:rPr>
              <a:t>understanding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Identify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structure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Find</a:t>
            </a:r>
            <a:r>
              <a:rPr lang="it-IT" sz="1700" dirty="0">
                <a:latin typeface="Futura"/>
              </a:rPr>
              <a:t> the </a:t>
            </a:r>
            <a:r>
              <a:rPr lang="it-IT" sz="1700" dirty="0" err="1">
                <a:latin typeface="Futura"/>
              </a:rPr>
              <a:t>sections</a:t>
            </a:r>
            <a:r>
              <a:rPr lang="it-IT" sz="1700" dirty="0">
                <a:latin typeface="Futura"/>
              </a:rPr>
              <a:t> to </a:t>
            </a:r>
            <a:r>
              <a:rPr lang="it-IT" sz="1700" dirty="0" err="1">
                <a:latin typeface="Futura"/>
              </a:rPr>
              <a:t>extend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R </a:t>
            </a:r>
            <a:r>
              <a:rPr lang="it-IT" sz="1700" dirty="0" err="1">
                <a:latin typeface="Futura"/>
              </a:rPr>
              <a:t>documentation</a:t>
            </a:r>
            <a:endParaRPr lang="it-IT" sz="1700" dirty="0">
              <a:latin typeface="Futura"/>
            </a:endParaRPr>
          </a:p>
          <a:p>
            <a:pPr lvl="1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706641" y="2876553"/>
            <a:ext cx="386508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en-US" sz="1700" dirty="0">
                <a:latin typeface="Futura"/>
              </a:rPr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Improve</a:t>
            </a:r>
            <a:r>
              <a:rPr lang="it-IT" sz="1700" dirty="0">
                <a:latin typeface="Futura"/>
              </a:rPr>
              <a:t> code  </a:t>
            </a:r>
            <a:r>
              <a:rPr lang="it-IT" sz="1700" dirty="0" err="1">
                <a:latin typeface="Futura"/>
              </a:rPr>
              <a:t>readability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Optimize</a:t>
            </a:r>
            <a:r>
              <a:rPr lang="it-IT" sz="1700" dirty="0">
                <a:latin typeface="Futura"/>
              </a:rPr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84" y="1087511"/>
            <a:ext cx="523948" cy="266737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AD35E14-4161-42A7-8739-C5CCEA70687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07117" y="1894965"/>
            <a:ext cx="161963" cy="3458728"/>
          </a:xfrm>
          <a:prstGeom prst="bentConnector4">
            <a:avLst>
              <a:gd name="adj1" fmla="val -245693"/>
              <a:gd name="adj2" fmla="val 99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403344" y="152400"/>
            <a:ext cx="151996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700" dirty="0">
                <a:ln w="0"/>
                <a:latin typeface="Futura"/>
                <a:cs typeface="Microsoft Sans Serif"/>
              </a:rPr>
              <a:t>Script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review</a:t>
            </a:r>
            <a:endParaRPr lang="it-IT" sz="1700" dirty="0">
              <a:ln w="0"/>
              <a:latin typeface="Futura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4984806" y="1078806"/>
            <a:ext cx="6477000" cy="3834204"/>
          </a:xfrm>
          <a:prstGeom prst="roundRect">
            <a:avLst/>
          </a:prstGeom>
          <a:noFill/>
          <a:ln>
            <a:solidFill>
              <a:srgbClr val="015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358421" y="1140922"/>
            <a:ext cx="199605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generalDataPool</a:t>
            </a:r>
            <a:endParaRPr lang="en-GB" sz="1700" dirty="0">
              <a:latin typeface="Futur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6814427" y="1755499"/>
            <a:ext cx="7056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>
                <a:latin typeface="Futura"/>
              </a:rPr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7771098" y="1755499"/>
            <a:ext cx="295144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normalizedDataPoolAllLev</a:t>
            </a:r>
            <a:endParaRPr lang="en-GB" sz="1700" dirty="0">
              <a:latin typeface="Futur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7771098" y="2170542"/>
            <a:ext cx="198002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solidFill>
                  <a:srgbClr val="FF0000"/>
                </a:solidFill>
                <a:latin typeface="Futura"/>
              </a:rPr>
              <a:t>normalized_data</a:t>
            </a:r>
            <a:endParaRPr lang="en-GB" sz="1700" dirty="0">
              <a:solidFill>
                <a:srgbClr val="FF0000"/>
              </a:solidFill>
              <a:latin typeface="Futura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187995" y="3001361"/>
            <a:ext cx="225093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trainDataPoolAllLev</a:t>
            </a:r>
            <a:endParaRPr lang="en-GB" sz="1700" dirty="0">
              <a:latin typeface="Futur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183493" y="3539628"/>
            <a:ext cx="170271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testDataAllLev</a:t>
            </a:r>
            <a:endParaRPr lang="en-GB" sz="1700" dirty="0">
              <a:latin typeface="Futur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51041" y="4077895"/>
            <a:ext cx="219803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validateDataAllLev</a:t>
            </a:r>
            <a:endParaRPr lang="en-GB" sz="1700" dirty="0">
              <a:latin typeface="Futura"/>
            </a:endParaRPr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62450D05-07C8-4657-AC71-07B11ACFC8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271" y="1351651"/>
            <a:ext cx="267681" cy="267681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F52A70E7-1880-4A1A-AD9E-00745154F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384" y="1626080"/>
            <a:ext cx="267681" cy="267681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9F6D9AD2-EE7A-4075-8B57-BAD32AE84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878" y="1893761"/>
            <a:ext cx="267681" cy="267681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989703C3-FCB3-40D6-8FC8-38DCDDD6EC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727" y="3227633"/>
            <a:ext cx="267681" cy="267681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2ADE7019-4440-4EE9-949E-C10483BBA4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726" y="3487618"/>
            <a:ext cx="267681" cy="267681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74AE25D9-1136-4F69-87A6-43BABA9F8A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352" y="5066310"/>
            <a:ext cx="267681" cy="267681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D3E2C626-CFC5-44F3-B29C-A8D2363B95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831" y="5319546"/>
            <a:ext cx="267681" cy="267681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4F762A13-13AA-4EF7-93F8-58088DAF5D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223" y="5840463"/>
            <a:ext cx="267681" cy="267681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9182F276-A1BF-406B-8BC2-7A567781D6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157" y="5572781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479184" y="2825835"/>
            <a:ext cx="170751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trainFeat</a:t>
            </a:r>
            <a:r>
              <a:rPr lang="en-GB" sz="1700" dirty="0">
                <a:latin typeface="Futura"/>
              </a:rPr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479184" y="3118286"/>
            <a:ext cx="131799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trainLabels</a:t>
            </a:r>
            <a:endParaRPr lang="en-GB" sz="1700" dirty="0">
              <a:latin typeface="Futur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460131" y="3715552"/>
            <a:ext cx="12266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testLabels</a:t>
            </a:r>
            <a:endParaRPr lang="en-GB" sz="1700" dirty="0">
              <a:latin typeface="Futur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460131" y="3406228"/>
            <a:ext cx="139493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testFeatsub</a:t>
            </a:r>
            <a:endParaRPr lang="en-GB" sz="1700" dirty="0"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444828" y="4304428"/>
            <a:ext cx="172194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validateLabels</a:t>
            </a:r>
            <a:endParaRPr lang="en-GB" sz="1700" dirty="0">
              <a:latin typeface="Futur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460131" y="4020610"/>
            <a:ext cx="189026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validateFeatsub</a:t>
            </a:r>
            <a:endParaRPr lang="en-GB" sz="1700" dirty="0">
              <a:latin typeface="Futur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03221" y="2970321"/>
            <a:ext cx="15600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trainDataCur</a:t>
            </a:r>
            <a:endParaRPr lang="en-GB" sz="1700" dirty="0">
              <a:latin typeface="Futura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982F88-D912-4B22-8853-3645E34475A4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17F43A1-DDCB-4A3A-A584-62DEF7F10D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91AF232-DD72-49E1-A7EB-36C8BD9B19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914400" y="1066800"/>
            <a:ext cx="764343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Multiplecores for </a:t>
            </a:r>
            <a:r>
              <a:rPr lang="it-IT" sz="1700" dirty="0" err="1">
                <a:latin typeface="Futura"/>
              </a:rPr>
              <a:t>parallel</a:t>
            </a:r>
            <a:r>
              <a:rPr lang="it-IT" sz="1700" dirty="0">
                <a:latin typeface="Futura"/>
              </a:rPr>
              <a:t> computing -&gt; </a:t>
            </a:r>
            <a:r>
              <a:rPr lang="it-IT" sz="1700" i="1" dirty="0" err="1">
                <a:latin typeface="Futura"/>
              </a:rPr>
              <a:t>foreach</a:t>
            </a:r>
            <a:r>
              <a:rPr lang="it-IT" sz="1700" dirty="0">
                <a:latin typeface="Futura"/>
              </a:rPr>
              <a:t> &amp; </a:t>
            </a:r>
            <a:r>
              <a:rPr lang="it-IT" sz="1700" i="1" dirty="0" err="1">
                <a:latin typeface="Futura"/>
              </a:rPr>
              <a:t>doParallel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libraries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Save </a:t>
            </a:r>
            <a:r>
              <a:rPr lang="it-IT" sz="1700" i="1" dirty="0" err="1">
                <a:latin typeface="Futura"/>
              </a:rPr>
              <a:t>trained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models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Added</a:t>
            </a:r>
            <a:r>
              <a:rPr lang="it-IT" sz="1700" dirty="0">
                <a:latin typeface="Futura"/>
              </a:rPr>
              <a:t> class </a:t>
            </a:r>
            <a:r>
              <a:rPr lang="it-IT" sz="1700" i="1" dirty="0" err="1">
                <a:latin typeface="Futura"/>
              </a:rPr>
              <a:t>probability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From </a:t>
            </a:r>
            <a:r>
              <a:rPr lang="it-IT" sz="1700" dirty="0" err="1">
                <a:latin typeface="Futura"/>
              </a:rPr>
              <a:t>euclidean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to kernel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latin typeface="Futura"/>
              </a:rPr>
              <a:t>RBF kernel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Adapt</a:t>
            </a:r>
            <a:r>
              <a:rPr lang="it-IT" sz="1700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pred_one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to different class </a:t>
            </a:r>
            <a:r>
              <a:rPr lang="it-IT" sz="1700" dirty="0" err="1">
                <a:latin typeface="Futura"/>
              </a:rPr>
              <a:t>label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Marging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MCLU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(MULTICORE)</a:t>
            </a:r>
          </a:p>
          <a:p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MCLP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(MULTICORE)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0" y="152400"/>
            <a:ext cx="12192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Implemented</a:t>
            </a:r>
            <a:r>
              <a:rPr lang="it-IT" sz="1700" dirty="0">
                <a:ln w="0"/>
                <a:latin typeface="Futura"/>
                <a:cs typeface="Microsoft Sans Serif"/>
              </a:rPr>
              <a:t> steps</a:t>
            </a:r>
            <a:endParaRPr lang="en-GB" sz="1700" dirty="0">
              <a:ln w="0"/>
              <a:latin typeface="Futur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t="13805" r="903" b="14324"/>
          <a:stretch/>
        </p:blipFill>
        <p:spPr>
          <a:xfrm>
            <a:off x="4648200" y="2944237"/>
            <a:ext cx="1895753" cy="2864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60215" r="7291" b="6973"/>
          <a:stretch/>
        </p:blipFill>
        <p:spPr>
          <a:xfrm>
            <a:off x="7315200" y="3446380"/>
            <a:ext cx="2207679" cy="2837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" t="37849" r="86792" b="38187"/>
          <a:stretch/>
        </p:blipFill>
        <p:spPr>
          <a:xfrm>
            <a:off x="6647452" y="3446380"/>
            <a:ext cx="484495" cy="2837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3" t="4809" r="19635" b="67439"/>
          <a:stretch/>
        </p:blipFill>
        <p:spPr>
          <a:xfrm>
            <a:off x="4648200" y="3446380"/>
            <a:ext cx="1815999" cy="2837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47240C-5AAA-4700-B72A-652618262032}"/>
              </a:ext>
            </a:extLst>
          </p:cNvPr>
          <p:cNvSpPr/>
          <p:nvPr/>
        </p:nvSpPr>
        <p:spPr>
          <a:xfrm>
            <a:off x="4948089" y="3244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CE36CE-F34A-4EAB-BF7A-9EE78D765351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CF1E1-94F9-4C49-B01C-383E0EB04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4A163-195C-492D-BBCF-B4F558AC28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859606" y="5525869"/>
            <a:ext cx="420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Test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Qiskit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python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library</a:t>
            </a:r>
            <a:r>
              <a:rPr lang="it-IT" dirty="0">
                <a:latin typeface="Futura"/>
              </a:rPr>
              <a:t> for VSVM</a:t>
            </a:r>
            <a:endParaRPr lang="en-GB" dirty="0">
              <a:latin typeface="Futur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685800" y="9626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>
                <a:latin typeface="Futura"/>
              </a:rPr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533400" y="2716951"/>
            <a:ext cx="91018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>
                <a:latin typeface="Futura"/>
              </a:rPr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M</a:t>
            </a:r>
            <a:r>
              <a:rPr lang="en-GB" dirty="0" err="1">
                <a:latin typeface="Futura"/>
              </a:rPr>
              <a:t>argin</a:t>
            </a:r>
            <a:r>
              <a:rPr lang="en-GB" dirty="0">
                <a:latin typeface="Futura"/>
              </a:rPr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M</a:t>
            </a:r>
            <a:r>
              <a:rPr lang="en-GB" dirty="0" err="1">
                <a:latin typeface="Futura"/>
              </a:rPr>
              <a:t>ulticlass</a:t>
            </a:r>
            <a:r>
              <a:rPr lang="en-GB" dirty="0">
                <a:latin typeface="Futura"/>
              </a:rPr>
              <a:t>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S</a:t>
            </a:r>
            <a:r>
              <a:rPr lang="en-GB" dirty="0" err="1">
                <a:latin typeface="Futura"/>
              </a:rPr>
              <a:t>ignificance</a:t>
            </a:r>
            <a:r>
              <a:rPr lang="en-GB" dirty="0">
                <a:latin typeface="Futura"/>
              </a:rPr>
              <a:t> Space </a:t>
            </a:r>
            <a:r>
              <a:rPr lang="en-GB" dirty="0" err="1">
                <a:latin typeface="Futura"/>
              </a:rPr>
              <a:t>Construnction</a:t>
            </a:r>
            <a:r>
              <a:rPr lang="en-GB" dirty="0">
                <a:latin typeface="Futura"/>
              </a:rPr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Most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Ambiguous</a:t>
            </a:r>
            <a:r>
              <a:rPr lang="it-IT" dirty="0">
                <a:latin typeface="Futura"/>
              </a:rPr>
              <a:t> and </a:t>
            </a:r>
            <a:r>
              <a:rPr lang="it-IT" dirty="0" err="1">
                <a:latin typeface="Futura"/>
              </a:rPr>
              <a:t>orthogonal</a:t>
            </a:r>
            <a:r>
              <a:rPr lang="it-IT" dirty="0">
                <a:latin typeface="Futura"/>
              </a:rPr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Multiclass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level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uncertainty</a:t>
            </a:r>
            <a:r>
              <a:rPr lang="it-IT" dirty="0">
                <a:latin typeface="Futura"/>
              </a:rPr>
              <a:t>-angle-based </a:t>
            </a:r>
            <a:r>
              <a:rPr lang="it-IT" dirty="0" err="1">
                <a:latin typeface="Futura"/>
              </a:rPr>
              <a:t>diversity</a:t>
            </a:r>
            <a:r>
              <a:rPr lang="it-IT" dirty="0">
                <a:latin typeface="Futura"/>
              </a:rPr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Multiclass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level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uncertainty-enhanced</a:t>
            </a:r>
            <a:r>
              <a:rPr lang="it-IT" dirty="0">
                <a:latin typeface="Futura"/>
              </a:rPr>
              <a:t> cluster based </a:t>
            </a:r>
            <a:r>
              <a:rPr lang="it-IT" dirty="0" err="1">
                <a:latin typeface="Futura"/>
              </a:rPr>
              <a:t>diversity</a:t>
            </a:r>
            <a:r>
              <a:rPr lang="it-IT" dirty="0">
                <a:latin typeface="Futura"/>
              </a:rPr>
              <a:t> MCLU-ECBD</a:t>
            </a:r>
            <a:endParaRPr lang="en-GB" dirty="0">
              <a:latin typeface="Futura"/>
            </a:endParaRPr>
          </a:p>
          <a:p>
            <a:pPr lvl="1"/>
            <a:r>
              <a:rPr lang="en-GB" dirty="0">
                <a:latin typeface="Futura"/>
              </a:rPr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Futura"/>
              </a:rPr>
              <a:t>Kullbach</a:t>
            </a:r>
            <a:r>
              <a:rPr lang="en-GB" dirty="0">
                <a:latin typeface="Futura"/>
              </a:rPr>
              <a:t>–</a:t>
            </a:r>
            <a:r>
              <a:rPr lang="en-GB" dirty="0" err="1">
                <a:latin typeface="Futura"/>
              </a:rPr>
              <a:t>Leibler</a:t>
            </a:r>
            <a:r>
              <a:rPr lang="en-GB" dirty="0">
                <a:latin typeface="Futura"/>
              </a:rPr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Breaking Ties (BT)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A029F770-4102-4EA1-A9E2-44EBA75FB1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3029921"/>
            <a:ext cx="267681" cy="26768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C52B204F-9401-4C6D-8A5C-F12262CEE5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3921" y="3297602"/>
            <a:ext cx="267681" cy="267681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F8E6B4B-CD08-481E-91D7-B56733E083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712" y="5588591"/>
            <a:ext cx="267681" cy="2676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6D9663-2037-4924-B3CC-0AD9573D6981}"/>
              </a:ext>
            </a:extLst>
          </p:cNvPr>
          <p:cNvSpPr/>
          <p:nvPr/>
        </p:nvSpPr>
        <p:spPr>
          <a:xfrm>
            <a:off x="6205636" y="3243972"/>
            <a:ext cx="4908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it-IT" dirty="0">
                <a:latin typeface="Futura"/>
              </a:rPr>
              <a:t>M</a:t>
            </a:r>
            <a:r>
              <a:rPr lang="en-GB" dirty="0" err="1">
                <a:latin typeface="Futura"/>
              </a:rPr>
              <a:t>ulticlass</a:t>
            </a:r>
            <a:r>
              <a:rPr lang="en-GB" dirty="0">
                <a:latin typeface="Futura"/>
              </a:rPr>
              <a:t> Level </a:t>
            </a:r>
            <a:r>
              <a:rPr lang="en-GB" dirty="0" err="1">
                <a:latin typeface="Futura"/>
              </a:rPr>
              <a:t>Probabbility</a:t>
            </a:r>
            <a:r>
              <a:rPr lang="en-GB" dirty="0">
                <a:latin typeface="Futura"/>
              </a:rPr>
              <a:t> MCLP</a:t>
            </a:r>
          </a:p>
        </p:txBody>
      </p:sp>
      <p:pic>
        <p:nvPicPr>
          <p:cNvPr id="17" name="Graphic 16" descr="Add">
            <a:extLst>
              <a:ext uri="{FF2B5EF4-FFF2-40B4-BE49-F238E27FC236}">
                <a16:creationId xmlns:a16="http://schemas.microsoft.com/office/drawing/2014/main" id="{EFDBB9F1-996C-4B4E-8779-E71C42757D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1908" y="3263856"/>
            <a:ext cx="338275" cy="338275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50C7AAE-68E4-4474-BCA6-267296DA96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713" y="3294798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40F008-828D-483B-ACB5-22B0F07CD130}"/>
              </a:ext>
            </a:extLst>
          </p:cNvPr>
          <p:cNvSpPr/>
          <p:nvPr/>
        </p:nvSpPr>
        <p:spPr>
          <a:xfrm>
            <a:off x="0" y="152400"/>
            <a:ext cx="121919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Current</a:t>
            </a:r>
            <a:r>
              <a:rPr lang="it-IT" sz="1700" dirty="0">
                <a:ln w="0"/>
                <a:latin typeface="Futura"/>
                <a:cs typeface="Microsoft Sans Serif"/>
              </a:rPr>
              <a:t> progress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19D941-6740-4DCA-9C09-56462679D93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B8902F-9AE9-4B7B-84BA-61F3473D82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A390E6A-6E3F-4B90-8E0D-3B57622295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AB17A8-B6F3-4C8D-B315-3C1091763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277AE-6C37-4CB2-A012-16EEBF539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F9A05B-8D08-46CF-8EB2-8EF9C40EEA00}"/>
              </a:ext>
            </a:extLst>
          </p:cNvPr>
          <p:cNvSpPr/>
          <p:nvPr/>
        </p:nvSpPr>
        <p:spPr>
          <a:xfrm>
            <a:off x="914400" y="0"/>
            <a:ext cx="10363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Futura"/>
              </a:rPr>
              <a:t>1.  DONE try without </a:t>
            </a:r>
            <a:r>
              <a:rPr lang="en-GB" sz="1600" dirty="0" err="1">
                <a:latin typeface="Futura"/>
              </a:rPr>
              <a:t>indexTrain</a:t>
            </a:r>
            <a:r>
              <a:rPr lang="en-GB" sz="1600" dirty="0">
                <a:latin typeface="Futura"/>
              </a:rPr>
              <a:t>  </a:t>
            </a:r>
          </a:p>
          <a:p>
            <a:r>
              <a:rPr lang="en-GB" sz="1600" dirty="0">
                <a:latin typeface="Futura"/>
              </a:rPr>
              <a:t>3.  DONE split </a:t>
            </a:r>
            <a:r>
              <a:rPr lang="en-GB" sz="1600" dirty="0" err="1">
                <a:latin typeface="Futura"/>
              </a:rPr>
              <a:t>alter_samples</a:t>
            </a:r>
            <a:r>
              <a:rPr lang="en-GB" sz="1600" dirty="0">
                <a:latin typeface="Futura"/>
              </a:rPr>
              <a:t> in multiple iterations </a:t>
            </a:r>
          </a:p>
          <a:p>
            <a:r>
              <a:rPr lang="en-GB" sz="1600" dirty="0">
                <a:latin typeface="Futura"/>
              </a:rPr>
              <a:t>4.  DONE check if in the </a:t>
            </a:r>
            <a:r>
              <a:rPr lang="en-GB" sz="1600" dirty="0" err="1">
                <a:latin typeface="Futura"/>
              </a:rPr>
              <a:t>multiclas</a:t>
            </a:r>
            <a:r>
              <a:rPr lang="en-GB" sz="1600" dirty="0">
                <a:latin typeface="Futura"/>
              </a:rPr>
              <a:t> setting the random / balanced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actually change</a:t>
            </a:r>
          </a:p>
          <a:p>
            <a:r>
              <a:rPr lang="en-GB" sz="1600" dirty="0">
                <a:latin typeface="Futura"/>
              </a:rPr>
              <a:t>5.  DONE implement </a:t>
            </a:r>
            <a:r>
              <a:rPr lang="en-GB" sz="1600" dirty="0" err="1">
                <a:latin typeface="Futura"/>
              </a:rPr>
              <a:t>only_probability_distance</a:t>
            </a:r>
            <a:r>
              <a:rPr lang="en-GB" sz="1600" dirty="0">
                <a:latin typeface="Futura"/>
              </a:rPr>
              <a:t> + check different implementation of </a:t>
            </a:r>
            <a:r>
              <a:rPr lang="en-GB" sz="1600" dirty="0" err="1">
                <a:latin typeface="Futura"/>
              </a:rPr>
              <a:t>mclu</a:t>
            </a:r>
            <a:r>
              <a:rPr lang="en-GB" sz="1600" dirty="0">
                <a:latin typeface="Futura"/>
              </a:rPr>
              <a:t> (see paper) </a:t>
            </a:r>
          </a:p>
          <a:p>
            <a:r>
              <a:rPr lang="en-GB" sz="1600" dirty="0">
                <a:latin typeface="Futura"/>
              </a:rPr>
              <a:t>6.  DONE check if NDVI feature is actually useful</a:t>
            </a:r>
          </a:p>
          <a:p>
            <a:r>
              <a:rPr lang="en-GB" sz="1600" dirty="0">
                <a:latin typeface="Futura"/>
              </a:rPr>
              <a:t>7.  DONE boundClass1 issue related to implementation error -&gt; values inside variables</a:t>
            </a:r>
          </a:p>
          <a:p>
            <a:r>
              <a:rPr lang="en-GB" sz="1600" dirty="0">
                <a:latin typeface="Futura"/>
              </a:rPr>
              <a:t>8.  DONE implement binary + multiclass in the same script</a:t>
            </a:r>
          </a:p>
          <a:p>
            <a:r>
              <a:rPr lang="en-GB" sz="1600" dirty="0">
                <a:latin typeface="Futura"/>
              </a:rPr>
              <a:t>9.  DONE tune </a:t>
            </a:r>
            <a:r>
              <a:rPr lang="en-GB" sz="1600" dirty="0" err="1">
                <a:latin typeface="Futura"/>
              </a:rPr>
              <a:t>alter_label</a:t>
            </a:r>
            <a:r>
              <a:rPr lang="en-GB" sz="1600" dirty="0">
                <a:latin typeface="Futura"/>
              </a:rPr>
              <a:t> hyperparameter: how many label need to be </a:t>
            </a:r>
            <a:r>
              <a:rPr lang="en-GB" sz="1600" dirty="0" err="1">
                <a:latin typeface="Futura"/>
              </a:rPr>
              <a:t>relabeled</a:t>
            </a:r>
            <a:r>
              <a:rPr lang="en-GB" sz="1600" dirty="0">
                <a:latin typeface="Futura"/>
              </a:rPr>
              <a:t>?</a:t>
            </a:r>
          </a:p>
          <a:p>
            <a:r>
              <a:rPr lang="en-GB" sz="1600" dirty="0">
                <a:latin typeface="Futura"/>
              </a:rPr>
              <a:t>10. DONE overall hyperparameters optimization e.g. "</a:t>
            </a:r>
            <a:r>
              <a:rPr lang="en-GB" sz="1600" dirty="0" err="1">
                <a:latin typeface="Futura"/>
              </a:rPr>
              <a:t>boundMargin</a:t>
            </a:r>
            <a:r>
              <a:rPr lang="en-GB" sz="1600" dirty="0">
                <a:latin typeface="Futura"/>
              </a:rPr>
              <a:t>" and "bound" </a:t>
            </a:r>
          </a:p>
          <a:p>
            <a:r>
              <a:rPr lang="en-GB" sz="1600" dirty="0">
                <a:latin typeface="Futura"/>
              </a:rPr>
              <a:t>11. DONE descriptive stats of the dataset/data visualization</a:t>
            </a:r>
          </a:p>
          <a:p>
            <a:r>
              <a:rPr lang="en-GB" sz="1600" dirty="0">
                <a:latin typeface="Futura"/>
              </a:rPr>
              <a:t>12. DONE Kappa-score coefficient definition: change the metric from "kappa" to "accuracy"</a:t>
            </a:r>
          </a:p>
          <a:p>
            <a:r>
              <a:rPr lang="en-GB" sz="1600" dirty="0">
                <a:latin typeface="Futura"/>
              </a:rPr>
              <a:t>15. DONE multiclass script is implemented differently from the binary one -&gt; got different accuracies</a:t>
            </a:r>
          </a:p>
          <a:p>
            <a:r>
              <a:rPr lang="en-GB" sz="1600" dirty="0">
                <a:latin typeface="Futura"/>
              </a:rPr>
              <a:t>17. DONE add shape scripts</a:t>
            </a:r>
          </a:p>
          <a:p>
            <a:r>
              <a:rPr lang="en-GB" sz="1600" dirty="0">
                <a:latin typeface="Futura"/>
              </a:rPr>
              <a:t>18. DONE add </a:t>
            </a:r>
            <a:r>
              <a:rPr lang="en-GB" sz="1600" dirty="0" err="1">
                <a:latin typeface="Futura"/>
              </a:rPr>
              <a:t>hadagera</a:t>
            </a:r>
            <a:r>
              <a:rPr lang="en-GB" sz="1600" dirty="0">
                <a:latin typeface="Futura"/>
              </a:rPr>
              <a:t> scripts</a:t>
            </a:r>
          </a:p>
          <a:p>
            <a:r>
              <a:rPr lang="en-GB" sz="1600" dirty="0">
                <a:latin typeface="Futura"/>
              </a:rPr>
              <a:t>19. DONE check if it is sufficient to run </a:t>
            </a:r>
            <a:r>
              <a:rPr lang="en-GB" sz="1600" dirty="0" err="1">
                <a:latin typeface="Futura"/>
              </a:rPr>
              <a:t>registerDoParallel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num_cores</a:t>
            </a:r>
            <a:r>
              <a:rPr lang="en-GB" sz="1600" dirty="0">
                <a:latin typeface="Futura"/>
              </a:rPr>
              <a:t>) just once inside the script</a:t>
            </a:r>
          </a:p>
          <a:p>
            <a:r>
              <a:rPr lang="en-GB" sz="1600" dirty="0">
                <a:latin typeface="Futura"/>
              </a:rPr>
              <a:t>20. DONE either balanced the </a:t>
            </a:r>
            <a:r>
              <a:rPr lang="en-GB" sz="1600" dirty="0" err="1">
                <a:latin typeface="Futura"/>
              </a:rPr>
              <a:t>datapool</a:t>
            </a:r>
            <a:r>
              <a:rPr lang="en-GB" sz="1600" dirty="0">
                <a:latin typeface="Futura"/>
              </a:rPr>
              <a:t> at the beginning or the each train/test/validate/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set</a:t>
            </a:r>
          </a:p>
          <a:p>
            <a:r>
              <a:rPr lang="en-GB" sz="1600" dirty="0">
                <a:latin typeface="Futura"/>
              </a:rPr>
              <a:t>21. DONE pick one new sample at time OR pick multiple from different regions/classes</a:t>
            </a:r>
          </a:p>
          <a:p>
            <a:r>
              <a:rPr lang="en-GB" sz="1600" dirty="0">
                <a:latin typeface="Futura"/>
              </a:rPr>
              <a:t>22. DONE plots for different model accuracies with different training data size and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</a:t>
            </a:r>
          </a:p>
          <a:p>
            <a:r>
              <a:rPr lang="en-GB" sz="1600" dirty="0">
                <a:latin typeface="Futura"/>
              </a:rPr>
              <a:t>24. DONE implement VSVM-SL + VIRTUAL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on </a:t>
            </a:r>
            <a:r>
              <a:rPr lang="en-GB" sz="1600" dirty="0" err="1">
                <a:latin typeface="Futura"/>
              </a:rPr>
              <a:t>new_tunedVSVM</a:t>
            </a:r>
            <a:r>
              <a:rPr lang="en-GB" sz="1600" dirty="0">
                <a:latin typeface="Futura"/>
              </a:rPr>
              <a:t> IT</a:t>
            </a:r>
          </a:p>
          <a:p>
            <a:r>
              <a:rPr lang="en-GB" sz="1600" dirty="0">
                <a:latin typeface="Futura"/>
              </a:rPr>
              <a:t>25. DONE use the </a:t>
            </a:r>
            <a:r>
              <a:rPr lang="en-GB" sz="1600" dirty="0" err="1">
                <a:latin typeface="Futura"/>
              </a:rPr>
              <a:t>kernel_function</a:t>
            </a:r>
            <a:r>
              <a:rPr lang="en-GB" sz="1600" dirty="0">
                <a:latin typeface="Futura"/>
              </a:rPr>
              <a:t> from the </a:t>
            </a:r>
            <a:r>
              <a:rPr lang="en-GB" sz="1600" dirty="0" err="1">
                <a:latin typeface="Futura"/>
              </a:rPr>
              <a:t>base_svm</a:t>
            </a:r>
            <a:r>
              <a:rPr lang="en-GB" sz="1600" dirty="0">
                <a:latin typeface="Futura"/>
              </a:rPr>
              <a:t> </a:t>
            </a:r>
          </a:p>
          <a:p>
            <a:r>
              <a:rPr lang="en-GB" sz="1600" dirty="0">
                <a:latin typeface="Futura"/>
              </a:rPr>
              <a:t>29. DONE compare VSVM / VSVM_SL / VSVM_SL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/ VSVM_SL V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as base model for </a:t>
            </a:r>
            <a:r>
              <a:rPr lang="en-GB" sz="1600" dirty="0" err="1">
                <a:latin typeface="Futura"/>
              </a:rPr>
              <a:t>ITerative</a:t>
            </a:r>
            <a:r>
              <a:rPr lang="en-GB" sz="1600" dirty="0">
                <a:latin typeface="Futura"/>
              </a:rPr>
              <a:t> AL</a:t>
            </a:r>
          </a:p>
          <a:p>
            <a:r>
              <a:rPr lang="en-GB" sz="1600" dirty="0">
                <a:latin typeface="Futura"/>
              </a:rPr>
              <a:t>30. DONE check why SVM as an Accuracy of 90% just with 3 samples</a:t>
            </a:r>
          </a:p>
          <a:p>
            <a:r>
              <a:rPr lang="en-GB" sz="1600" dirty="0">
                <a:latin typeface="Futura"/>
              </a:rPr>
              <a:t>31. DONE check </a:t>
            </a:r>
            <a:r>
              <a:rPr lang="en-GB" sz="1600" dirty="0" err="1">
                <a:latin typeface="Futura"/>
              </a:rPr>
              <a:t>sampleSize</a:t>
            </a:r>
            <a:r>
              <a:rPr lang="en-GB" sz="1600" dirty="0">
                <a:latin typeface="Futura"/>
              </a:rPr>
              <a:t> =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</a:t>
            </a:r>
            <a:r>
              <a:rPr lang="en-GB" sz="1600" dirty="0" err="1">
                <a:latin typeface="Futura"/>
              </a:rPr>
              <a:t>sample_size</a:t>
            </a:r>
            <a:r>
              <a:rPr lang="en-GB" sz="1600" dirty="0">
                <a:latin typeface="Futura"/>
              </a:rPr>
              <a:t>] -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[sample_size-1]</a:t>
            </a:r>
          </a:p>
          <a:p>
            <a:r>
              <a:rPr lang="en-GB" sz="1600" dirty="0">
                <a:latin typeface="Futura"/>
              </a:rPr>
              <a:t>32. DONE compare </a:t>
            </a:r>
            <a:r>
              <a:rPr lang="en-GB" sz="1600" dirty="0" err="1">
                <a:latin typeface="Futura"/>
              </a:rPr>
              <a:t>VSVM_SL_Un_it</a:t>
            </a:r>
            <a:r>
              <a:rPr lang="en-GB" sz="1600" dirty="0">
                <a:latin typeface="Futura"/>
              </a:rPr>
              <a:t> trained on SVM/VSVM with </a:t>
            </a:r>
            <a:r>
              <a:rPr lang="en-GB" sz="1600" dirty="0" err="1">
                <a:latin typeface="Futura"/>
              </a:rPr>
              <a:t>VSVM_SL_Un_b</a:t>
            </a:r>
            <a:r>
              <a:rPr lang="en-GB" sz="1600" dirty="0">
                <a:latin typeface="Futura"/>
              </a:rPr>
              <a:t>/</a:t>
            </a:r>
            <a:r>
              <a:rPr lang="en-GB" sz="1600" dirty="0" err="1">
                <a:latin typeface="Futura"/>
              </a:rPr>
              <a:t>VSVM_SL_vUn_b</a:t>
            </a:r>
            <a:endParaRPr lang="en-GB" sz="1600" dirty="0">
              <a:latin typeface="Futura"/>
            </a:endParaRPr>
          </a:p>
          <a:p>
            <a:r>
              <a:rPr lang="en-GB" sz="1600" dirty="0">
                <a:latin typeface="Futura"/>
              </a:rPr>
              <a:t>36. DONE try MS with one sample per iteration</a:t>
            </a:r>
          </a:p>
          <a:p>
            <a:r>
              <a:rPr lang="en-GB" sz="1600" dirty="0">
                <a:latin typeface="Futura"/>
              </a:rPr>
              <a:t>39. DONE consider all the levels for the uncertainty distance </a:t>
            </a:r>
          </a:p>
          <a:p>
            <a:r>
              <a:rPr lang="en-GB" sz="1600" dirty="0">
                <a:latin typeface="Futura"/>
              </a:rPr>
              <a:t>41. DONE check warnings in AL binary </a:t>
            </a:r>
            <a:r>
              <a:rPr lang="en-GB" sz="1600" dirty="0" err="1">
                <a:latin typeface="Futura"/>
              </a:rPr>
              <a:t>hagadera</a:t>
            </a:r>
            <a:r>
              <a:rPr lang="en-GB" sz="1600" dirty="0">
                <a:latin typeface="Futura"/>
              </a:rPr>
              <a:t> -&gt; </a:t>
            </a:r>
            <a:r>
              <a:rPr lang="en-GB" sz="1600" dirty="0" err="1">
                <a:latin typeface="Futura"/>
              </a:rPr>
              <a:t>na</a:t>
            </a:r>
            <a:r>
              <a:rPr lang="en-GB" sz="1600" dirty="0">
                <a:latin typeface="Futura"/>
              </a:rPr>
              <a:t> due to </a:t>
            </a:r>
            <a:r>
              <a:rPr lang="en-GB" sz="1600" dirty="0" err="1">
                <a:latin typeface="Futura"/>
              </a:rPr>
              <a:t>ncol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samplesRemaining</a:t>
            </a:r>
            <a:r>
              <a:rPr lang="en-GB" sz="1600" dirty="0">
                <a:latin typeface="Futura"/>
              </a:rPr>
              <a:t>) in UD FUNCS</a:t>
            </a:r>
          </a:p>
        </p:txBody>
      </p:sp>
    </p:spTree>
    <p:extLst>
      <p:ext uri="{BB962C8B-B14F-4D97-AF65-F5344CB8AC3E}">
        <p14:creationId xmlns:p14="http://schemas.microsoft.com/office/powerpoint/2010/main" val="411806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A24A0A-15D8-4AEA-BBFB-970D5B246B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0"/>
          <a:stretch/>
        </p:blipFill>
        <p:spPr>
          <a:xfrm>
            <a:off x="838200" y="609600"/>
            <a:ext cx="1054229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Props1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11960</TotalTime>
  <Words>864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Futura</vt:lpstr>
      <vt:lpstr>Microsoft Sans Serif</vt:lpstr>
      <vt:lpstr>Times New Roman</vt:lpstr>
      <vt:lpstr>Trebuchet MS</vt:lpstr>
      <vt:lpstr>Office Theme</vt:lpstr>
      <vt:lpstr>Geoinformatics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184</cp:revision>
  <dcterms:created xsi:type="dcterms:W3CDTF">2023-05-01T21:14:50Z</dcterms:created>
  <dcterms:modified xsi:type="dcterms:W3CDTF">2024-06-28T16:33:03Z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