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1"/>
  </p:notesMasterIdLst>
  <p:sldIdLst>
    <p:sldId id="256" r:id="rId5"/>
    <p:sldId id="313" r:id="rId6"/>
    <p:sldId id="309" r:id="rId7"/>
    <p:sldId id="311" r:id="rId8"/>
    <p:sldId id="314" r:id="rId9"/>
    <p:sldId id="312" r:id="rId10"/>
    <p:sldId id="315" r:id="rId11"/>
    <p:sldId id="310" r:id="rId12"/>
    <p:sldId id="319" r:id="rId13"/>
    <p:sldId id="323" r:id="rId14"/>
    <p:sldId id="326" r:id="rId15"/>
    <p:sldId id="321" r:id="rId16"/>
    <p:sldId id="316" r:id="rId17"/>
    <p:sldId id="327" r:id="rId18"/>
    <p:sldId id="328" r:id="rId19"/>
    <p:sldId id="287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792" userDrawn="1">
          <p15:clr>
            <a:srgbClr val="A4A3A4"/>
          </p15:clr>
        </p15:guide>
        <p15:guide id="4" pos="6192" userDrawn="1">
          <p15:clr>
            <a:srgbClr val="A4A3A4"/>
          </p15:clr>
        </p15:guide>
        <p15:guide id="5" orient="horz" pos="336" userDrawn="1">
          <p15:clr>
            <a:srgbClr val="A4A3A4"/>
          </p15:clr>
        </p15:guide>
        <p15:guide id="6" orient="horz" pos="1248" userDrawn="1">
          <p15:clr>
            <a:srgbClr val="A4A3A4"/>
          </p15:clr>
        </p15:guide>
        <p15:guide id="7" pos="528" userDrawn="1">
          <p15:clr>
            <a:srgbClr val="A4A3A4"/>
          </p15:clr>
        </p15:guide>
        <p15:guide id="8" orient="horz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  <a:srgbClr val="01509F"/>
    <a:srgbClr val="F4F6F7"/>
    <a:srgbClr val="7F7F7F"/>
    <a:srgbClr val="F7F7F7"/>
    <a:srgbClr val="718FA4"/>
    <a:srgbClr val="F3D64B"/>
    <a:srgbClr val="E85606"/>
    <a:srgbClr val="FFBA42"/>
    <a:srgbClr val="1E3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>
      <p:cViewPr>
        <p:scale>
          <a:sx n="125" d="100"/>
          <a:sy n="125" d="100"/>
        </p:scale>
        <p:origin x="402" y="600"/>
      </p:cViewPr>
      <p:guideLst>
        <p:guide pos="3792"/>
        <p:guide pos="6192"/>
        <p:guide orient="horz" pos="336"/>
        <p:guide orient="horz" pos="1248"/>
        <p:guide pos="528"/>
        <p:guide orient="horz"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7CE9-1F5D-4CEF-9CA7-664B3EF9808B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F1DF9-8F2F-4DE8-BFED-C8451B3CC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6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930"/>
            <a:ext cx="12191999" cy="4286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92000" cy="360045"/>
          </a:xfrm>
          <a:custGeom>
            <a:avLst/>
            <a:gdLst/>
            <a:ahLst/>
            <a:cxnLst/>
            <a:rect l="l" t="t" r="r" b="b"/>
            <a:pathLst>
              <a:path w="12192000" h="360045">
                <a:moveTo>
                  <a:pt x="12192000" y="0"/>
                </a:moveTo>
                <a:lnTo>
                  <a:pt x="0" y="0"/>
                </a:lnTo>
                <a:lnTo>
                  <a:pt x="0" y="359663"/>
                </a:lnTo>
                <a:lnTo>
                  <a:pt x="12192000" y="359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5050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6415" y="2042286"/>
            <a:ext cx="197916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251" y="2908045"/>
            <a:ext cx="60960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47328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9437" y="172103"/>
              <a:ext cx="1441703" cy="1106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47086"/>
              <a:ext cx="12191999" cy="50002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8884" y="3403091"/>
              <a:ext cx="1455419" cy="982979"/>
            </a:xfrm>
            <a:prstGeom prst="rect">
              <a:avLst/>
            </a:prstGeom>
          </p:spPr>
        </p:pic>
      </p:grpSp>
      <p:sp>
        <p:nvSpPr>
          <p:cNvPr id="17" name="object 126">
            <a:extLst>
              <a:ext uri="{FF2B5EF4-FFF2-40B4-BE49-F238E27FC236}">
                <a16:creationId xmlns:a16="http://schemas.microsoft.com/office/drawing/2014/main" id="{09570054-BEC2-4D13-AEBF-BF83F7189592}"/>
              </a:ext>
            </a:extLst>
          </p:cNvPr>
          <p:cNvSpPr/>
          <p:nvPr/>
        </p:nvSpPr>
        <p:spPr>
          <a:xfrm>
            <a:off x="381000" y="2286000"/>
            <a:ext cx="11430000" cy="4114800"/>
          </a:xfrm>
          <a:custGeom>
            <a:avLst/>
            <a:gdLst/>
            <a:ahLst/>
            <a:cxnLst/>
            <a:rect l="l" t="t" r="r" b="b"/>
            <a:pathLst>
              <a:path w="8857615" h="2181225">
                <a:moveTo>
                  <a:pt x="8857488" y="0"/>
                </a:moveTo>
                <a:lnTo>
                  <a:pt x="0" y="0"/>
                </a:lnTo>
                <a:lnTo>
                  <a:pt x="0" y="2180844"/>
                </a:lnTo>
                <a:lnTo>
                  <a:pt x="8857488" y="2180844"/>
                </a:lnTo>
                <a:lnTo>
                  <a:pt x="8857488" y="0"/>
                </a:lnTo>
                <a:close/>
              </a:path>
            </a:pathLst>
          </a:custGeom>
          <a:solidFill>
            <a:srgbClr val="1E344E">
              <a:alpha val="50196"/>
            </a:srgbClr>
          </a:solidFill>
        </p:spPr>
        <p:txBody>
          <a:bodyPr wrap="square" lIns="0" tIns="0" rIns="0" bIns="0" rtlCol="0"/>
          <a:lstStyle/>
          <a:p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29FBFBF7-54E6-4E0B-9699-37F05FF0D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998" y="2465143"/>
            <a:ext cx="9220201" cy="41357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it-IT" sz="2600" b="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Geoinformatics</a:t>
            </a:r>
            <a:r>
              <a:rPr lang="it-IT" sz="2600" b="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Engineering</a:t>
            </a:r>
            <a:endParaRPr lang="it-IT" sz="2600" dirty="0">
              <a:effectLst/>
              <a:latin typeface="Futura"/>
              <a:cs typeface="Microsoft Sans Serif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ADFBAAD-6601-4B28-87FE-BCA5F7BD3EE1}"/>
              </a:ext>
            </a:extLst>
          </p:cNvPr>
          <p:cNvSpPr txBox="1"/>
          <p:nvPr/>
        </p:nvSpPr>
        <p:spPr>
          <a:xfrm>
            <a:off x="4168137" y="5409759"/>
            <a:ext cx="38862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600" spc="-35" dirty="0">
                <a:solidFill>
                  <a:srgbClr val="FFFFFF"/>
                </a:solidFill>
                <a:effectLst/>
                <a:latin typeface="Microsoft Sans Serif"/>
                <a:cs typeface="Microsoft Sans Serif"/>
              </a:rPr>
              <a:t>Lorenzo Carlassara</a:t>
            </a:r>
            <a:endParaRPr lang="it-IT" sz="2600" dirty="0">
              <a:effectLst/>
              <a:latin typeface="Microsoft Sans Serif"/>
              <a:cs typeface="Microsoft Sans Serif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D5B7B-6D6C-4005-8146-F34CC13B85CF}"/>
              </a:ext>
            </a:extLst>
          </p:cNvPr>
          <p:cNvSpPr/>
          <p:nvPr/>
        </p:nvSpPr>
        <p:spPr>
          <a:xfrm>
            <a:off x="381000" y="3136865"/>
            <a:ext cx="11429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Virtual Support </a:t>
            </a:r>
            <a:r>
              <a:rPr lang="it-IT" sz="4000" spc="-5" dirty="0" err="1">
                <a:solidFill>
                  <a:srgbClr val="FFFFFF"/>
                </a:solidFill>
                <a:latin typeface="Futura"/>
                <a:cs typeface="Microsoft Sans Serif"/>
              </a:rPr>
              <a:t>Vector</a:t>
            </a:r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 Machine </a:t>
            </a:r>
            <a:endParaRPr lang="it-IT" sz="4000" spc="-5" dirty="0">
              <a:solidFill>
                <a:srgbClr val="FFFFFF"/>
              </a:solidFill>
              <a:effectLst/>
              <a:latin typeface="Futura"/>
              <a:cs typeface="Microsoft Sans Serif"/>
            </a:endParaRPr>
          </a:p>
          <a:p>
            <a:pPr algn="ctr"/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with Active </a:t>
            </a:r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Learning Method</a:t>
            </a:r>
          </a:p>
          <a:p>
            <a:pPr algn="ctr"/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for </a:t>
            </a:r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Multispectral</a:t>
            </a:r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Image </a:t>
            </a:r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Classification</a:t>
            </a:r>
            <a:endParaRPr lang="en-GB" sz="4000" dirty="0">
              <a:effectLst/>
              <a:latin typeface="Futur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5921F-B4C9-416A-92B5-77CC4E65B0C4}"/>
              </a:ext>
            </a:extLst>
          </p:cNvPr>
          <p:cNvSpPr/>
          <p:nvPr/>
        </p:nvSpPr>
        <p:spPr>
          <a:xfrm>
            <a:off x="5500508" y="5938761"/>
            <a:ext cx="1152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FFFF"/>
                </a:solidFill>
                <a:effectLst/>
                <a:latin typeface="Microsoft Sans Serif"/>
                <a:cs typeface="Microsoft Sans Serif"/>
              </a:rPr>
              <a:t>2023/2024</a:t>
            </a:r>
            <a:endParaRPr lang="en-GB" sz="1600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8332A5-14D5-49A6-A9E4-03628F7D6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  <a:endParaRPr lang="it-IT" sz="1600" dirty="0">
              <a:latin typeface="Futura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1FB4F2-E763-40AE-8788-8D86F0F83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2" y="838200"/>
            <a:ext cx="10284483" cy="462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3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  <a:endParaRPr lang="it-IT" sz="1600" dirty="0">
              <a:latin typeface="Futura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AF63E94-62EA-4700-863E-6283E1A78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01" y="829426"/>
            <a:ext cx="10060677" cy="502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2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06DE2-BEA6-4831-BDF1-0316AD477D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800"/>
            <a:ext cx="6096000" cy="487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11FFA9-ABF0-4776-ACC8-6C4F0827C1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A99D0B-68D5-480B-B335-D6F6124EA9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096000" cy="487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C055B9-55D4-401E-94FE-CE2D04CDB9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800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56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172DCD-A98B-4CBB-B731-981469F70C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095999" cy="48767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4C1F78-7DAC-4A65-97C8-396800C25B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04800"/>
            <a:ext cx="6096002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7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9FAF43-7C05-4A02-BB43-C7D0C3A951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6057"/>
            <a:ext cx="6096000" cy="4876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43E1C8-752F-4317-BD0E-33307EDFE4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057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08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7343" y="2638038"/>
            <a:ext cx="767730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5400" b="0" spc="-5" dirty="0" err="1">
                <a:latin typeface="Futura"/>
              </a:rPr>
              <a:t>Thanks</a:t>
            </a:r>
            <a:endParaRPr sz="4800" b="0" spc="-5" dirty="0">
              <a:latin typeface="Futu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6422" y="4600469"/>
            <a:ext cx="6899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it-IT" sz="2800" spc="-5" dirty="0">
                <a:latin typeface="Futura"/>
                <a:cs typeface="Trebuchet MS"/>
              </a:rPr>
              <a:t>lorenzo.carlassara@mail.polimi.it</a:t>
            </a:r>
            <a:endParaRPr lang="it-IT" sz="2800" dirty="0">
              <a:latin typeface="Futura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0" y="6412179"/>
            <a:ext cx="1219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All</a:t>
            </a:r>
            <a:r>
              <a:rPr sz="1400" spc="-8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in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this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presentation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9D9D9"/>
                </a:solidFill>
                <a:latin typeface="Microsoft Sans Serif"/>
                <a:cs typeface="Microsoft Sans Serif"/>
              </a:rPr>
              <a:t>from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D9D9D9"/>
                </a:solidFill>
                <a:latin typeface="Microsoft Sans Serif"/>
                <a:cs typeface="Microsoft Sans Serif"/>
              </a:rPr>
              <a:t>the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public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literature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and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internet.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D9D9D9"/>
                </a:solidFill>
                <a:latin typeface="Microsoft Sans Serif"/>
                <a:cs typeface="Microsoft Sans Serif"/>
              </a:rPr>
              <a:t>Use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herein</a:t>
            </a:r>
            <a:r>
              <a:rPr sz="1400" spc="-10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D9D9D9"/>
                </a:solidFill>
                <a:latin typeface="Microsoft Sans Serif"/>
                <a:cs typeface="Microsoft Sans Serif"/>
              </a:rPr>
              <a:t>of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copyrighted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</a:t>
            </a:r>
            <a:r>
              <a:rPr sz="1400" spc="-7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is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purely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D9D9D9"/>
                </a:solidFill>
                <a:latin typeface="Microsoft Sans Serif"/>
                <a:cs typeface="Microsoft Sans Serif"/>
              </a:rPr>
              <a:t>for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academic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D9D9"/>
                </a:solidFill>
                <a:latin typeface="Microsoft Sans Serif"/>
                <a:cs typeface="Microsoft Sans Serif"/>
              </a:rPr>
              <a:t>purposes.</a:t>
            </a:r>
            <a:endParaRPr sz="1400" dirty="0">
              <a:latin typeface="Microsoft Sans Serif"/>
              <a:cs typeface="Microsoft Sans Serif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EDC1DE-8F8B-4959-BC5A-5D45BFFED9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6D7E9-F63C-41B7-B728-269E10B718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374816" y="412437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596279-BFE8-449C-AE2F-17B9FD934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43000"/>
            <a:ext cx="5179764" cy="3516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654099-5411-44FA-BEE9-9A6E72116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982" y="1143000"/>
            <a:ext cx="5410201" cy="41455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582CEA-A4D9-4AA7-863C-506C848D1B3E}"/>
              </a:ext>
            </a:extLst>
          </p:cNvPr>
          <p:cNvSpPr/>
          <p:nvPr/>
        </p:nvSpPr>
        <p:spPr>
          <a:xfrm>
            <a:off x="3993443" y="179457"/>
            <a:ext cx="405271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700" dirty="0">
                <a:ln w="0"/>
                <a:latin typeface="Futura"/>
                <a:cs typeface="Microsoft Sans Serif"/>
              </a:rPr>
              <a:t>Self - constrained VSVM background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0695A-CDC9-4C95-8E33-81CA902EC4EC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856712-E5A3-404B-8960-260F8620E5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84EF2C-11C8-49D3-9BFA-E2FEAC517F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5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4919047" y="186717"/>
            <a:ext cx="22015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>
                <a:ln w="0"/>
                <a:latin typeface="Futura"/>
                <a:cs typeface="Microsoft Sans Serif"/>
              </a:rPr>
              <a:t>Datasets &amp; Models</a:t>
            </a:r>
            <a:endParaRPr lang="en-US" sz="1700" dirty="0">
              <a:ln w="0"/>
              <a:latin typeface="Futur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B49D4-79D6-47B3-982A-4002F118C366}"/>
              </a:ext>
            </a:extLst>
          </p:cNvPr>
          <p:cNvSpPr/>
          <p:nvPr/>
        </p:nvSpPr>
        <p:spPr>
          <a:xfrm>
            <a:off x="5898908" y="938463"/>
            <a:ext cx="6001743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SVM: Support </a:t>
            </a:r>
            <a:r>
              <a:rPr lang="it-IT" sz="1700" dirty="0" err="1">
                <a:latin typeface="Futura"/>
              </a:rPr>
              <a:t>Vector</a:t>
            </a:r>
            <a:r>
              <a:rPr lang="it-IT" sz="1700" dirty="0">
                <a:latin typeface="Futura"/>
              </a:rPr>
              <a:t>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SVM-MS: include </a:t>
            </a:r>
            <a:r>
              <a:rPr lang="it-IT" sz="1700" dirty="0" err="1">
                <a:latin typeface="Futura"/>
              </a:rPr>
              <a:t>all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multilevel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segmentations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VSVM: </a:t>
            </a:r>
            <a:r>
              <a:rPr lang="it-IT" sz="1700" dirty="0" err="1">
                <a:latin typeface="Futura"/>
              </a:rPr>
              <a:t>enconding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invariance</a:t>
            </a:r>
            <a:r>
              <a:rPr lang="it-IT" sz="1700" dirty="0">
                <a:latin typeface="Futura"/>
              </a:rPr>
              <a:t> wrt the </a:t>
            </a:r>
            <a:r>
              <a:rPr lang="it-IT" sz="1700" dirty="0" err="1">
                <a:latin typeface="Futura"/>
              </a:rPr>
              <a:t>SVs</a:t>
            </a:r>
            <a:r>
              <a:rPr lang="it-IT" sz="1700" dirty="0"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VSVM-SL: Self-learning </a:t>
            </a:r>
            <a:r>
              <a:rPr lang="it-IT" sz="1700" dirty="0" err="1">
                <a:latin typeface="Futura"/>
              </a:rPr>
              <a:t>strategy</a:t>
            </a:r>
            <a:r>
              <a:rPr lang="it-IT" sz="1700" dirty="0">
                <a:latin typeface="Futur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 </a:t>
            </a:r>
            <a:r>
              <a:rPr lang="en-GB" sz="1700" dirty="0">
                <a:latin typeface="Futura"/>
              </a:rPr>
              <a:t>remove VSVs:</a:t>
            </a:r>
            <a:endParaRPr lang="it-IT" sz="1700" dirty="0">
              <a:latin typeface="Futur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over a certain distance wrt the original SVs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outside radius threshold on margin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VSVM-SL-</a:t>
            </a:r>
            <a:r>
              <a:rPr lang="it-IT" sz="1700" dirty="0" err="1">
                <a:latin typeface="Futura"/>
              </a:rPr>
              <a:t>virtual</a:t>
            </a:r>
            <a:r>
              <a:rPr lang="it-IT" sz="1700" dirty="0">
                <a:latin typeface="Futura"/>
              </a:rPr>
              <a:t>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 + Active Learning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endParaRPr lang="en-GB" sz="1700" dirty="0">
              <a:latin typeface="Futur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AB57B-E5F3-4106-948A-B7C2F0853BDE}"/>
              </a:ext>
            </a:extLst>
          </p:cNvPr>
          <p:cNvSpPr/>
          <p:nvPr/>
        </p:nvSpPr>
        <p:spPr>
          <a:xfrm>
            <a:off x="381000" y="1344665"/>
            <a:ext cx="54102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Cologne, Germany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1000x1000 pixel 1m </a:t>
            </a:r>
            <a:r>
              <a:rPr lang="en-GB" sz="1700" dirty="0">
                <a:latin typeface="Futura"/>
              </a:rPr>
              <a:t>geometric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1</a:t>
            </a:r>
            <a:r>
              <a:rPr lang="en-GB" sz="1700" dirty="0">
                <a:latin typeface="Futura"/>
              </a:rPr>
              <a:t>8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</a:t>
            </a:r>
            <a:r>
              <a:rPr lang="it-IT" sz="1700" dirty="0" err="1">
                <a:latin typeface="Futura"/>
              </a:rPr>
              <a:t>shape</a:t>
            </a:r>
            <a:r>
              <a:rPr lang="it-IT" sz="1700" dirty="0">
                <a:latin typeface="Futura"/>
              </a:rPr>
              <a:t>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+ 8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scale: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+ 9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Binary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r>
              <a:rPr lang="it-IT" sz="1700" dirty="0">
                <a:latin typeface="Futura"/>
              </a:rPr>
              <a:t>: 6 classes</a:t>
            </a:r>
            <a:endParaRPr lang="en-GB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noProof="1">
                <a:latin typeface="Futura"/>
              </a:rPr>
              <a:t>Hadagera</a:t>
            </a:r>
            <a:r>
              <a:rPr lang="it-IT" sz="1700" dirty="0">
                <a:latin typeface="Futura"/>
              </a:rPr>
              <a:t>, Kenya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2000x2000 pixel </a:t>
            </a:r>
            <a:r>
              <a:rPr lang="en-GB" sz="1700" dirty="0">
                <a:latin typeface="Futura"/>
              </a:rPr>
              <a:t>0.5m geometric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2</a:t>
            </a:r>
            <a:r>
              <a:rPr lang="en-GB" sz="1700" dirty="0">
                <a:latin typeface="Futura"/>
              </a:rPr>
              <a:t>6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</a:t>
            </a:r>
            <a:r>
              <a:rPr lang="it-IT" sz="1700" dirty="0" err="1">
                <a:latin typeface="Futura"/>
              </a:rPr>
              <a:t>shape</a:t>
            </a:r>
            <a:r>
              <a:rPr lang="it-IT" sz="1700" dirty="0">
                <a:latin typeface="Futura"/>
              </a:rPr>
              <a:t>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+ 8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scale: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+ 7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Binary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r>
              <a:rPr lang="it-IT" sz="1700" dirty="0">
                <a:latin typeface="Futura"/>
              </a:rPr>
              <a:t>: 5 classes</a:t>
            </a:r>
            <a:endParaRPr lang="en-GB" sz="1700" dirty="0">
              <a:latin typeface="Futur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94F79-27BC-4AF3-B740-683B69FEB2D2}"/>
              </a:ext>
            </a:extLst>
          </p:cNvPr>
          <p:cNvSpPr/>
          <p:nvPr/>
        </p:nvSpPr>
        <p:spPr>
          <a:xfrm>
            <a:off x="5913422" y="4483281"/>
            <a:ext cx="485874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Futura"/>
              </a:rPr>
              <a:t>Unlabeled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Sampling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Execution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order</a:t>
            </a:r>
            <a:r>
              <a:rPr lang="it-IT" sz="1700" dirty="0">
                <a:latin typeface="Futura"/>
              </a:rPr>
              <a:t> of the import </a:t>
            </a:r>
            <a:r>
              <a:rPr lang="it-IT" sz="1700" dirty="0" err="1">
                <a:latin typeface="Futura"/>
              </a:rPr>
              <a:t>section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New Train set </a:t>
            </a:r>
            <a:r>
              <a:rPr lang="it-IT" sz="1700" dirty="0" err="1">
                <a:latin typeface="Futura"/>
              </a:rPr>
              <a:t>after</a:t>
            </a:r>
            <a:r>
              <a:rPr lang="it-IT" sz="1700" dirty="0">
                <a:latin typeface="Futura"/>
              </a:rPr>
              <a:t> VSVM</a:t>
            </a:r>
            <a:endParaRPr lang="en-GB" sz="1700" dirty="0">
              <a:latin typeface="Futur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779C61-0B42-44B7-8A6F-2A140373D4F6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0278A8-F868-4120-A864-F506CD5146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669315-FE9F-4B36-8884-1466D170BD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C59136-E01A-4A1C-B1B6-F06E124E6CB6}"/>
              </a:ext>
            </a:extLst>
          </p:cNvPr>
          <p:cNvSpPr/>
          <p:nvPr/>
        </p:nvSpPr>
        <p:spPr>
          <a:xfrm>
            <a:off x="381000" y="796759"/>
            <a:ext cx="38862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dirty="0">
                <a:latin typeface="Futura"/>
              </a:rPr>
              <a:t>World View-II multispectral data</a:t>
            </a:r>
          </a:p>
        </p:txBody>
      </p:sp>
    </p:spTree>
    <p:extLst>
      <p:ext uri="{BB962C8B-B14F-4D97-AF65-F5344CB8AC3E}">
        <p14:creationId xmlns:p14="http://schemas.microsoft.com/office/powerpoint/2010/main" val="168218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7BC71A-746A-4D84-9DB0-C53365C5BEEA}"/>
              </a:ext>
            </a:extLst>
          </p:cNvPr>
          <p:cNvSpPr/>
          <p:nvPr/>
        </p:nvSpPr>
        <p:spPr>
          <a:xfrm>
            <a:off x="381000" y="4805660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Single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VS multi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Variable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dependencies</a:t>
            </a:r>
            <a:r>
              <a:rPr lang="it-IT" sz="1700" dirty="0">
                <a:latin typeface="Futura"/>
              </a:rPr>
              <a:t> inside the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Sequence</a:t>
            </a:r>
            <a:r>
              <a:rPr lang="it-IT" sz="1700" dirty="0">
                <a:latin typeface="Futura"/>
              </a:rPr>
              <a:t>/Order of SVM model </a:t>
            </a:r>
            <a:r>
              <a:rPr lang="it-IT" sz="1700" dirty="0" err="1">
                <a:latin typeface="Futura"/>
              </a:rPr>
              <a:t>implementation</a:t>
            </a:r>
            <a:endParaRPr lang="it-IT" sz="1700" dirty="0">
              <a:latin typeface="Futur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8E74F-4FEF-4DCA-A77F-5D8E29E9FF36}"/>
              </a:ext>
            </a:extLst>
          </p:cNvPr>
          <p:cNvSpPr txBox="1"/>
          <p:nvPr/>
        </p:nvSpPr>
        <p:spPr>
          <a:xfrm>
            <a:off x="381000" y="1118272"/>
            <a:ext cx="38146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Script </a:t>
            </a:r>
            <a:r>
              <a:rPr lang="it-IT" sz="1700" dirty="0" err="1">
                <a:latin typeface="Futura"/>
              </a:rPr>
              <a:t>understanding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Identify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structure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Find</a:t>
            </a:r>
            <a:r>
              <a:rPr lang="it-IT" sz="1700" dirty="0">
                <a:latin typeface="Futura"/>
              </a:rPr>
              <a:t> the </a:t>
            </a:r>
            <a:r>
              <a:rPr lang="it-IT" sz="1700" dirty="0" err="1">
                <a:latin typeface="Futura"/>
              </a:rPr>
              <a:t>sections</a:t>
            </a:r>
            <a:r>
              <a:rPr lang="it-IT" sz="1700" dirty="0">
                <a:latin typeface="Futura"/>
              </a:rPr>
              <a:t> to </a:t>
            </a:r>
            <a:r>
              <a:rPr lang="it-IT" sz="1700" dirty="0" err="1">
                <a:latin typeface="Futura"/>
              </a:rPr>
              <a:t>extend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R </a:t>
            </a:r>
            <a:r>
              <a:rPr lang="it-IT" sz="1700" dirty="0" err="1">
                <a:latin typeface="Futura"/>
              </a:rPr>
              <a:t>documentation</a:t>
            </a:r>
            <a:endParaRPr lang="it-IT" sz="1700" dirty="0">
              <a:latin typeface="Futur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E8CA7-D5ED-47C6-B848-CCDF680687BD}"/>
              </a:ext>
            </a:extLst>
          </p:cNvPr>
          <p:cNvSpPr/>
          <p:nvPr/>
        </p:nvSpPr>
        <p:spPr>
          <a:xfrm>
            <a:off x="381000" y="2922998"/>
            <a:ext cx="386508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Script </a:t>
            </a:r>
            <a:r>
              <a:rPr lang="en-US" sz="1700" dirty="0">
                <a:latin typeface="Futura"/>
              </a:rPr>
              <a:t>customization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Improve</a:t>
            </a:r>
            <a:r>
              <a:rPr lang="it-IT" sz="1700" dirty="0">
                <a:latin typeface="Futura"/>
              </a:rPr>
              <a:t> code  </a:t>
            </a:r>
            <a:r>
              <a:rPr lang="it-IT" sz="1700" dirty="0" err="1">
                <a:latin typeface="Futura"/>
              </a:rPr>
              <a:t>readability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Optimize</a:t>
            </a:r>
            <a:r>
              <a:rPr lang="it-IT" sz="1700" dirty="0">
                <a:latin typeface="Futura"/>
              </a:rPr>
              <a:t> performance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972CCB-94D5-4DE1-8AB2-711763C7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097" y="1177777"/>
            <a:ext cx="523948" cy="26673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DC3EAB0-17F8-48BD-A236-42738A4ACAE9}"/>
              </a:ext>
            </a:extLst>
          </p:cNvPr>
          <p:cNvSpPr/>
          <p:nvPr/>
        </p:nvSpPr>
        <p:spPr>
          <a:xfrm>
            <a:off x="5403344" y="152400"/>
            <a:ext cx="151996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700" dirty="0">
                <a:ln w="0"/>
                <a:latin typeface="Futura"/>
                <a:cs typeface="Microsoft Sans Serif"/>
              </a:rPr>
              <a:t>Script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review</a:t>
            </a:r>
            <a:endParaRPr lang="it-IT" sz="1700" dirty="0">
              <a:ln w="0"/>
              <a:latin typeface="Futura"/>
              <a:cs typeface="Microsoft Sans Serif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17FE0F-624D-4E03-B03E-F69F3FE6049C}"/>
              </a:ext>
            </a:extLst>
          </p:cNvPr>
          <p:cNvSpPr/>
          <p:nvPr/>
        </p:nvSpPr>
        <p:spPr>
          <a:xfrm>
            <a:off x="4967242" y="1118796"/>
            <a:ext cx="6477000" cy="3834204"/>
          </a:xfrm>
          <a:prstGeom prst="roundRect">
            <a:avLst/>
          </a:prstGeom>
          <a:noFill/>
          <a:ln>
            <a:solidFill>
              <a:srgbClr val="0C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30A05-8B99-4CC7-90BF-2FCAC022111E}"/>
              </a:ext>
            </a:extLst>
          </p:cNvPr>
          <p:cNvSpPr/>
          <p:nvPr/>
        </p:nvSpPr>
        <p:spPr>
          <a:xfrm>
            <a:off x="7340857" y="1180912"/>
            <a:ext cx="199605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generalDataPool</a:t>
            </a:r>
            <a:endParaRPr lang="en-GB" sz="1700" dirty="0">
              <a:latin typeface="Futura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A35BF-65FC-41DB-BD54-7C7C48FC4CC2}"/>
              </a:ext>
            </a:extLst>
          </p:cNvPr>
          <p:cNvSpPr/>
          <p:nvPr/>
        </p:nvSpPr>
        <p:spPr>
          <a:xfrm>
            <a:off x="5946660" y="1903102"/>
            <a:ext cx="7056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>
                <a:latin typeface="Futura"/>
              </a:rPr>
              <a:t>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D70EA9-3AD7-4E00-97FE-44A812D52441}"/>
              </a:ext>
            </a:extLst>
          </p:cNvPr>
          <p:cNvSpPr/>
          <p:nvPr/>
        </p:nvSpPr>
        <p:spPr>
          <a:xfrm>
            <a:off x="7925425" y="1726631"/>
            <a:ext cx="295144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normalizedDataPoolAllLev</a:t>
            </a:r>
            <a:endParaRPr lang="en-GB" sz="1700" dirty="0">
              <a:latin typeface="Futura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24A468-BDC7-470D-ACCC-ED68DF74C672}"/>
              </a:ext>
            </a:extLst>
          </p:cNvPr>
          <p:cNvSpPr/>
          <p:nvPr/>
        </p:nvSpPr>
        <p:spPr>
          <a:xfrm>
            <a:off x="7925425" y="2141674"/>
            <a:ext cx="198002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solidFill>
                  <a:schemeClr val="accent3">
                    <a:lumMod val="50000"/>
                  </a:schemeClr>
                </a:solidFill>
                <a:latin typeface="Futura"/>
              </a:rPr>
              <a:t>normalized_data</a:t>
            </a:r>
            <a:endParaRPr lang="en-GB" sz="1700" dirty="0">
              <a:solidFill>
                <a:schemeClr val="accent3">
                  <a:lumMod val="50000"/>
                </a:schemeClr>
              </a:solidFill>
              <a:latin typeface="Futura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CBCD57-CEBE-43B0-815F-B7E534DD2EEC}"/>
              </a:ext>
            </a:extLst>
          </p:cNvPr>
          <p:cNvSpPr/>
          <p:nvPr/>
        </p:nvSpPr>
        <p:spPr>
          <a:xfrm>
            <a:off x="5170431" y="3041351"/>
            <a:ext cx="225093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trainDataPoolAllLev</a:t>
            </a:r>
            <a:endParaRPr lang="en-GB" sz="1700" dirty="0">
              <a:latin typeface="Futura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AB5B2F-9682-495A-8BDC-228E786D3C8D}"/>
              </a:ext>
            </a:extLst>
          </p:cNvPr>
          <p:cNvSpPr/>
          <p:nvPr/>
        </p:nvSpPr>
        <p:spPr>
          <a:xfrm>
            <a:off x="5165929" y="3579618"/>
            <a:ext cx="170271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testDataAllLev</a:t>
            </a:r>
            <a:endParaRPr lang="en-GB" sz="1700" dirty="0">
              <a:latin typeface="Futura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154780-DDF0-4997-8707-7C6B9CD408EE}"/>
              </a:ext>
            </a:extLst>
          </p:cNvPr>
          <p:cNvSpPr/>
          <p:nvPr/>
        </p:nvSpPr>
        <p:spPr>
          <a:xfrm>
            <a:off x="5133477" y="4117885"/>
            <a:ext cx="219803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validateDataAllLev</a:t>
            </a:r>
            <a:endParaRPr lang="en-GB" sz="1700" dirty="0">
              <a:latin typeface="Futur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EDFA32-791C-4A94-B3CC-D3B7E3B13B2B}"/>
              </a:ext>
            </a:extLst>
          </p:cNvPr>
          <p:cNvSpPr/>
          <p:nvPr/>
        </p:nvSpPr>
        <p:spPr>
          <a:xfrm>
            <a:off x="9461620" y="2865825"/>
            <a:ext cx="170751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trainFeat</a:t>
            </a:r>
            <a:r>
              <a:rPr lang="en-GB" sz="1700" dirty="0">
                <a:latin typeface="Futura"/>
              </a:rPr>
              <a:t> (sub)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E5AFC-B17F-44AD-B083-B996CA709553}"/>
              </a:ext>
            </a:extLst>
          </p:cNvPr>
          <p:cNvSpPr/>
          <p:nvPr/>
        </p:nvSpPr>
        <p:spPr>
          <a:xfrm>
            <a:off x="9461620" y="3158276"/>
            <a:ext cx="131799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trainLabels</a:t>
            </a:r>
            <a:endParaRPr lang="en-GB" sz="1700" dirty="0">
              <a:latin typeface="Futur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770CF5-6A75-43E6-9D91-60CE9440E7E9}"/>
              </a:ext>
            </a:extLst>
          </p:cNvPr>
          <p:cNvSpPr/>
          <p:nvPr/>
        </p:nvSpPr>
        <p:spPr>
          <a:xfrm>
            <a:off x="9442567" y="3755542"/>
            <a:ext cx="12266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testLabels</a:t>
            </a:r>
            <a:endParaRPr lang="en-GB" sz="1700" dirty="0">
              <a:latin typeface="Futur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BA619-D70F-4CBF-9E6E-865DCEC97B8A}"/>
              </a:ext>
            </a:extLst>
          </p:cNvPr>
          <p:cNvSpPr/>
          <p:nvPr/>
        </p:nvSpPr>
        <p:spPr>
          <a:xfrm>
            <a:off x="9442567" y="3446218"/>
            <a:ext cx="139493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testFeatsub</a:t>
            </a:r>
            <a:endParaRPr lang="en-GB" sz="1700" dirty="0">
              <a:latin typeface="Futur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78521A-2E19-40B1-84E9-6391439B5B84}"/>
              </a:ext>
            </a:extLst>
          </p:cNvPr>
          <p:cNvSpPr/>
          <p:nvPr/>
        </p:nvSpPr>
        <p:spPr>
          <a:xfrm>
            <a:off x="9427264" y="4344418"/>
            <a:ext cx="172194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validateLabels</a:t>
            </a:r>
            <a:endParaRPr lang="en-GB" sz="1700" dirty="0">
              <a:latin typeface="Futur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D2448-1352-4779-A18C-AB322DE6694F}"/>
              </a:ext>
            </a:extLst>
          </p:cNvPr>
          <p:cNvSpPr/>
          <p:nvPr/>
        </p:nvSpPr>
        <p:spPr>
          <a:xfrm>
            <a:off x="9442567" y="4060600"/>
            <a:ext cx="189026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validateFeatsub</a:t>
            </a:r>
            <a:endParaRPr lang="en-GB" sz="1700" dirty="0">
              <a:latin typeface="Futura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CEC172-9762-4F1F-9582-F4DDFBF735CE}"/>
              </a:ext>
            </a:extLst>
          </p:cNvPr>
          <p:cNvSpPr/>
          <p:nvPr/>
        </p:nvSpPr>
        <p:spPr>
          <a:xfrm>
            <a:off x="7661473" y="3001181"/>
            <a:ext cx="15600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trainDataCur</a:t>
            </a:r>
            <a:endParaRPr lang="en-GB" sz="1700" dirty="0">
              <a:latin typeface="Futura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982F88-D912-4B22-8853-3645E34475A4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17F43A1-DDCB-4A3A-A584-62DEF7F10D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91AF232-DD72-49E1-A7EB-36C8BD9B19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0E3BA4-46A6-400E-9651-C242B016D65B}"/>
              </a:ext>
            </a:extLst>
          </p:cNvPr>
          <p:cNvSpPr/>
          <p:nvPr/>
        </p:nvSpPr>
        <p:spPr>
          <a:xfrm>
            <a:off x="6995409" y="811922"/>
            <a:ext cx="2686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n w="0"/>
                <a:latin typeface="Futura"/>
                <a:cs typeface="Microsoft Sans Serif"/>
              </a:rPr>
              <a:t>Dataset </a:t>
            </a:r>
            <a:r>
              <a:rPr lang="it-IT" dirty="0" err="1">
                <a:ln w="0"/>
                <a:latin typeface="Futura"/>
                <a:cs typeface="Microsoft Sans Serif"/>
              </a:rPr>
              <a:t>Preprocessing</a:t>
            </a:r>
            <a:endParaRPr lang="it-IT" dirty="0">
              <a:ln w="0"/>
              <a:latin typeface="Futura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11690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1066800" y="1143000"/>
            <a:ext cx="764343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Multiplecores for </a:t>
            </a:r>
            <a:r>
              <a:rPr lang="it-IT" sz="1700" dirty="0" err="1">
                <a:latin typeface="Futura"/>
              </a:rPr>
              <a:t>parallel</a:t>
            </a:r>
            <a:r>
              <a:rPr lang="it-IT" sz="1700" dirty="0">
                <a:latin typeface="Futura"/>
              </a:rPr>
              <a:t> computing -&gt; </a:t>
            </a:r>
            <a:r>
              <a:rPr lang="it-IT" sz="1700" i="1" dirty="0" err="1">
                <a:latin typeface="Futura"/>
              </a:rPr>
              <a:t>foreach</a:t>
            </a:r>
            <a:r>
              <a:rPr lang="it-IT" sz="1700" dirty="0">
                <a:latin typeface="Futura"/>
              </a:rPr>
              <a:t> &amp; </a:t>
            </a:r>
            <a:r>
              <a:rPr lang="it-IT" sz="1700" i="1" dirty="0" err="1">
                <a:latin typeface="Futura"/>
              </a:rPr>
              <a:t>doParallel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libraries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Save </a:t>
            </a:r>
            <a:r>
              <a:rPr lang="it-IT" sz="1700" i="1" dirty="0" err="1">
                <a:latin typeface="Futura"/>
              </a:rPr>
              <a:t>trained</a:t>
            </a:r>
            <a:r>
              <a:rPr lang="it-IT" sz="1700" i="1" dirty="0">
                <a:latin typeface="Futura"/>
              </a:rPr>
              <a:t> </a:t>
            </a:r>
            <a:r>
              <a:rPr lang="it-IT" sz="1700" i="1" dirty="0" err="1">
                <a:latin typeface="Futura"/>
              </a:rPr>
              <a:t>models</a:t>
            </a:r>
            <a:endParaRPr lang="it-IT" sz="1700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Added</a:t>
            </a:r>
            <a:r>
              <a:rPr lang="it-IT" sz="1700" dirty="0">
                <a:latin typeface="Futura"/>
              </a:rPr>
              <a:t> class </a:t>
            </a:r>
            <a:r>
              <a:rPr lang="it-IT" sz="1700" i="1" dirty="0" err="1">
                <a:latin typeface="Futura"/>
              </a:rPr>
              <a:t>probability</a:t>
            </a:r>
            <a:endParaRPr lang="it-IT" sz="1700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From </a:t>
            </a:r>
            <a:r>
              <a:rPr lang="it-IT" sz="1700" dirty="0" err="1">
                <a:latin typeface="Futura"/>
              </a:rPr>
              <a:t>euclidean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to kernel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i="1" dirty="0">
                <a:latin typeface="Futura"/>
              </a:rPr>
              <a:t>RBF kernel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implementation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Adapt</a:t>
            </a:r>
            <a:r>
              <a:rPr lang="it-IT" sz="1700" dirty="0">
                <a:latin typeface="Futura"/>
              </a:rPr>
              <a:t> </a:t>
            </a:r>
            <a:r>
              <a:rPr lang="it-IT" sz="1700" i="1" dirty="0" err="1">
                <a:latin typeface="Futura"/>
              </a:rPr>
              <a:t>pred_one</a:t>
            </a:r>
            <a:r>
              <a:rPr lang="it-IT" sz="1700" i="1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to different class </a:t>
            </a:r>
            <a:r>
              <a:rPr lang="it-IT" sz="1700" dirty="0" err="1">
                <a:latin typeface="Futura"/>
              </a:rPr>
              <a:t>label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Marging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</a:t>
            </a:r>
            <a:r>
              <a:rPr lang="it-IT" sz="1700" dirty="0" err="1">
                <a:latin typeface="Futura"/>
              </a:rPr>
              <a:t>multicore</a:t>
            </a:r>
            <a:r>
              <a:rPr lang="it-IT" sz="1700" dirty="0">
                <a:latin typeface="Futur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MCLU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</a:t>
            </a:r>
            <a:r>
              <a:rPr lang="it-IT" sz="1700" dirty="0" err="1">
                <a:latin typeface="Futura"/>
              </a:rPr>
              <a:t>multicore</a:t>
            </a:r>
            <a:r>
              <a:rPr lang="it-IT" sz="1700" dirty="0">
                <a:latin typeface="Futur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(</a:t>
            </a:r>
            <a:r>
              <a:rPr lang="it-IT" sz="1700" dirty="0" err="1">
                <a:latin typeface="Futura"/>
              </a:rPr>
              <a:t>multicore</a:t>
            </a:r>
            <a:r>
              <a:rPr lang="it-IT" sz="1700" dirty="0">
                <a:latin typeface="Futura"/>
              </a:rPr>
              <a:t>)</a:t>
            </a:r>
          </a:p>
          <a:p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MCLP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</a:t>
            </a:r>
            <a:r>
              <a:rPr lang="it-IT" sz="1700" dirty="0" err="1">
                <a:latin typeface="Futura"/>
              </a:rPr>
              <a:t>multicore</a:t>
            </a:r>
            <a:r>
              <a:rPr lang="it-IT" sz="1700">
                <a:latin typeface="Futura"/>
              </a:rPr>
              <a:t>)</a:t>
            </a:r>
            <a:endParaRPr lang="it-IT" sz="1700" dirty="0">
              <a:latin typeface="Futur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6D211-AAF4-4661-818A-BC4D70F45A60}"/>
              </a:ext>
            </a:extLst>
          </p:cNvPr>
          <p:cNvSpPr/>
          <p:nvPr/>
        </p:nvSpPr>
        <p:spPr>
          <a:xfrm>
            <a:off x="0" y="152400"/>
            <a:ext cx="121920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Implemented</a:t>
            </a:r>
            <a:r>
              <a:rPr lang="it-IT" sz="1700" dirty="0">
                <a:ln w="0"/>
                <a:latin typeface="Futura"/>
                <a:cs typeface="Microsoft Sans Serif"/>
              </a:rPr>
              <a:t> steps</a:t>
            </a:r>
            <a:endParaRPr lang="en-GB" sz="1700" dirty="0">
              <a:ln w="0"/>
              <a:latin typeface="Futur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2E576F-9E28-4F1C-B2E8-CD21F2DB4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" t="13805" r="903" b="14324"/>
          <a:stretch/>
        </p:blipFill>
        <p:spPr>
          <a:xfrm>
            <a:off x="4800600" y="3028353"/>
            <a:ext cx="1895753" cy="2864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AE6C36-B7A4-4C70-869B-0D814962D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56" t="60215" r="7291" b="6973"/>
          <a:stretch/>
        </p:blipFill>
        <p:spPr>
          <a:xfrm>
            <a:off x="7467600" y="3522580"/>
            <a:ext cx="2207679" cy="2837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2E061B-7E4A-4054-B28D-8C00E304FE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" t="37849" r="86792" b="38187"/>
          <a:stretch/>
        </p:blipFill>
        <p:spPr>
          <a:xfrm>
            <a:off x="6799852" y="3522580"/>
            <a:ext cx="484495" cy="2837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59D4A7-21E7-44C7-9747-8A939E7585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83" t="4809" r="19635" b="67439"/>
          <a:stretch/>
        </p:blipFill>
        <p:spPr>
          <a:xfrm>
            <a:off x="4800600" y="3522580"/>
            <a:ext cx="1815999" cy="2837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CE36CE-F34A-4EAB-BF7A-9EE78D765351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1CF1E1-94F9-4C49-B01C-383E0EB043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74A163-195C-492D-BBCF-B4F558AC28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5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6521632" y="5235414"/>
            <a:ext cx="44582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Execute</a:t>
            </a:r>
            <a:r>
              <a:rPr lang="it-IT" sz="1700" dirty="0">
                <a:latin typeface="Futura"/>
              </a:rPr>
              <a:t> code on a different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Qiskit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python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library</a:t>
            </a:r>
            <a:r>
              <a:rPr lang="it-IT" sz="1700" dirty="0">
                <a:latin typeface="Futura"/>
              </a:rPr>
              <a:t> for VSVM</a:t>
            </a:r>
            <a:endParaRPr lang="en-GB" sz="1700" dirty="0">
              <a:latin typeface="Futur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B66492-7631-4D77-854C-9D9B2C20CC19}"/>
              </a:ext>
            </a:extLst>
          </p:cNvPr>
          <p:cNvSpPr/>
          <p:nvPr/>
        </p:nvSpPr>
        <p:spPr>
          <a:xfrm>
            <a:off x="685800" y="962625"/>
            <a:ext cx="6096000" cy="14003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u="sng" dirty="0">
                <a:latin typeface="Futura"/>
              </a:rPr>
              <a:t>Active Learning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A Survey of Active Learning Algorithms for Supervised Remote Sensing Image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Active Learning Methods for Remote Sensing Image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F48A4-B9AC-4DA4-972A-FBE6314EBF73}"/>
              </a:ext>
            </a:extLst>
          </p:cNvPr>
          <p:cNvSpPr/>
          <p:nvPr/>
        </p:nvSpPr>
        <p:spPr>
          <a:xfrm>
            <a:off x="533400" y="2716951"/>
            <a:ext cx="9101843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1700" dirty="0">
                <a:latin typeface="Futura"/>
              </a:rPr>
              <a:t>Large-Margin-Based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</a:t>
            </a:r>
            <a:r>
              <a:rPr lang="en-GB" sz="1700" dirty="0" err="1">
                <a:latin typeface="Futura"/>
              </a:rPr>
              <a:t>argin</a:t>
            </a:r>
            <a:r>
              <a:rPr lang="en-GB" sz="1700" dirty="0">
                <a:latin typeface="Futura"/>
              </a:rPr>
              <a:t> Sampling 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</a:t>
            </a:r>
            <a:r>
              <a:rPr lang="en-GB" sz="1700" dirty="0">
                <a:latin typeface="Futura"/>
              </a:rPr>
              <a:t>ulticlass Level Uncertainty MCLU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</a:t>
            </a:r>
            <a:r>
              <a:rPr lang="en-GB" sz="1700" dirty="0">
                <a:latin typeface="Futura"/>
              </a:rPr>
              <a:t>ulticlass Level Probability MCLP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</a:t>
            </a:r>
            <a:r>
              <a:rPr lang="en-GB" sz="1700" dirty="0" err="1">
                <a:latin typeface="Futura"/>
              </a:rPr>
              <a:t>ignificance</a:t>
            </a:r>
            <a:r>
              <a:rPr lang="en-GB" sz="1700" dirty="0">
                <a:latin typeface="Futura"/>
              </a:rPr>
              <a:t> Space </a:t>
            </a:r>
            <a:r>
              <a:rPr lang="en-GB" sz="1700" dirty="0" err="1">
                <a:latin typeface="Futura"/>
              </a:rPr>
              <a:t>Construnction</a:t>
            </a:r>
            <a:r>
              <a:rPr lang="en-GB" sz="1700" dirty="0">
                <a:latin typeface="Futura"/>
              </a:rPr>
              <a:t> SSC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Most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Ambiguous</a:t>
            </a:r>
            <a:r>
              <a:rPr lang="it-IT" sz="1700" dirty="0">
                <a:latin typeface="Futura"/>
              </a:rPr>
              <a:t> and </a:t>
            </a:r>
            <a:r>
              <a:rPr lang="it-IT" sz="1700" dirty="0" err="1">
                <a:latin typeface="Futura"/>
              </a:rPr>
              <a:t>orthogonal</a:t>
            </a:r>
            <a:r>
              <a:rPr lang="it-IT" sz="1700" dirty="0">
                <a:latin typeface="Futura"/>
              </a:rPr>
              <a:t> MAO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-angle-based </a:t>
            </a:r>
            <a:r>
              <a:rPr lang="it-IT" sz="1700" dirty="0" err="1">
                <a:latin typeface="Futura"/>
              </a:rPr>
              <a:t>diversity</a:t>
            </a:r>
            <a:r>
              <a:rPr lang="it-IT" sz="1700" dirty="0">
                <a:latin typeface="Futura"/>
              </a:rPr>
              <a:t> MCLU-ABD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uncertainty-enhanced</a:t>
            </a:r>
            <a:r>
              <a:rPr lang="it-IT" sz="1700" dirty="0">
                <a:latin typeface="Futura"/>
              </a:rPr>
              <a:t> cluster based </a:t>
            </a:r>
            <a:r>
              <a:rPr lang="it-IT" sz="1700" dirty="0" err="1">
                <a:latin typeface="Futura"/>
              </a:rPr>
              <a:t>diversity</a:t>
            </a:r>
            <a:r>
              <a:rPr lang="it-IT" sz="1700" dirty="0">
                <a:latin typeface="Futura"/>
              </a:rPr>
              <a:t> MCLU-ECBD</a:t>
            </a:r>
            <a:endParaRPr lang="en-GB" sz="1700" dirty="0">
              <a:latin typeface="Futura"/>
            </a:endParaRPr>
          </a:p>
          <a:p>
            <a:pPr lvl="1"/>
            <a:r>
              <a:rPr lang="en-GB" sz="1700" dirty="0">
                <a:latin typeface="Futura"/>
              </a:rPr>
              <a:t>Posterior Probability-Based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 err="1">
                <a:latin typeface="Futura"/>
              </a:rPr>
              <a:t>Kullbach</a:t>
            </a:r>
            <a:r>
              <a:rPr lang="en-GB" sz="1700" dirty="0">
                <a:latin typeface="Futura"/>
              </a:rPr>
              <a:t>–</a:t>
            </a:r>
            <a:r>
              <a:rPr lang="en-GB" sz="1700" dirty="0" err="1">
                <a:latin typeface="Futura"/>
              </a:rPr>
              <a:t>Leibler</a:t>
            </a:r>
            <a:r>
              <a:rPr lang="en-GB" sz="1700" dirty="0">
                <a:latin typeface="Futura"/>
              </a:rPr>
              <a:t> divergence KL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Breaking Ties (BT)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40F008-828D-483B-ACB5-22B0F07CD130}"/>
              </a:ext>
            </a:extLst>
          </p:cNvPr>
          <p:cNvSpPr/>
          <p:nvPr/>
        </p:nvSpPr>
        <p:spPr>
          <a:xfrm>
            <a:off x="0" y="152400"/>
            <a:ext cx="1219199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Current</a:t>
            </a:r>
            <a:r>
              <a:rPr lang="it-IT" sz="1700" dirty="0">
                <a:ln w="0"/>
                <a:latin typeface="Futura"/>
                <a:cs typeface="Microsoft Sans Serif"/>
              </a:rPr>
              <a:t> progress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19D941-6740-4DCA-9C09-56462679D93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2B8902F-9AE9-4B7B-84BA-61F3473D82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A390E6A-6E3F-4B90-8E0D-3B57622295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8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AB17A8-B6F3-4C8D-B315-3C1091763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6277AE-6C37-4CB2-A012-16EEBF5392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F9A05B-8D08-46CF-8EB2-8EF9C40EEA00}"/>
              </a:ext>
            </a:extLst>
          </p:cNvPr>
          <p:cNvSpPr/>
          <p:nvPr/>
        </p:nvSpPr>
        <p:spPr>
          <a:xfrm>
            <a:off x="914400" y="0"/>
            <a:ext cx="10363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Futura"/>
              </a:rPr>
              <a:t>1.  DONE try without </a:t>
            </a:r>
            <a:r>
              <a:rPr lang="en-GB" sz="1600" dirty="0" err="1">
                <a:latin typeface="Futura"/>
              </a:rPr>
              <a:t>indexTrain</a:t>
            </a:r>
            <a:r>
              <a:rPr lang="en-GB" sz="1600" dirty="0">
                <a:latin typeface="Futura"/>
              </a:rPr>
              <a:t>  </a:t>
            </a:r>
          </a:p>
          <a:p>
            <a:r>
              <a:rPr lang="en-GB" sz="1600" dirty="0">
                <a:latin typeface="Futura"/>
              </a:rPr>
              <a:t>3.  DONE split </a:t>
            </a:r>
            <a:r>
              <a:rPr lang="en-GB" sz="1600" dirty="0" err="1">
                <a:latin typeface="Futura"/>
              </a:rPr>
              <a:t>alter_samples</a:t>
            </a:r>
            <a:r>
              <a:rPr lang="en-GB" sz="1600" dirty="0">
                <a:latin typeface="Futura"/>
              </a:rPr>
              <a:t> in multiple iterations </a:t>
            </a:r>
          </a:p>
          <a:p>
            <a:r>
              <a:rPr lang="en-GB" sz="1600" dirty="0">
                <a:latin typeface="Futura"/>
              </a:rPr>
              <a:t>4.  DONE check if in the </a:t>
            </a:r>
            <a:r>
              <a:rPr lang="en-GB" sz="1600" dirty="0" err="1">
                <a:latin typeface="Futura"/>
              </a:rPr>
              <a:t>multiclas</a:t>
            </a:r>
            <a:r>
              <a:rPr lang="en-GB" sz="1600" dirty="0">
                <a:latin typeface="Futura"/>
              </a:rPr>
              <a:t> setting the random / balanced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 actually change</a:t>
            </a:r>
          </a:p>
          <a:p>
            <a:r>
              <a:rPr lang="en-GB" sz="1600" dirty="0">
                <a:latin typeface="Futura"/>
              </a:rPr>
              <a:t>5.  DONE implement </a:t>
            </a:r>
            <a:r>
              <a:rPr lang="en-GB" sz="1600" dirty="0" err="1">
                <a:latin typeface="Futura"/>
              </a:rPr>
              <a:t>only_probability_distance</a:t>
            </a:r>
            <a:r>
              <a:rPr lang="en-GB" sz="1600" dirty="0">
                <a:latin typeface="Futura"/>
              </a:rPr>
              <a:t> + check different implementation of </a:t>
            </a:r>
            <a:r>
              <a:rPr lang="en-GB" sz="1600" dirty="0" err="1">
                <a:latin typeface="Futura"/>
              </a:rPr>
              <a:t>mclu</a:t>
            </a:r>
            <a:r>
              <a:rPr lang="en-GB" sz="1600" dirty="0">
                <a:latin typeface="Futura"/>
              </a:rPr>
              <a:t> (see paper) </a:t>
            </a:r>
          </a:p>
          <a:p>
            <a:r>
              <a:rPr lang="en-GB" sz="1600" dirty="0">
                <a:latin typeface="Futura"/>
              </a:rPr>
              <a:t>6.  DONE check if NDVI feature is actually useful</a:t>
            </a:r>
          </a:p>
          <a:p>
            <a:r>
              <a:rPr lang="en-GB" sz="1600" dirty="0">
                <a:latin typeface="Futura"/>
              </a:rPr>
              <a:t>7.  DONE boundClass1 issue related to implementation error -&gt; values inside variables</a:t>
            </a:r>
          </a:p>
          <a:p>
            <a:r>
              <a:rPr lang="en-GB" sz="1600" dirty="0">
                <a:latin typeface="Futura"/>
              </a:rPr>
              <a:t>8.  DONE implement binary + multiclass in the same script</a:t>
            </a:r>
          </a:p>
          <a:p>
            <a:r>
              <a:rPr lang="en-GB" sz="1600" dirty="0">
                <a:latin typeface="Futura"/>
              </a:rPr>
              <a:t>9.  DONE tune </a:t>
            </a:r>
            <a:r>
              <a:rPr lang="en-GB" sz="1600" dirty="0" err="1">
                <a:latin typeface="Futura"/>
              </a:rPr>
              <a:t>alter_label</a:t>
            </a:r>
            <a:r>
              <a:rPr lang="en-GB" sz="1600" dirty="0">
                <a:latin typeface="Futura"/>
              </a:rPr>
              <a:t> hyperparameter: how many label need to be </a:t>
            </a:r>
            <a:r>
              <a:rPr lang="en-GB" sz="1600" dirty="0" err="1">
                <a:latin typeface="Futura"/>
              </a:rPr>
              <a:t>relabeled</a:t>
            </a:r>
            <a:r>
              <a:rPr lang="en-GB" sz="1600" dirty="0">
                <a:latin typeface="Futura"/>
              </a:rPr>
              <a:t>?</a:t>
            </a:r>
          </a:p>
          <a:p>
            <a:r>
              <a:rPr lang="en-GB" sz="1600" dirty="0">
                <a:latin typeface="Futura"/>
              </a:rPr>
              <a:t>10. DONE overall hyperparameters optimization e.g. "</a:t>
            </a:r>
            <a:r>
              <a:rPr lang="en-GB" sz="1600" dirty="0" err="1">
                <a:latin typeface="Futura"/>
              </a:rPr>
              <a:t>boundMargin</a:t>
            </a:r>
            <a:r>
              <a:rPr lang="en-GB" sz="1600" dirty="0">
                <a:latin typeface="Futura"/>
              </a:rPr>
              <a:t>" and "bound" </a:t>
            </a:r>
          </a:p>
          <a:p>
            <a:r>
              <a:rPr lang="en-GB" sz="1600" dirty="0">
                <a:latin typeface="Futura"/>
              </a:rPr>
              <a:t>11. DONE descriptive stats of the dataset/data visualization</a:t>
            </a:r>
          </a:p>
          <a:p>
            <a:r>
              <a:rPr lang="en-GB" sz="1600" dirty="0">
                <a:latin typeface="Futura"/>
              </a:rPr>
              <a:t>12. DONE Kappa-score coefficient definition: change the metric from "kappa" to "accuracy"</a:t>
            </a:r>
          </a:p>
          <a:p>
            <a:r>
              <a:rPr lang="en-GB" sz="1600" dirty="0">
                <a:latin typeface="Futura"/>
              </a:rPr>
              <a:t>15. DONE multiclass script is implemented differently from the binary one -&gt; got different accuracies</a:t>
            </a:r>
          </a:p>
          <a:p>
            <a:r>
              <a:rPr lang="en-GB" sz="1600" dirty="0">
                <a:latin typeface="Futura"/>
              </a:rPr>
              <a:t>17. DONE add shape scripts</a:t>
            </a:r>
          </a:p>
          <a:p>
            <a:r>
              <a:rPr lang="en-GB" sz="1600" dirty="0">
                <a:latin typeface="Futura"/>
              </a:rPr>
              <a:t>18. DONE add </a:t>
            </a:r>
            <a:r>
              <a:rPr lang="en-GB" sz="1600" dirty="0" err="1">
                <a:latin typeface="Futura"/>
              </a:rPr>
              <a:t>hadagera</a:t>
            </a:r>
            <a:r>
              <a:rPr lang="en-GB" sz="1600" dirty="0">
                <a:latin typeface="Futura"/>
              </a:rPr>
              <a:t> scripts</a:t>
            </a:r>
          </a:p>
          <a:p>
            <a:r>
              <a:rPr lang="en-GB" sz="1600" dirty="0">
                <a:latin typeface="Futura"/>
              </a:rPr>
              <a:t>19. DONE check if it is sufficient to run </a:t>
            </a:r>
            <a:r>
              <a:rPr lang="en-GB" sz="1600" dirty="0" err="1">
                <a:latin typeface="Futura"/>
              </a:rPr>
              <a:t>registerDoParallel</a:t>
            </a:r>
            <a:r>
              <a:rPr lang="en-GB" sz="1600" dirty="0">
                <a:latin typeface="Futura"/>
              </a:rPr>
              <a:t>(</a:t>
            </a:r>
            <a:r>
              <a:rPr lang="en-GB" sz="1600" dirty="0" err="1">
                <a:latin typeface="Futura"/>
              </a:rPr>
              <a:t>num_cores</a:t>
            </a:r>
            <a:r>
              <a:rPr lang="en-GB" sz="1600" dirty="0">
                <a:latin typeface="Futura"/>
              </a:rPr>
              <a:t>) just once inside the script</a:t>
            </a:r>
          </a:p>
          <a:p>
            <a:r>
              <a:rPr lang="en-GB" sz="1600" dirty="0">
                <a:latin typeface="Futura"/>
              </a:rPr>
              <a:t>20. DONE either balanced the </a:t>
            </a:r>
            <a:r>
              <a:rPr lang="en-GB" sz="1600" dirty="0" err="1">
                <a:latin typeface="Futura"/>
              </a:rPr>
              <a:t>datapool</a:t>
            </a:r>
            <a:r>
              <a:rPr lang="en-GB" sz="1600" dirty="0">
                <a:latin typeface="Futura"/>
              </a:rPr>
              <a:t> at the beginning or the each train/test/validate/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set</a:t>
            </a:r>
          </a:p>
          <a:p>
            <a:r>
              <a:rPr lang="en-GB" sz="1600" dirty="0">
                <a:latin typeface="Futura"/>
              </a:rPr>
              <a:t>21. DONE pick one new sample at time OR pick multiple from different regions/classes</a:t>
            </a:r>
          </a:p>
          <a:p>
            <a:r>
              <a:rPr lang="en-GB" sz="1600" dirty="0">
                <a:latin typeface="Futura"/>
              </a:rPr>
              <a:t>22. DONE plots for different model accuracies with different training data size and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</a:t>
            </a:r>
          </a:p>
          <a:p>
            <a:r>
              <a:rPr lang="en-GB" sz="1600" dirty="0">
                <a:latin typeface="Futura"/>
              </a:rPr>
              <a:t>24. DONE implement VSVM-SL + VIRTUAL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 on </a:t>
            </a:r>
            <a:r>
              <a:rPr lang="en-GB" sz="1600" dirty="0" err="1">
                <a:latin typeface="Futura"/>
              </a:rPr>
              <a:t>new_tunedVSVM</a:t>
            </a:r>
            <a:r>
              <a:rPr lang="en-GB" sz="1600" dirty="0">
                <a:latin typeface="Futura"/>
              </a:rPr>
              <a:t> IT</a:t>
            </a:r>
          </a:p>
          <a:p>
            <a:r>
              <a:rPr lang="en-GB" sz="1600" dirty="0">
                <a:latin typeface="Futura"/>
              </a:rPr>
              <a:t>25. DONE use the </a:t>
            </a:r>
            <a:r>
              <a:rPr lang="en-GB" sz="1600" dirty="0" err="1">
                <a:latin typeface="Futura"/>
              </a:rPr>
              <a:t>kernel_function</a:t>
            </a:r>
            <a:r>
              <a:rPr lang="en-GB" sz="1600" dirty="0">
                <a:latin typeface="Futura"/>
              </a:rPr>
              <a:t> from the </a:t>
            </a:r>
            <a:r>
              <a:rPr lang="en-GB" sz="1600" dirty="0" err="1">
                <a:latin typeface="Futura"/>
              </a:rPr>
              <a:t>base_svm</a:t>
            </a:r>
            <a:r>
              <a:rPr lang="en-GB" sz="1600" dirty="0">
                <a:latin typeface="Futura"/>
              </a:rPr>
              <a:t> </a:t>
            </a:r>
          </a:p>
          <a:p>
            <a:r>
              <a:rPr lang="en-GB" sz="1600" dirty="0">
                <a:latin typeface="Futura"/>
              </a:rPr>
              <a:t>29. DONE compare VSVM / VSVM_SL / VSVM_SL </a:t>
            </a:r>
            <a:r>
              <a:rPr lang="en-GB" sz="1600" dirty="0" err="1">
                <a:latin typeface="Futura"/>
              </a:rPr>
              <a:t>Unl</a:t>
            </a:r>
            <a:r>
              <a:rPr lang="en-GB" sz="1600" dirty="0">
                <a:latin typeface="Futura"/>
              </a:rPr>
              <a:t> / VSVM_SL V </a:t>
            </a:r>
            <a:r>
              <a:rPr lang="en-GB" sz="1600" dirty="0" err="1">
                <a:latin typeface="Futura"/>
              </a:rPr>
              <a:t>Unl</a:t>
            </a:r>
            <a:r>
              <a:rPr lang="en-GB" sz="1600" dirty="0">
                <a:latin typeface="Futura"/>
              </a:rPr>
              <a:t> as base model for </a:t>
            </a:r>
            <a:r>
              <a:rPr lang="en-GB" sz="1600" dirty="0" err="1">
                <a:latin typeface="Futura"/>
              </a:rPr>
              <a:t>ITerative</a:t>
            </a:r>
            <a:r>
              <a:rPr lang="en-GB" sz="1600" dirty="0">
                <a:latin typeface="Futura"/>
              </a:rPr>
              <a:t> AL</a:t>
            </a:r>
          </a:p>
          <a:p>
            <a:r>
              <a:rPr lang="en-GB" sz="1600" dirty="0">
                <a:latin typeface="Futura"/>
              </a:rPr>
              <a:t>30. DONE check why SVM as an Accuracy of 90% just with 3 samples</a:t>
            </a:r>
          </a:p>
          <a:p>
            <a:r>
              <a:rPr lang="en-GB" sz="1600" dirty="0">
                <a:latin typeface="Futura"/>
              </a:rPr>
              <a:t>31. DONE check </a:t>
            </a:r>
            <a:r>
              <a:rPr lang="en-GB" sz="1600" dirty="0" err="1">
                <a:latin typeface="Futura"/>
              </a:rPr>
              <a:t>sampleSize</a:t>
            </a:r>
            <a:r>
              <a:rPr lang="en-GB" sz="1600" dirty="0">
                <a:latin typeface="Futura"/>
              </a:rPr>
              <a:t> = </a:t>
            </a:r>
            <a:r>
              <a:rPr lang="en-GB" sz="1600" dirty="0" err="1">
                <a:latin typeface="Futura"/>
              </a:rPr>
              <a:t>sampleSizePor</a:t>
            </a:r>
            <a:r>
              <a:rPr lang="en-GB" sz="1600" dirty="0">
                <a:latin typeface="Futura"/>
              </a:rPr>
              <a:t>[</a:t>
            </a:r>
            <a:r>
              <a:rPr lang="en-GB" sz="1600" dirty="0" err="1">
                <a:latin typeface="Futura"/>
              </a:rPr>
              <a:t>sample_size</a:t>
            </a:r>
            <a:r>
              <a:rPr lang="en-GB" sz="1600" dirty="0">
                <a:latin typeface="Futura"/>
              </a:rPr>
              <a:t>] - </a:t>
            </a:r>
            <a:r>
              <a:rPr lang="en-GB" sz="1600" dirty="0" err="1">
                <a:latin typeface="Futura"/>
              </a:rPr>
              <a:t>sampleSizePor</a:t>
            </a:r>
            <a:r>
              <a:rPr lang="en-GB" sz="1600" dirty="0">
                <a:latin typeface="Futura"/>
              </a:rPr>
              <a:t>[sample_size-1]</a:t>
            </a:r>
          </a:p>
          <a:p>
            <a:r>
              <a:rPr lang="en-GB" sz="1600" dirty="0">
                <a:latin typeface="Futura"/>
              </a:rPr>
              <a:t>32. DONE compare </a:t>
            </a:r>
            <a:r>
              <a:rPr lang="en-GB" sz="1600" dirty="0" err="1">
                <a:latin typeface="Futura"/>
              </a:rPr>
              <a:t>VSVM_SL_Un_it</a:t>
            </a:r>
            <a:r>
              <a:rPr lang="en-GB" sz="1600" dirty="0">
                <a:latin typeface="Futura"/>
              </a:rPr>
              <a:t> trained on SVM/VSVM with </a:t>
            </a:r>
            <a:r>
              <a:rPr lang="en-GB" sz="1600" dirty="0" err="1">
                <a:latin typeface="Futura"/>
              </a:rPr>
              <a:t>VSVM_SL_Un_b</a:t>
            </a:r>
            <a:r>
              <a:rPr lang="en-GB" sz="1600" dirty="0">
                <a:latin typeface="Futura"/>
              </a:rPr>
              <a:t>/</a:t>
            </a:r>
            <a:r>
              <a:rPr lang="en-GB" sz="1600" dirty="0" err="1">
                <a:latin typeface="Futura"/>
              </a:rPr>
              <a:t>VSVM_SL_vUn_b</a:t>
            </a:r>
            <a:endParaRPr lang="en-GB" sz="1600" dirty="0">
              <a:latin typeface="Futura"/>
            </a:endParaRPr>
          </a:p>
          <a:p>
            <a:r>
              <a:rPr lang="en-GB" sz="1600" dirty="0">
                <a:latin typeface="Futura"/>
              </a:rPr>
              <a:t>36. DONE try MS with one sample per iteration</a:t>
            </a:r>
          </a:p>
          <a:p>
            <a:r>
              <a:rPr lang="en-GB" sz="1600" dirty="0">
                <a:latin typeface="Futura"/>
              </a:rPr>
              <a:t>39. DONE consider all the levels for the uncertainty distance </a:t>
            </a:r>
          </a:p>
          <a:p>
            <a:r>
              <a:rPr lang="en-GB" sz="1600" dirty="0">
                <a:latin typeface="Futura"/>
              </a:rPr>
              <a:t>41. DONE check warnings in AL binary </a:t>
            </a:r>
            <a:r>
              <a:rPr lang="en-GB" sz="1600" dirty="0" err="1">
                <a:latin typeface="Futura"/>
              </a:rPr>
              <a:t>hagadera</a:t>
            </a:r>
            <a:r>
              <a:rPr lang="en-GB" sz="1600" dirty="0">
                <a:latin typeface="Futura"/>
              </a:rPr>
              <a:t> -&gt; </a:t>
            </a:r>
            <a:r>
              <a:rPr lang="en-GB" sz="1600" dirty="0" err="1">
                <a:latin typeface="Futura"/>
              </a:rPr>
              <a:t>na</a:t>
            </a:r>
            <a:r>
              <a:rPr lang="en-GB" sz="1600" dirty="0">
                <a:latin typeface="Futura"/>
              </a:rPr>
              <a:t> due to </a:t>
            </a:r>
            <a:r>
              <a:rPr lang="en-GB" sz="1600" dirty="0" err="1">
                <a:latin typeface="Futura"/>
              </a:rPr>
              <a:t>ncol</a:t>
            </a:r>
            <a:r>
              <a:rPr lang="en-GB" sz="1600" dirty="0">
                <a:latin typeface="Futura"/>
              </a:rPr>
              <a:t>(</a:t>
            </a:r>
            <a:r>
              <a:rPr lang="en-GB" sz="1600" dirty="0" err="1">
                <a:latin typeface="Futura"/>
              </a:rPr>
              <a:t>samplesRemaining</a:t>
            </a:r>
            <a:r>
              <a:rPr lang="en-GB" sz="1600" dirty="0">
                <a:latin typeface="Futura"/>
              </a:rPr>
              <a:t>) in UD FUNCS</a:t>
            </a:r>
          </a:p>
        </p:txBody>
      </p:sp>
    </p:spTree>
    <p:extLst>
      <p:ext uri="{BB962C8B-B14F-4D97-AF65-F5344CB8AC3E}">
        <p14:creationId xmlns:p14="http://schemas.microsoft.com/office/powerpoint/2010/main" val="411806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6E73E0-56D2-4533-A864-D6D3653D0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" t="15029" r="22248" b="5464"/>
          <a:stretch/>
        </p:blipFill>
        <p:spPr>
          <a:xfrm>
            <a:off x="779911" y="838200"/>
            <a:ext cx="9087989" cy="47539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5BB3E6-77E8-4B4B-A946-3FA6B3AEE787}"/>
              </a:ext>
            </a:extLst>
          </p:cNvPr>
          <p:cNvSpPr/>
          <p:nvPr/>
        </p:nvSpPr>
        <p:spPr>
          <a:xfrm>
            <a:off x="8295" y="152400"/>
            <a:ext cx="121837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>
                <a:ln w="0"/>
                <a:latin typeface="Futura"/>
                <a:cs typeface="Microsoft Sans Serif"/>
              </a:rPr>
              <a:t>Previous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block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scheme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8193AA-EAEC-43CC-B0A5-7B7B5FFCD5DE}"/>
              </a:ext>
            </a:extLst>
          </p:cNvPr>
          <p:cNvSpPr/>
          <p:nvPr/>
        </p:nvSpPr>
        <p:spPr>
          <a:xfrm>
            <a:off x="762000" y="5181600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Semi-Supervised Virtual Support Vector Machines with Self-Learning Constraint for Remote Sensing Image Classification (Ozan)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8DEC3-E9C9-4DD6-9164-EAA5D5B14A25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9BFA73-ADF0-4DB8-A3D3-FDC3128832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D1BB9F-FE68-444A-BBD1-D989D18C94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2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DF3ACF-1ADF-431F-9FBC-C36B9DC9F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1" y="848594"/>
            <a:ext cx="10560894" cy="48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9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eab120-891d-4e75-bbb7-983661d36c9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841625E9231845AE0E6B129DAD585F" ma:contentTypeVersion="14" ma:contentTypeDescription="Creare un nuovo documento." ma:contentTypeScope="" ma:versionID="adf50d05938a50fd5065660052e1beff">
  <xsd:schema xmlns:xsd="http://www.w3.org/2001/XMLSchema" xmlns:xs="http://www.w3.org/2001/XMLSchema" xmlns:p="http://schemas.microsoft.com/office/2006/metadata/properties" xmlns:ns3="c9eab120-891d-4e75-bbb7-983661d36c9c" xmlns:ns4="2cbdb79f-05cb-4beb-bf79-a6aafc29ddd5" targetNamespace="http://schemas.microsoft.com/office/2006/metadata/properties" ma:root="true" ma:fieldsID="b902866bf818cdea5f3ce01fe2127e05" ns3:_="" ns4:_="">
    <xsd:import namespace="c9eab120-891d-4e75-bbb7-983661d36c9c"/>
    <xsd:import namespace="2cbdb79f-05cb-4beb-bf79-a6aafc29d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ab120-891d-4e75-bbb7-983661d36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db79f-05cb-4beb-bf79-a6aafc29ddd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5546A-FCFF-49CF-A534-6766F9A5EAFB}">
  <ds:schemaRefs>
    <ds:schemaRef ds:uri="http://schemas.openxmlformats.org/package/2006/metadata/core-properties"/>
    <ds:schemaRef ds:uri="c9eab120-891d-4e75-bbb7-983661d36c9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cbdb79f-05cb-4beb-bf79-a6aafc29ddd5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AABA9B0-793B-4B58-8B9B-EDA17520E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ab120-891d-4e75-bbb7-983661d36c9c"/>
    <ds:schemaRef ds:uri="2cbdb79f-05cb-4beb-bf79-a6aafc29d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D72105-E419-4657-8EC8-6C73137EC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12208</TotalTime>
  <Words>887</Words>
  <Application>Microsoft Office PowerPoint</Application>
  <PresentationFormat>Widescreen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Futura</vt:lpstr>
      <vt:lpstr>Microsoft Sans Serif</vt:lpstr>
      <vt:lpstr>Times New Roman</vt:lpstr>
      <vt:lpstr>Trebuchet MS</vt:lpstr>
      <vt:lpstr>Office Theme</vt:lpstr>
      <vt:lpstr>Geoinformatics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Arias</dc:creator>
  <cp:lastModifiedBy>Utente</cp:lastModifiedBy>
  <cp:revision>207</cp:revision>
  <dcterms:created xsi:type="dcterms:W3CDTF">2023-05-01T21:14:50Z</dcterms:created>
  <dcterms:modified xsi:type="dcterms:W3CDTF">2024-07-10T15:43:05Z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2023-05-01T00:00:00Z</vt:filetime>
  </property>
  <property fmtid="{D5CDD505-2E9C-101B-9397-08002B2CF9AE}" pid="5" name="ContentTypeId">
    <vt:lpwstr>0x01010010841625E9231845AE0E6B129DAD585F</vt:lpwstr>
  </property>
</Properties>
</file>