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315" r:id="rId12"/>
    <p:sldId id="319" r:id="rId13"/>
    <p:sldId id="320" r:id="rId14"/>
    <p:sldId id="321" r:id="rId15"/>
    <p:sldId id="316" r:id="rId16"/>
    <p:sldId id="322" r:id="rId17"/>
    <p:sldId id="28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912" userDrawn="1">
          <p15:clr>
            <a:srgbClr val="A4A3A4"/>
          </p15:clr>
        </p15:guide>
        <p15:guide id="7" pos="5904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09F"/>
    <a:srgbClr val="0C0C0C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>
      <p:cViewPr varScale="1">
        <p:scale>
          <a:sx n="132" d="100"/>
          <a:sy n="132" d="100"/>
        </p:scale>
        <p:origin x="162" y="462"/>
      </p:cViewPr>
      <p:guideLst>
        <p:guide pos="432"/>
        <p:guide pos="7248"/>
        <p:guide orient="horz" pos="624"/>
        <p:guide orient="horz" pos="912"/>
        <p:guide pos="5904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685799" y="2262639"/>
            <a:ext cx="10820401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685800" y="3113504"/>
            <a:ext cx="1082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Active Learning Method with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for </a:t>
            </a:r>
          </a:p>
          <a:p>
            <a:pPr algn="ctr"/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Hyperspectral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4AA90F-D82F-4C47-AEF5-D3A0609D3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FAEA5C-25FD-4AEE-8EAA-8E7BAF51B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95E256-F968-4D69-8829-1AD4807C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EBC6E7-AFBE-42A9-89BF-4EE96FAF6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9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0" y="924756"/>
            <a:ext cx="9448800" cy="49426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685800" y="5191026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55EDE-DE08-468F-810E-F7BAD847EFB7}"/>
              </a:ext>
            </a:extLst>
          </p:cNvPr>
          <p:cNvSpPr/>
          <p:nvPr/>
        </p:nvSpPr>
        <p:spPr>
          <a:xfrm>
            <a:off x="9372600" y="3429000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Learning with Constrained Virtual Support Vector Machines for Classification of Remote Sensing Image Data (</a:t>
            </a:r>
            <a:r>
              <a:rPr lang="en-GB" sz="1600" dirty="0" err="1">
                <a:latin typeface="Futura"/>
              </a:rPr>
              <a:t>Geiss</a:t>
            </a:r>
            <a:r>
              <a:rPr lang="en-GB" sz="1600" dirty="0">
                <a:latin typeface="Futura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09C95-9B61-4898-95F6-411362502004}"/>
              </a:ext>
            </a:extLst>
          </p:cNvPr>
          <p:cNvSpPr/>
          <p:nvPr/>
        </p:nvSpPr>
        <p:spPr>
          <a:xfrm>
            <a:off x="9372600" y="1219241"/>
            <a:ext cx="2828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Virtual Support Vector Machines with self-learning strategy for classification of multispectral remote sensing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5105400" y="164068"/>
            <a:ext cx="217880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Datasets</a:t>
            </a:r>
            <a:r>
              <a:rPr lang="it-IT" sz="1700" dirty="0">
                <a:ln w="0"/>
                <a:latin typeface="Futura"/>
                <a:cs typeface="Microsoft Sans Serif"/>
              </a:rPr>
              <a:t> &amp;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Models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collection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52090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Binary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classification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Multiclass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classification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with 5/6 classes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SVM: Support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Vector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SVM-MS: include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all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multilevel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segmentations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VSVM: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enconding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wrt the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SVs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VSVM-SL: Self-learning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strategy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en-GB" sz="1700" dirty="0">
                <a:highlight>
                  <a:srgbClr val="FFFF00"/>
                </a:highlight>
                <a:latin typeface="Futura"/>
              </a:rPr>
              <a:t>remove VSVs: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highlight>
                  <a:srgbClr val="FFFF00"/>
                </a:highlight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highlight>
                  <a:srgbClr val="FFFF00"/>
                </a:highlight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VSVM-SL-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virtual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 + Active Learning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distance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function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Cologne,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highlight>
                  <a:srgbClr val="FFFF00"/>
                </a:highlight>
                <a:latin typeface="Futura"/>
              </a:rPr>
              <a:t>Hadagera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, Kenya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52090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of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shape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: base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+ 8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of scale: L4 base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+ 9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689811" y="3813277"/>
            <a:ext cx="290291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Futura"/>
              </a:rPr>
              <a:t>Unlabeled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endParaRPr lang="it-IT" sz="1700" b="1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Balanced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(Random)</a:t>
            </a:r>
          </a:p>
          <a:p>
            <a:pPr lvl="1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898908" y="4953000"/>
            <a:ext cx="485874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4976548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5267777"/>
            <a:ext cx="267681" cy="267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681187" y="503375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681187" y="1028006"/>
            <a:ext cx="43893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706641" y="2876553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84" y="1087511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07117" y="1894965"/>
            <a:ext cx="161963" cy="3458728"/>
          </a:xfrm>
          <a:prstGeom prst="bentConnector4">
            <a:avLst>
              <a:gd name="adj1" fmla="val -245693"/>
              <a:gd name="adj2" fmla="val 99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84806" y="1078806"/>
            <a:ext cx="6477000" cy="3834204"/>
          </a:xfrm>
          <a:prstGeom prst="roundRect">
            <a:avLst/>
          </a:prstGeom>
          <a:noFill/>
          <a:ln>
            <a:solidFill>
              <a:srgbClr val="015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58421" y="1140922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6814427" y="1755499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771098" y="1755499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771098" y="2170542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rgbClr val="FF0000"/>
                </a:solidFill>
                <a:latin typeface="Futura"/>
              </a:rPr>
              <a:t>normalized_data</a:t>
            </a:r>
            <a:endParaRPr lang="en-GB" sz="1700" dirty="0">
              <a:solidFill>
                <a:srgbClr val="FF0000"/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187995" y="3001361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83493" y="3539628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51041" y="4077895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2450D05-07C8-4657-AC71-07B11ACFC8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271" y="1351651"/>
            <a:ext cx="267681" cy="26768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52A70E7-1880-4A1A-AD9E-00745154F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384" y="1626080"/>
            <a:ext cx="267681" cy="26768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F6D9AD2-EE7A-4075-8B57-BAD32AE84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878" y="1893761"/>
            <a:ext cx="267681" cy="267681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989703C3-FCB3-40D6-8FC8-38DCDDD6E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27" y="3227633"/>
            <a:ext cx="267681" cy="267681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ADE7019-4440-4EE9-949E-C10483BBA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26" y="3487618"/>
            <a:ext cx="267681" cy="267681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352" y="5066310"/>
            <a:ext cx="267681" cy="267681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D3E2C626-CFC5-44F3-B29C-A8D2363B9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831" y="5319546"/>
            <a:ext cx="267681" cy="267681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4F762A13-13AA-4EF7-93F8-58088DAF5D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23" y="5840463"/>
            <a:ext cx="267681" cy="267681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9182F276-A1BF-406B-8BC2-7A567781D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57" y="5572781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79184" y="2825835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79184" y="3118286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60131" y="3715552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60131" y="3406228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44828" y="4304428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60131" y="4020610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03221" y="2970321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(MULTICORE)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648200" y="2944237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315200" y="34463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647452" y="34463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648200" y="3446380"/>
            <a:ext cx="1815999" cy="2837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47240C-5AAA-4700-B72A-652618262032}"/>
              </a:ext>
            </a:extLst>
          </p:cNvPr>
          <p:cNvSpPr/>
          <p:nvPr/>
        </p:nvSpPr>
        <p:spPr>
          <a:xfrm>
            <a:off x="4948089" y="3244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859606" y="5525869"/>
            <a:ext cx="420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Qiskit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python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library</a:t>
            </a:r>
            <a:r>
              <a:rPr lang="it-IT" dirty="0">
                <a:latin typeface="Futura"/>
              </a:rPr>
              <a:t> for VSVM</a:t>
            </a:r>
            <a:endParaRPr lang="en-GB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argin</a:t>
            </a:r>
            <a:r>
              <a:rPr lang="en-GB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ulticlass</a:t>
            </a:r>
            <a:r>
              <a:rPr lang="en-GB" dirty="0">
                <a:latin typeface="Futura"/>
              </a:rPr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</a:t>
            </a:r>
            <a:r>
              <a:rPr lang="en-GB" dirty="0" err="1">
                <a:latin typeface="Futura"/>
              </a:rPr>
              <a:t>ignificance</a:t>
            </a:r>
            <a:r>
              <a:rPr lang="en-GB" dirty="0">
                <a:latin typeface="Futura"/>
              </a:rPr>
              <a:t> Space </a:t>
            </a:r>
            <a:r>
              <a:rPr lang="en-GB" dirty="0" err="1">
                <a:latin typeface="Futura"/>
              </a:rPr>
              <a:t>Construnction</a:t>
            </a:r>
            <a:r>
              <a:rPr lang="en-GB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Most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Ambiguous</a:t>
            </a:r>
            <a:r>
              <a:rPr lang="it-IT" dirty="0">
                <a:latin typeface="Futura"/>
              </a:rPr>
              <a:t> and </a:t>
            </a:r>
            <a:r>
              <a:rPr lang="it-IT" dirty="0" err="1">
                <a:latin typeface="Futura"/>
              </a:rPr>
              <a:t>orthogonal</a:t>
            </a:r>
            <a:r>
              <a:rPr lang="it-IT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uncertainty</a:t>
            </a:r>
            <a:r>
              <a:rPr lang="it-IT" dirty="0">
                <a:latin typeface="Futura"/>
              </a:rPr>
              <a:t>-angle-based </a:t>
            </a:r>
            <a:r>
              <a:rPr lang="it-IT" dirty="0" err="1">
                <a:latin typeface="Futura"/>
              </a:rPr>
              <a:t>diversity</a:t>
            </a:r>
            <a:r>
              <a:rPr lang="it-IT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uncertainty-enhanced</a:t>
            </a:r>
            <a:r>
              <a:rPr lang="it-IT" dirty="0">
                <a:latin typeface="Futura"/>
              </a:rPr>
              <a:t> cluster based </a:t>
            </a:r>
            <a:r>
              <a:rPr lang="it-IT" dirty="0" err="1">
                <a:latin typeface="Futura"/>
              </a:rPr>
              <a:t>diversity</a:t>
            </a:r>
            <a:r>
              <a:rPr lang="it-IT" dirty="0">
                <a:latin typeface="Futura"/>
              </a:rPr>
              <a:t> MCLU-ECBD</a:t>
            </a:r>
            <a:endParaRPr lang="en-GB" dirty="0">
              <a:latin typeface="Futura"/>
            </a:endParaRPr>
          </a:p>
          <a:p>
            <a:pPr lvl="1"/>
            <a:r>
              <a:rPr lang="en-GB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Futura"/>
              </a:rPr>
              <a:t>Kullbach</a:t>
            </a:r>
            <a:r>
              <a:rPr lang="en-GB" dirty="0">
                <a:latin typeface="Futura"/>
              </a:rPr>
              <a:t>–</a:t>
            </a:r>
            <a:r>
              <a:rPr lang="en-GB" dirty="0" err="1">
                <a:latin typeface="Futura"/>
              </a:rPr>
              <a:t>Leibler</a:t>
            </a:r>
            <a:r>
              <a:rPr lang="en-GB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3029921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3921" y="3297602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712" y="5588591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6205636" y="3243972"/>
            <a:ext cx="490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ulticlass</a:t>
            </a:r>
            <a:r>
              <a:rPr lang="en-GB" dirty="0">
                <a:latin typeface="Futura"/>
              </a:rPr>
              <a:t> Level </a:t>
            </a:r>
            <a:r>
              <a:rPr lang="en-GB" dirty="0" err="1">
                <a:latin typeface="Futura"/>
              </a:rPr>
              <a:t>Probabbility</a:t>
            </a:r>
            <a:r>
              <a:rPr lang="en-GB" dirty="0">
                <a:latin typeface="Futura"/>
              </a:rPr>
              <a:t>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908" y="3263856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713" y="3294798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A24A0A-15D8-4AEA-BBFB-970D5B246B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0"/>
          <a:stretch/>
        </p:blipFill>
        <p:spPr>
          <a:xfrm>
            <a:off x="838200" y="609600"/>
            <a:ext cx="1054229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11921</TotalTime>
  <Words>851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181</cp:revision>
  <dcterms:created xsi:type="dcterms:W3CDTF">2023-05-01T21:14:50Z</dcterms:created>
  <dcterms:modified xsi:type="dcterms:W3CDTF">2024-06-20T15:26:50Z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