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5"/>
  </p:notesMasterIdLst>
  <p:sldIdLst>
    <p:sldId id="256" r:id="rId5"/>
    <p:sldId id="310" r:id="rId6"/>
    <p:sldId id="313" r:id="rId7"/>
    <p:sldId id="309" r:id="rId8"/>
    <p:sldId id="311" r:id="rId9"/>
    <p:sldId id="314" r:id="rId10"/>
    <p:sldId id="312" r:id="rId11"/>
    <p:sldId id="315" r:id="rId12"/>
    <p:sldId id="316" r:id="rId13"/>
    <p:sldId id="287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432" userDrawn="1">
          <p15:clr>
            <a:srgbClr val="A4A3A4"/>
          </p15:clr>
        </p15:guide>
        <p15:guide id="4" pos="7248" userDrawn="1">
          <p15:clr>
            <a:srgbClr val="A4A3A4"/>
          </p15:clr>
        </p15:guide>
        <p15:guide id="5" orient="horz" pos="576" userDrawn="1">
          <p15:clr>
            <a:srgbClr val="A4A3A4"/>
          </p15:clr>
        </p15:guide>
        <p15:guide id="6" orient="horz" pos="3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8FA4"/>
    <a:srgbClr val="F3D64B"/>
    <a:srgbClr val="E85606"/>
    <a:srgbClr val="FFBA42"/>
    <a:srgbClr val="1E344E"/>
    <a:srgbClr val="173255"/>
    <a:srgbClr val="1A415D"/>
    <a:srgbClr val="B56E6C"/>
    <a:srgbClr val="DEAD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6" autoAdjust="0"/>
    <p:restoredTop sz="94660"/>
  </p:normalViewPr>
  <p:slideViewPr>
    <p:cSldViewPr>
      <p:cViewPr varScale="1">
        <p:scale>
          <a:sx n="86" d="100"/>
          <a:sy n="86" d="100"/>
        </p:scale>
        <p:origin x="108" y="486"/>
      </p:cViewPr>
      <p:guideLst>
        <p:guide pos="432"/>
        <p:guide pos="7248"/>
        <p:guide orient="horz" pos="576"/>
        <p:guide orient="horz" pos="3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47CE9-1F5D-4CEF-9CA7-664B3EF9808B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F1DF9-8F2F-4DE8-BFED-C8451B3CC6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463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230111"/>
            <a:ext cx="12192000" cy="628015"/>
          </a:xfrm>
          <a:custGeom>
            <a:avLst/>
            <a:gdLst/>
            <a:ahLst/>
            <a:cxnLst/>
            <a:rect l="l" t="t" r="r" b="b"/>
            <a:pathLst>
              <a:path w="12192000" h="628015">
                <a:moveTo>
                  <a:pt x="12192000" y="0"/>
                </a:moveTo>
                <a:lnTo>
                  <a:pt x="0" y="0"/>
                </a:lnTo>
                <a:lnTo>
                  <a:pt x="0" y="627886"/>
                </a:lnTo>
                <a:lnTo>
                  <a:pt x="12192000" y="627886"/>
                </a:lnTo>
                <a:lnTo>
                  <a:pt x="12192000" y="0"/>
                </a:lnTo>
                <a:close/>
              </a:path>
            </a:pathLst>
          </a:custGeom>
          <a:solidFill>
            <a:srgbClr val="718FA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1000" y="6262115"/>
            <a:ext cx="3038855" cy="57302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8930"/>
            <a:ext cx="12191999" cy="42867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12192000" cy="360045"/>
          </a:xfrm>
          <a:custGeom>
            <a:avLst/>
            <a:gdLst/>
            <a:ahLst/>
            <a:cxnLst/>
            <a:rect l="l" t="t" r="r" b="b"/>
            <a:pathLst>
              <a:path w="12192000" h="360045">
                <a:moveTo>
                  <a:pt x="12192000" y="0"/>
                </a:moveTo>
                <a:lnTo>
                  <a:pt x="0" y="0"/>
                </a:lnTo>
                <a:lnTo>
                  <a:pt x="0" y="359663"/>
                </a:lnTo>
                <a:lnTo>
                  <a:pt x="12192000" y="359663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5050">
              <a:alpha val="7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06415" y="2042286"/>
            <a:ext cx="1979168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78251" y="2908045"/>
            <a:ext cx="6096000" cy="2880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3.jpe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47328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849120"/>
            </a:xfrm>
            <a:custGeom>
              <a:avLst/>
              <a:gdLst/>
              <a:ahLst/>
              <a:cxnLst/>
              <a:rect l="l" t="t" r="r" b="b"/>
              <a:pathLst>
                <a:path w="12192000" h="1849120">
                  <a:moveTo>
                    <a:pt x="12192000" y="0"/>
                  </a:moveTo>
                  <a:lnTo>
                    <a:pt x="0" y="0"/>
                  </a:lnTo>
                  <a:lnTo>
                    <a:pt x="0" y="1848612"/>
                  </a:lnTo>
                  <a:lnTo>
                    <a:pt x="12192000" y="184861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A415D"/>
            </a:solidFill>
          </p:spPr>
          <p:txBody>
            <a:bodyPr wrap="square" lIns="0" tIns="0" rIns="0" bIns="0" rtlCol="0"/>
            <a:lstStyle/>
            <a:p>
              <a:endParaRPr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09437" y="172103"/>
              <a:ext cx="1441703" cy="11064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847086"/>
              <a:ext cx="12191999" cy="500024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48884" y="3403091"/>
              <a:ext cx="1455419" cy="982979"/>
            </a:xfrm>
            <a:prstGeom prst="rect">
              <a:avLst/>
            </a:prstGeom>
          </p:spPr>
        </p:pic>
      </p:grpSp>
      <p:sp>
        <p:nvSpPr>
          <p:cNvPr id="17" name="object 126">
            <a:extLst>
              <a:ext uri="{FF2B5EF4-FFF2-40B4-BE49-F238E27FC236}">
                <a16:creationId xmlns:a16="http://schemas.microsoft.com/office/drawing/2014/main" id="{09570054-BEC2-4D13-AEBF-BF83F7189592}"/>
              </a:ext>
            </a:extLst>
          </p:cNvPr>
          <p:cNvSpPr/>
          <p:nvPr/>
        </p:nvSpPr>
        <p:spPr>
          <a:xfrm>
            <a:off x="1524000" y="2286001"/>
            <a:ext cx="9220200" cy="4114800"/>
          </a:xfrm>
          <a:custGeom>
            <a:avLst/>
            <a:gdLst/>
            <a:ahLst/>
            <a:cxnLst/>
            <a:rect l="l" t="t" r="r" b="b"/>
            <a:pathLst>
              <a:path w="8857615" h="2181225">
                <a:moveTo>
                  <a:pt x="8857488" y="0"/>
                </a:moveTo>
                <a:lnTo>
                  <a:pt x="0" y="0"/>
                </a:lnTo>
                <a:lnTo>
                  <a:pt x="0" y="2180844"/>
                </a:lnTo>
                <a:lnTo>
                  <a:pt x="8857488" y="2180844"/>
                </a:lnTo>
                <a:lnTo>
                  <a:pt x="8857488" y="0"/>
                </a:lnTo>
                <a:close/>
              </a:path>
            </a:pathLst>
          </a:custGeom>
          <a:solidFill>
            <a:srgbClr val="1E344E">
              <a:alpha val="50196"/>
            </a:srgbClr>
          </a:solidFill>
        </p:spPr>
        <p:txBody>
          <a:bodyPr wrap="square" lIns="0" tIns="0" rIns="0" bIns="0" rtlCol="0"/>
          <a:lstStyle/>
          <a:p>
            <a:endParaRPr dirty="0">
              <a:solidFill>
                <a:sysClr val="windowText" lastClr="000000"/>
              </a:solidFill>
            </a:endParaRP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29FBFBF7-54E6-4E0B-9699-37F05FF0D2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3998" y="2465143"/>
            <a:ext cx="9220201" cy="444352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lang="it-IT" sz="2800" b="0" spc="-5" dirty="0" err="1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Thesis</a:t>
            </a:r>
            <a:r>
              <a:rPr lang="it-IT" sz="2800" b="0" spc="-5" dirty="0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 – work in progress</a:t>
            </a:r>
            <a:endParaRPr lang="it-IT" sz="2800" dirty="0">
              <a:effectLst>
                <a:glow rad="63500">
                  <a:schemeClr val="tx1">
                    <a:alpha val="40000"/>
                  </a:schemeClr>
                </a:glow>
              </a:effectLst>
              <a:latin typeface="Microsoft Sans Serif"/>
              <a:cs typeface="Microsoft Sans Serif"/>
            </a:endParaRPr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DADFBAAD-6601-4B28-87FE-BCA5F7BD3EE1}"/>
              </a:ext>
            </a:extLst>
          </p:cNvPr>
          <p:cNvSpPr txBox="1"/>
          <p:nvPr/>
        </p:nvSpPr>
        <p:spPr>
          <a:xfrm>
            <a:off x="4168137" y="5386398"/>
            <a:ext cx="38862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z="2400" spc="-35" dirty="0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Lorenzo Carlassara </a:t>
            </a:r>
            <a:r>
              <a:rPr lang="it-IT" sz="2000" spc="-35" dirty="0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 10601118</a:t>
            </a:r>
            <a:endParaRPr lang="it-IT" sz="2000" dirty="0">
              <a:effectLst>
                <a:glow rad="101600">
                  <a:schemeClr val="tx1">
                    <a:alpha val="60000"/>
                  </a:schemeClr>
                </a:glow>
              </a:effectLst>
              <a:latin typeface="Microsoft Sans Serif"/>
              <a:cs typeface="Microsoft Sans Serif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DD5B7B-6D6C-4005-8146-F34CC13B85CF}"/>
              </a:ext>
            </a:extLst>
          </p:cNvPr>
          <p:cNvSpPr/>
          <p:nvPr/>
        </p:nvSpPr>
        <p:spPr>
          <a:xfrm>
            <a:off x="1523999" y="3124200"/>
            <a:ext cx="921067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4000" spc="-5" dirty="0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Virtual Support </a:t>
            </a:r>
            <a:r>
              <a:rPr lang="it-IT" sz="4000" spc="-5" dirty="0" err="1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Vector</a:t>
            </a:r>
            <a:r>
              <a:rPr lang="it-IT" sz="4000" spc="-5" dirty="0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 </a:t>
            </a:r>
            <a:r>
              <a:rPr lang="it-IT" sz="4000" spc="-5" dirty="0" err="1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Machines</a:t>
            </a:r>
            <a:r>
              <a:rPr lang="it-IT" sz="4000" spc="-5" dirty="0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 </a:t>
            </a:r>
          </a:p>
          <a:p>
            <a:pPr algn="ctr"/>
            <a:r>
              <a:rPr lang="it-IT" sz="4000" spc="-5" dirty="0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with Active Learning </a:t>
            </a:r>
            <a:r>
              <a:rPr lang="it-IT" sz="4000" spc="-5" dirty="0" err="1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Algorithm</a:t>
            </a:r>
            <a:r>
              <a:rPr lang="it-IT" sz="4000" spc="-5" dirty="0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 for  Remote Sensing Image </a:t>
            </a:r>
            <a:r>
              <a:rPr lang="it-IT" sz="4000" spc="-5" dirty="0" err="1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Classification</a:t>
            </a:r>
            <a:endParaRPr lang="en-GB" sz="4000" dirty="0"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E5921F-B4C9-416A-92B5-77CC4E65B0C4}"/>
              </a:ext>
            </a:extLst>
          </p:cNvPr>
          <p:cNvSpPr/>
          <p:nvPr/>
        </p:nvSpPr>
        <p:spPr>
          <a:xfrm>
            <a:off x="5500508" y="5915400"/>
            <a:ext cx="11528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2023/2024</a:t>
            </a:r>
            <a:endParaRPr lang="en-GB" sz="1600" dirty="0"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8332A5-14D5-49A6-A9E4-03628F7D62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412437"/>
            <a:ext cx="628015" cy="6280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849120"/>
            <a:chOff x="0" y="0"/>
            <a:chExt cx="12192000" cy="184912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849120"/>
            </a:xfrm>
            <a:custGeom>
              <a:avLst/>
              <a:gdLst/>
              <a:ahLst/>
              <a:cxnLst/>
              <a:rect l="l" t="t" r="r" b="b"/>
              <a:pathLst>
                <a:path w="12192000" h="1849120">
                  <a:moveTo>
                    <a:pt x="12192000" y="0"/>
                  </a:moveTo>
                  <a:lnTo>
                    <a:pt x="0" y="0"/>
                  </a:lnTo>
                  <a:lnTo>
                    <a:pt x="0" y="1848612"/>
                  </a:lnTo>
                  <a:lnTo>
                    <a:pt x="12192000" y="184861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A41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5147" y="298704"/>
              <a:ext cx="1441703" cy="1106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57344" y="2896704"/>
            <a:ext cx="7677307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z="4800" b="0" spc="-5" dirty="0" err="1">
                <a:latin typeface="+mn-lt"/>
              </a:rPr>
              <a:t>Thanks</a:t>
            </a:r>
            <a:r>
              <a:rPr lang="it-IT" sz="4800" b="0" spc="-5" dirty="0">
                <a:latin typeface="+mn-lt"/>
              </a:rPr>
              <a:t>!</a:t>
            </a:r>
            <a:endParaRPr sz="4800" b="0" spc="-5" dirty="0">
              <a:latin typeface="+mn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46422" y="4600469"/>
            <a:ext cx="689915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lang="it-IT" sz="2800" spc="-5" dirty="0">
                <a:latin typeface="Trebuchet MS"/>
                <a:cs typeface="Trebuchet MS"/>
              </a:rPr>
              <a:t>lorenzo.carlassara@mail.polimi.it</a:t>
            </a:r>
            <a:endParaRPr lang="it-IT" sz="28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7865" y="6412179"/>
            <a:ext cx="113982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0" dirty="0">
                <a:solidFill>
                  <a:srgbClr val="D9D9D9"/>
                </a:solidFill>
                <a:latin typeface="Microsoft Sans Serif"/>
                <a:cs typeface="Microsoft Sans Serif"/>
              </a:rPr>
              <a:t>All</a:t>
            </a:r>
            <a:r>
              <a:rPr sz="1400" spc="-8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D9D9D9"/>
                </a:solidFill>
                <a:latin typeface="Microsoft Sans Serif"/>
                <a:cs typeface="Microsoft Sans Serif"/>
              </a:rPr>
              <a:t>materials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D9D9"/>
                </a:solidFill>
                <a:latin typeface="Microsoft Sans Serif"/>
                <a:cs typeface="Microsoft Sans Serif"/>
              </a:rPr>
              <a:t>in</a:t>
            </a:r>
            <a:r>
              <a:rPr sz="1400" spc="-6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40" dirty="0">
                <a:solidFill>
                  <a:srgbClr val="D9D9D9"/>
                </a:solidFill>
                <a:latin typeface="Microsoft Sans Serif"/>
                <a:cs typeface="Microsoft Sans Serif"/>
              </a:rPr>
              <a:t>this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D9D9"/>
                </a:solidFill>
                <a:latin typeface="Microsoft Sans Serif"/>
                <a:cs typeface="Microsoft Sans Serif"/>
              </a:rPr>
              <a:t>presentation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D9D9D9"/>
                </a:solidFill>
                <a:latin typeface="Microsoft Sans Serif"/>
                <a:cs typeface="Microsoft Sans Serif"/>
              </a:rPr>
              <a:t>are</a:t>
            </a:r>
            <a:r>
              <a:rPr sz="1400" spc="-10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75" dirty="0">
                <a:solidFill>
                  <a:srgbClr val="D9D9D9"/>
                </a:solidFill>
                <a:latin typeface="Microsoft Sans Serif"/>
                <a:cs typeface="Microsoft Sans Serif"/>
              </a:rPr>
              <a:t>from</a:t>
            </a:r>
            <a:r>
              <a:rPr sz="1400" spc="-7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65" dirty="0">
                <a:solidFill>
                  <a:srgbClr val="D9D9D9"/>
                </a:solidFill>
                <a:latin typeface="Microsoft Sans Serif"/>
                <a:cs typeface="Microsoft Sans Serif"/>
              </a:rPr>
              <a:t>the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D9D9D9"/>
                </a:solidFill>
                <a:latin typeface="Microsoft Sans Serif"/>
                <a:cs typeface="Microsoft Sans Serif"/>
              </a:rPr>
              <a:t>public</a:t>
            </a:r>
            <a:r>
              <a:rPr sz="1400" spc="-9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45" dirty="0">
                <a:solidFill>
                  <a:srgbClr val="D9D9D9"/>
                </a:solidFill>
                <a:latin typeface="Microsoft Sans Serif"/>
                <a:cs typeface="Microsoft Sans Serif"/>
              </a:rPr>
              <a:t>literature</a:t>
            </a:r>
            <a:r>
              <a:rPr sz="1400" spc="-10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D9D9D9"/>
                </a:solidFill>
                <a:latin typeface="Microsoft Sans Serif"/>
                <a:cs typeface="Microsoft Sans Serif"/>
              </a:rPr>
              <a:t>and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40" dirty="0">
                <a:solidFill>
                  <a:srgbClr val="D9D9D9"/>
                </a:solidFill>
                <a:latin typeface="Microsoft Sans Serif"/>
                <a:cs typeface="Microsoft Sans Serif"/>
              </a:rPr>
              <a:t>internet.</a:t>
            </a:r>
            <a:r>
              <a:rPr sz="1400" spc="-8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45" dirty="0">
                <a:solidFill>
                  <a:srgbClr val="D9D9D9"/>
                </a:solidFill>
                <a:latin typeface="Microsoft Sans Serif"/>
                <a:cs typeface="Microsoft Sans Serif"/>
              </a:rPr>
              <a:t>Use</a:t>
            </a:r>
            <a:r>
              <a:rPr sz="1400" spc="-8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D9D9D9"/>
                </a:solidFill>
                <a:latin typeface="Microsoft Sans Serif"/>
                <a:cs typeface="Microsoft Sans Serif"/>
              </a:rPr>
              <a:t>herein</a:t>
            </a:r>
            <a:r>
              <a:rPr sz="1400" spc="-10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00" dirty="0">
                <a:solidFill>
                  <a:srgbClr val="D9D9D9"/>
                </a:solidFill>
                <a:latin typeface="Microsoft Sans Serif"/>
                <a:cs typeface="Microsoft Sans Serif"/>
              </a:rPr>
              <a:t>of</a:t>
            </a:r>
            <a:r>
              <a:rPr sz="1400" spc="-5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D9D9"/>
                </a:solidFill>
                <a:latin typeface="Microsoft Sans Serif"/>
                <a:cs typeface="Microsoft Sans Serif"/>
              </a:rPr>
              <a:t>copyrighted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D9D9"/>
                </a:solidFill>
                <a:latin typeface="Microsoft Sans Serif"/>
                <a:cs typeface="Microsoft Sans Serif"/>
              </a:rPr>
              <a:t>material</a:t>
            </a:r>
            <a:r>
              <a:rPr sz="1400" spc="-7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D9D9D9"/>
                </a:solidFill>
                <a:latin typeface="Microsoft Sans Serif"/>
                <a:cs typeface="Microsoft Sans Serif"/>
              </a:rPr>
              <a:t>is</a:t>
            </a:r>
            <a:r>
              <a:rPr sz="1400" spc="-6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D9D9"/>
                </a:solidFill>
                <a:latin typeface="Microsoft Sans Serif"/>
                <a:cs typeface="Microsoft Sans Serif"/>
              </a:rPr>
              <a:t>purely</a:t>
            </a:r>
            <a:r>
              <a:rPr sz="1400" spc="-7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90" dirty="0">
                <a:solidFill>
                  <a:srgbClr val="D9D9D9"/>
                </a:solidFill>
                <a:latin typeface="Microsoft Sans Serif"/>
                <a:cs typeface="Microsoft Sans Serif"/>
              </a:rPr>
              <a:t>for</a:t>
            </a:r>
            <a:r>
              <a:rPr sz="1400" spc="-5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D9D9D9"/>
                </a:solidFill>
                <a:latin typeface="Microsoft Sans Serif"/>
                <a:cs typeface="Microsoft Sans Serif"/>
              </a:rPr>
              <a:t>academic</a:t>
            </a:r>
            <a:r>
              <a:rPr sz="1400" spc="-9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D9D9D9"/>
                </a:solidFill>
                <a:latin typeface="Microsoft Sans Serif"/>
                <a:cs typeface="Microsoft Sans Serif"/>
              </a:rPr>
              <a:t>purposes.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827A03-435F-4EE1-A7E7-77407F60CFBF}"/>
              </a:ext>
            </a:extLst>
          </p:cNvPr>
          <p:cNvSpPr txBox="1"/>
          <p:nvPr/>
        </p:nvSpPr>
        <p:spPr>
          <a:xfrm>
            <a:off x="3941946" y="5622430"/>
            <a:ext cx="4308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Geoinformatics Engineering</a:t>
            </a:r>
            <a:endParaRPr lang="en-GB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EDC1DE-8F8B-4959-BC5A-5D45BFFED9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412437"/>
            <a:ext cx="628015" cy="62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92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6">
            <a:extLst>
              <a:ext uri="{FF2B5EF4-FFF2-40B4-BE49-F238E27FC236}">
                <a16:creationId xmlns:a16="http://schemas.microsoft.com/office/drawing/2014/main" id="{05BF0CA7-83B6-449B-AA0A-E2302D4779A5}"/>
              </a:ext>
            </a:extLst>
          </p:cNvPr>
          <p:cNvSpPr/>
          <p:nvPr/>
        </p:nvSpPr>
        <p:spPr>
          <a:xfrm>
            <a:off x="0" y="6230111"/>
            <a:ext cx="12192000" cy="628015"/>
          </a:xfrm>
          <a:custGeom>
            <a:avLst/>
            <a:gdLst/>
            <a:ahLst/>
            <a:cxnLst/>
            <a:rect l="l" t="t" r="r" b="b"/>
            <a:pathLst>
              <a:path w="12192000" h="628015">
                <a:moveTo>
                  <a:pt x="12192000" y="0"/>
                </a:moveTo>
                <a:lnTo>
                  <a:pt x="0" y="0"/>
                </a:lnTo>
                <a:lnTo>
                  <a:pt x="0" y="627886"/>
                </a:lnTo>
                <a:lnTo>
                  <a:pt x="12192000" y="627886"/>
                </a:lnTo>
                <a:lnTo>
                  <a:pt x="12192000" y="0"/>
                </a:lnTo>
                <a:close/>
              </a:path>
            </a:pathLst>
          </a:custGeom>
          <a:solidFill>
            <a:srgbClr val="718F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8FFA13-4D4F-4C02-8E32-2A97ED740439}"/>
              </a:ext>
            </a:extLst>
          </p:cNvPr>
          <p:cNvSpPr/>
          <p:nvPr/>
        </p:nvSpPr>
        <p:spPr>
          <a:xfrm>
            <a:off x="5593458" y="159026"/>
            <a:ext cx="1005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pc="-5" dirty="0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Pipeline</a:t>
            </a:r>
            <a:endParaRPr lang="en-GB" dirty="0"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CFF7E52-7556-41EC-A469-C2E2F70255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6230111"/>
            <a:ext cx="628015" cy="628015"/>
          </a:xfrm>
          <a:prstGeom prst="rect">
            <a:avLst/>
          </a:prstGeom>
        </p:spPr>
      </p:pic>
      <p:pic>
        <p:nvPicPr>
          <p:cNvPr id="15" name="object 7">
            <a:extLst>
              <a:ext uri="{FF2B5EF4-FFF2-40B4-BE49-F238E27FC236}">
                <a16:creationId xmlns:a16="http://schemas.microsoft.com/office/drawing/2014/main" id="{06C601EC-E601-4B31-A96E-F721A297F87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000" y="6262115"/>
            <a:ext cx="3038855" cy="57302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99AC724-8E97-4CBA-982F-7C3EBD5D642C}"/>
              </a:ext>
            </a:extLst>
          </p:cNvPr>
          <p:cNvSpPr/>
          <p:nvPr/>
        </p:nvSpPr>
        <p:spPr>
          <a:xfrm>
            <a:off x="807441" y="5348579"/>
            <a:ext cx="1082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Semi-Supervised Virtual Support Vector Machines with Self-Learning Constraint for Remote Sensing Image Classification (Ozan)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7796D7A-09C6-4C22-8663-C5346049E1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7778"/>
          <a:stretch/>
        </p:blipFill>
        <p:spPr>
          <a:xfrm>
            <a:off x="685800" y="847737"/>
            <a:ext cx="7312382" cy="41814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A8019BC-6D7B-4153-ADF4-1D56E633EF45}"/>
              </a:ext>
            </a:extLst>
          </p:cNvPr>
          <p:cNvSpPr/>
          <p:nvPr/>
        </p:nvSpPr>
        <p:spPr>
          <a:xfrm>
            <a:off x="7998315" y="2993506"/>
            <a:ext cx="36375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Semi-Supervised Learning with Constrained Virtual Support Vector Machines for Classification of Remote Sensing Image Data (</a:t>
            </a:r>
            <a:r>
              <a:rPr lang="en-GB" dirty="0" err="1"/>
              <a:t>Geiss</a:t>
            </a:r>
            <a:r>
              <a:rPr lang="en-GB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FB016A-20C7-4794-B228-595A51E63C31}"/>
              </a:ext>
            </a:extLst>
          </p:cNvPr>
          <p:cNvSpPr/>
          <p:nvPr/>
        </p:nvSpPr>
        <p:spPr>
          <a:xfrm>
            <a:off x="7998182" y="1192430"/>
            <a:ext cx="36616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Virtual Support Vector Machines with self-learning strategy for classification of multispectral remote sensing imagery</a:t>
            </a:r>
          </a:p>
        </p:txBody>
      </p:sp>
    </p:spTree>
    <p:extLst>
      <p:ext uri="{BB962C8B-B14F-4D97-AF65-F5344CB8AC3E}">
        <p14:creationId xmlns:p14="http://schemas.microsoft.com/office/powerpoint/2010/main" val="1570229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5">
            <a:extLst>
              <a:ext uri="{FF2B5EF4-FFF2-40B4-BE49-F238E27FC236}">
                <a16:creationId xmlns:a16="http://schemas.microsoft.com/office/drawing/2014/main" id="{EB6038DE-F9D1-4516-9F33-118AC02DBD97}"/>
              </a:ext>
            </a:extLst>
          </p:cNvPr>
          <p:cNvGrpSpPr/>
          <p:nvPr/>
        </p:nvGrpSpPr>
        <p:grpSpPr>
          <a:xfrm>
            <a:off x="0" y="6230111"/>
            <a:ext cx="12192000" cy="628015"/>
            <a:chOff x="0" y="6230111"/>
            <a:chExt cx="12192000" cy="62801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05BF0CA7-83B6-449B-AA0A-E2302D4779A5}"/>
                </a:ext>
              </a:extLst>
            </p:cNvPr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C69EB078-1A55-43F6-AB67-FC18B8773B5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A596279-BFE8-449C-AE2F-17B9FD934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972" y="655050"/>
            <a:ext cx="5179764" cy="35160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654099-5411-44FA-BEE9-9A6E72116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640" y="655050"/>
            <a:ext cx="5410201" cy="41455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D25302-010C-44FE-8055-162AD153998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6230111"/>
            <a:ext cx="628015" cy="62801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F582CEA-A4D9-4AA7-863C-506C848D1B3E}"/>
              </a:ext>
            </a:extLst>
          </p:cNvPr>
          <p:cNvSpPr/>
          <p:nvPr/>
        </p:nvSpPr>
        <p:spPr>
          <a:xfrm>
            <a:off x="5333694" y="164068"/>
            <a:ext cx="1476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pc="-5" dirty="0" err="1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Functionality</a:t>
            </a:r>
            <a:endParaRPr lang="en-GB" dirty="0"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1056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5">
            <a:extLst>
              <a:ext uri="{FF2B5EF4-FFF2-40B4-BE49-F238E27FC236}">
                <a16:creationId xmlns:a16="http://schemas.microsoft.com/office/drawing/2014/main" id="{EB6038DE-F9D1-4516-9F33-118AC02DBD97}"/>
              </a:ext>
            </a:extLst>
          </p:cNvPr>
          <p:cNvGrpSpPr/>
          <p:nvPr/>
        </p:nvGrpSpPr>
        <p:grpSpPr>
          <a:xfrm>
            <a:off x="0" y="6230111"/>
            <a:ext cx="12192000" cy="628015"/>
            <a:chOff x="0" y="6230111"/>
            <a:chExt cx="12192000" cy="62801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05BF0CA7-83B6-449B-AA0A-E2302D4779A5}"/>
                </a:ext>
              </a:extLst>
            </p:cNvPr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C69EB078-1A55-43F6-AB67-FC18B8773B5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948FFA13-4D4F-4C02-8E32-2A97ED740439}"/>
              </a:ext>
            </a:extLst>
          </p:cNvPr>
          <p:cNvSpPr/>
          <p:nvPr/>
        </p:nvSpPr>
        <p:spPr>
          <a:xfrm>
            <a:off x="5180044" y="152400"/>
            <a:ext cx="1831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pc="-5" dirty="0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Model </a:t>
            </a:r>
            <a:r>
              <a:rPr lang="it-IT" spc="-5" dirty="0" err="1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collection</a:t>
            </a:r>
            <a:endParaRPr lang="en-GB" dirty="0"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34F53FC-FD68-4B63-ACA6-1C5B471EC0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6230111"/>
            <a:ext cx="628015" cy="6280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54A4302-62D0-4514-BC06-711248CBB598}"/>
              </a:ext>
            </a:extLst>
          </p:cNvPr>
          <p:cNvSpPr/>
          <p:nvPr/>
        </p:nvSpPr>
        <p:spPr>
          <a:xfrm>
            <a:off x="689812" y="2896059"/>
            <a:ext cx="46769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highlight>
                  <a:srgbClr val="FFFF00"/>
                </a:highlight>
              </a:rPr>
              <a:t>Binary</a:t>
            </a:r>
            <a:r>
              <a:rPr lang="it-IT" dirty="0"/>
              <a:t> </a:t>
            </a:r>
            <a:r>
              <a:rPr lang="it-IT" dirty="0" err="1"/>
              <a:t>classification</a:t>
            </a:r>
            <a:r>
              <a:rPr lang="it-IT" dirty="0"/>
              <a:t> : ‘</a:t>
            </a:r>
            <a:r>
              <a:rPr lang="it-IT" dirty="0" err="1"/>
              <a:t>bushes</a:t>
            </a:r>
            <a:r>
              <a:rPr lang="it-IT" dirty="0"/>
              <a:t>/</a:t>
            </a:r>
            <a:r>
              <a:rPr lang="it-IT" dirty="0" err="1"/>
              <a:t>trees</a:t>
            </a:r>
            <a:r>
              <a:rPr lang="it-IT" dirty="0"/>
              <a:t>’ vs </a:t>
            </a:r>
            <a:r>
              <a:rPr lang="it-IT" dirty="0" err="1"/>
              <a:t>other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highlight>
                  <a:srgbClr val="FFFF00"/>
                </a:highlight>
              </a:rPr>
              <a:t>Multiclass</a:t>
            </a:r>
            <a:r>
              <a:rPr lang="it-IT" dirty="0"/>
              <a:t> </a:t>
            </a:r>
            <a:r>
              <a:rPr lang="it-IT" dirty="0" err="1"/>
              <a:t>classification</a:t>
            </a:r>
            <a:r>
              <a:rPr lang="it-IT" dirty="0"/>
              <a:t> with 6 classes: ‘</a:t>
            </a:r>
            <a:r>
              <a:rPr lang="it-IT" dirty="0" err="1"/>
              <a:t>bushes</a:t>
            </a:r>
            <a:r>
              <a:rPr lang="it-IT" dirty="0"/>
              <a:t>/</a:t>
            </a:r>
            <a:r>
              <a:rPr lang="it-IT" dirty="0" err="1"/>
              <a:t>trees</a:t>
            </a:r>
            <a:r>
              <a:rPr lang="it-IT" dirty="0"/>
              <a:t>’, ‘</a:t>
            </a:r>
            <a:r>
              <a:rPr lang="it-IT" dirty="0" err="1"/>
              <a:t>facade</a:t>
            </a:r>
            <a:r>
              <a:rPr lang="it-IT" dirty="0"/>
              <a:t>’, </a:t>
            </a:r>
            <a:r>
              <a:rPr lang="it-IT" dirty="0" err="1"/>
              <a:t>meadow</a:t>
            </a:r>
            <a:r>
              <a:rPr lang="it-IT" dirty="0"/>
              <a:t>’, ’</a:t>
            </a:r>
            <a:r>
              <a:rPr lang="it-IT" dirty="0" err="1"/>
              <a:t>impervious</a:t>
            </a:r>
            <a:r>
              <a:rPr lang="it-IT" dirty="0"/>
              <a:t> surface’, ’</a:t>
            </a:r>
            <a:r>
              <a:rPr lang="it-IT" dirty="0" err="1"/>
              <a:t>roofs</a:t>
            </a:r>
            <a:r>
              <a:rPr lang="it-IT" dirty="0"/>
              <a:t>’, ’</a:t>
            </a:r>
            <a:r>
              <a:rPr lang="it-IT" dirty="0" err="1"/>
              <a:t>shadow</a:t>
            </a:r>
            <a:r>
              <a:rPr lang="it-IT" dirty="0"/>
              <a:t>’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6B49D4-79D6-47B3-982A-4002F118C366}"/>
              </a:ext>
            </a:extLst>
          </p:cNvPr>
          <p:cNvSpPr/>
          <p:nvPr/>
        </p:nvSpPr>
        <p:spPr>
          <a:xfrm>
            <a:off x="6190257" y="940333"/>
            <a:ext cx="4992727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ighlight>
                  <a:srgbClr val="FFFF00"/>
                </a:highlight>
              </a:rPr>
              <a:t>SVM</a:t>
            </a:r>
            <a:r>
              <a:rPr lang="it-IT" dirty="0"/>
              <a:t>: Support </a:t>
            </a:r>
            <a:r>
              <a:rPr lang="it-IT" dirty="0" err="1"/>
              <a:t>Vector</a:t>
            </a:r>
            <a:r>
              <a:rPr lang="it-IT" dirty="0"/>
              <a:t>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SVM-MS: include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multilevel</a:t>
            </a:r>
            <a:r>
              <a:rPr lang="it-IT" dirty="0"/>
              <a:t> </a:t>
            </a:r>
            <a:r>
              <a:rPr lang="it-IT" dirty="0" err="1"/>
              <a:t>segmentations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ighlight>
                  <a:srgbClr val="FFFF00"/>
                </a:highlight>
              </a:rPr>
              <a:t>VSVM</a:t>
            </a:r>
            <a:r>
              <a:rPr lang="it-IT" dirty="0"/>
              <a:t>: </a:t>
            </a:r>
            <a:r>
              <a:rPr lang="it-IT" dirty="0" err="1"/>
              <a:t>enconding</a:t>
            </a:r>
            <a:r>
              <a:rPr lang="it-IT" dirty="0"/>
              <a:t> </a:t>
            </a:r>
            <a:r>
              <a:rPr lang="it-IT" dirty="0" err="1"/>
              <a:t>invariance</a:t>
            </a:r>
            <a:r>
              <a:rPr lang="it-IT" dirty="0"/>
              <a:t> wrt/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SVs</a:t>
            </a:r>
            <a:r>
              <a:rPr lang="it-IT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ighlight>
                  <a:srgbClr val="FFFF00"/>
                </a:highlight>
              </a:rPr>
              <a:t>VSVM-SL</a:t>
            </a:r>
            <a:r>
              <a:rPr lang="it-IT" dirty="0"/>
              <a:t>: Self-learning </a:t>
            </a:r>
            <a:r>
              <a:rPr lang="it-IT" dirty="0" err="1"/>
              <a:t>strategy</a:t>
            </a:r>
            <a:r>
              <a:rPr lang="it-IT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 </a:t>
            </a:r>
            <a:r>
              <a:rPr lang="en-GB" dirty="0"/>
              <a:t>remove VSVs:</a:t>
            </a:r>
            <a:endParaRPr lang="it-IT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not located within certain distance to original SVs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outside radius threshold on margin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SVM-MS-SL-UNL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ighlight>
                  <a:srgbClr val="FFFF00"/>
                </a:highlight>
              </a:rPr>
              <a:t>VSVM-SL-UNL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VSVM-SL-</a:t>
            </a:r>
            <a:r>
              <a:rPr lang="it-IT" dirty="0" err="1"/>
              <a:t>virtual</a:t>
            </a:r>
            <a:r>
              <a:rPr lang="it-IT" dirty="0"/>
              <a:t>-UNL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8AB57B-E5F3-4106-948A-B7C2F0853BDE}"/>
              </a:ext>
            </a:extLst>
          </p:cNvPr>
          <p:cNvSpPr/>
          <p:nvPr/>
        </p:nvSpPr>
        <p:spPr>
          <a:xfrm>
            <a:off x="689811" y="938463"/>
            <a:ext cx="33204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ighlight>
                  <a:srgbClr val="FFFF00"/>
                </a:highlight>
              </a:rPr>
              <a:t>Cologne</a:t>
            </a:r>
            <a:r>
              <a:rPr lang="it-IT" dirty="0"/>
              <a:t>, Germany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noProof="1"/>
              <a:t>Hadagera</a:t>
            </a:r>
            <a:r>
              <a:rPr lang="it-IT" dirty="0"/>
              <a:t>, Kenya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EACD8A-F25C-4C2E-AEFE-3E7644A7B9A3}"/>
              </a:ext>
            </a:extLst>
          </p:cNvPr>
          <p:cNvSpPr/>
          <p:nvPr/>
        </p:nvSpPr>
        <p:spPr>
          <a:xfrm>
            <a:off x="689812" y="1849620"/>
            <a:ext cx="464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Invariances</a:t>
            </a:r>
            <a:r>
              <a:rPr lang="it-IT" dirty="0"/>
              <a:t> of </a:t>
            </a:r>
            <a:r>
              <a:rPr lang="it-IT" dirty="0" err="1"/>
              <a:t>shape</a:t>
            </a:r>
            <a:r>
              <a:rPr lang="it-IT" dirty="0"/>
              <a:t>: base </a:t>
            </a:r>
            <a:r>
              <a:rPr lang="it-IT" dirty="0" err="1"/>
              <a:t>level</a:t>
            </a:r>
            <a:r>
              <a:rPr lang="it-IT" dirty="0"/>
              <a:t> + 8 </a:t>
            </a:r>
            <a:r>
              <a:rPr lang="it-IT" dirty="0" err="1"/>
              <a:t>level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Invariances</a:t>
            </a:r>
            <a:r>
              <a:rPr lang="it-IT" dirty="0"/>
              <a:t> of </a:t>
            </a:r>
            <a:r>
              <a:rPr lang="it-IT" dirty="0">
                <a:highlight>
                  <a:srgbClr val="FFFF00"/>
                </a:highlight>
              </a:rPr>
              <a:t>scale</a:t>
            </a:r>
            <a:r>
              <a:rPr lang="it-IT" dirty="0"/>
              <a:t>: L4 base </a:t>
            </a:r>
            <a:r>
              <a:rPr lang="it-IT" dirty="0" err="1"/>
              <a:t>level</a:t>
            </a:r>
            <a:r>
              <a:rPr lang="it-IT" dirty="0"/>
              <a:t> + 9 </a:t>
            </a:r>
            <a:r>
              <a:rPr lang="it-IT" dirty="0" err="1"/>
              <a:t>level</a:t>
            </a:r>
            <a:endParaRPr lang="it-IT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D3D2E2-4F8F-4D1D-B2E3-7CB8DF587344}"/>
              </a:ext>
            </a:extLst>
          </p:cNvPr>
          <p:cNvSpPr/>
          <p:nvPr/>
        </p:nvSpPr>
        <p:spPr>
          <a:xfrm>
            <a:off x="754688" y="4840084"/>
            <a:ext cx="2902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Unlabeled</a:t>
            </a:r>
            <a:r>
              <a:rPr lang="it-IT" dirty="0"/>
              <a:t> </a:t>
            </a:r>
            <a:r>
              <a:rPr lang="it-IT" dirty="0" err="1"/>
              <a:t>Sampling</a:t>
            </a:r>
            <a:endParaRPr lang="it-IT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Random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>
                <a:highlight>
                  <a:srgbClr val="FFFF00"/>
                </a:highlight>
              </a:rPr>
              <a:t>Balanced</a:t>
            </a:r>
            <a:endParaRPr lang="it-IT" dirty="0">
              <a:highlight>
                <a:srgbClr val="FFFF00"/>
              </a:highligh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A94F79-27BC-4AF3-B740-683B69FEB2D2}"/>
              </a:ext>
            </a:extLst>
          </p:cNvPr>
          <p:cNvSpPr/>
          <p:nvPr/>
        </p:nvSpPr>
        <p:spPr>
          <a:xfrm>
            <a:off x="6190258" y="4840084"/>
            <a:ext cx="40967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Execution</a:t>
            </a:r>
            <a:r>
              <a:rPr lang="it-IT" dirty="0"/>
              <a:t> </a:t>
            </a:r>
            <a:r>
              <a:rPr lang="it-IT" dirty="0" err="1"/>
              <a:t>order</a:t>
            </a:r>
            <a:r>
              <a:rPr lang="it-IT" dirty="0"/>
              <a:t> of the import </a:t>
            </a:r>
            <a:r>
              <a:rPr lang="it-IT" dirty="0" err="1"/>
              <a:t>section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New Train set </a:t>
            </a:r>
            <a:r>
              <a:rPr lang="it-IT" dirty="0" err="1"/>
              <a:t>after</a:t>
            </a:r>
            <a:r>
              <a:rPr lang="it-IT" dirty="0"/>
              <a:t> VSVM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5F22FC-FEE5-4C31-9E24-9C3BDAB4473F}"/>
              </a:ext>
            </a:extLst>
          </p:cNvPr>
          <p:cNvSpPr/>
          <p:nvPr/>
        </p:nvSpPr>
        <p:spPr>
          <a:xfrm>
            <a:off x="6190258" y="4232757"/>
            <a:ext cx="5284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ighlight>
                  <a:srgbClr val="FFFF00"/>
                </a:highlight>
              </a:rPr>
              <a:t>VSVM-SL-UNL + </a:t>
            </a:r>
            <a:r>
              <a:rPr lang="it-IT" dirty="0" err="1">
                <a:highlight>
                  <a:srgbClr val="FFFF00"/>
                </a:highlight>
              </a:rPr>
              <a:t>uncertainty</a:t>
            </a:r>
            <a:r>
              <a:rPr lang="it-IT" dirty="0">
                <a:highlight>
                  <a:srgbClr val="FFFF00"/>
                </a:highlight>
              </a:rPr>
              <a:t> </a:t>
            </a:r>
            <a:r>
              <a:rPr lang="it-IT" dirty="0" err="1">
                <a:highlight>
                  <a:srgbClr val="FFFF00"/>
                </a:highlight>
              </a:rPr>
              <a:t>function</a:t>
            </a:r>
            <a:r>
              <a:rPr lang="it-IT" dirty="0">
                <a:highlight>
                  <a:srgbClr val="FFFF00"/>
                </a:highlight>
              </a:rPr>
              <a:t> for </a:t>
            </a:r>
            <a:r>
              <a:rPr lang="en-US" dirty="0">
                <a:highlight>
                  <a:srgbClr val="FFFF00"/>
                </a:highlight>
              </a:rPr>
              <a:t>relabeling</a:t>
            </a:r>
          </a:p>
        </p:txBody>
      </p:sp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D3A6850B-968D-415D-81F1-A6E75C061D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90258" y="4863632"/>
            <a:ext cx="267681" cy="267681"/>
          </a:xfrm>
          <a:prstGeom prst="rect">
            <a:avLst/>
          </a:prstGeom>
        </p:spPr>
      </p:pic>
      <p:pic>
        <p:nvPicPr>
          <p:cNvPr id="17" name="Graphic 16" descr="Checkmark">
            <a:extLst>
              <a:ext uri="{FF2B5EF4-FFF2-40B4-BE49-F238E27FC236}">
                <a16:creationId xmlns:a16="http://schemas.microsoft.com/office/drawing/2014/main" id="{D11B5273-226B-4A1F-B13D-BD8D9389E7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90258" y="5154861"/>
            <a:ext cx="267681" cy="26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84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5">
            <a:extLst>
              <a:ext uri="{FF2B5EF4-FFF2-40B4-BE49-F238E27FC236}">
                <a16:creationId xmlns:a16="http://schemas.microsoft.com/office/drawing/2014/main" id="{EB6038DE-F9D1-4516-9F33-118AC02DBD97}"/>
              </a:ext>
            </a:extLst>
          </p:cNvPr>
          <p:cNvGrpSpPr/>
          <p:nvPr/>
        </p:nvGrpSpPr>
        <p:grpSpPr>
          <a:xfrm>
            <a:off x="0" y="6230111"/>
            <a:ext cx="12192000" cy="628015"/>
            <a:chOff x="0" y="6230111"/>
            <a:chExt cx="12192000" cy="62801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05BF0CA7-83B6-449B-AA0A-E2302D4779A5}"/>
                </a:ext>
              </a:extLst>
            </p:cNvPr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C69EB078-1A55-43F6-AB67-FC18B8773B5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C1D25302-010C-44FE-8055-162AD15399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6230111"/>
            <a:ext cx="628015" cy="62801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27BC71A-746A-4D84-9DB0-C53365C5BEEA}"/>
              </a:ext>
            </a:extLst>
          </p:cNvPr>
          <p:cNvSpPr/>
          <p:nvPr/>
        </p:nvSpPr>
        <p:spPr>
          <a:xfrm>
            <a:off x="1219200" y="474860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Uncertainty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Single </a:t>
            </a:r>
            <a:r>
              <a:rPr lang="it-IT" dirty="0" err="1"/>
              <a:t>level</a:t>
            </a:r>
            <a:r>
              <a:rPr lang="it-IT" dirty="0"/>
              <a:t> VS multi </a:t>
            </a:r>
            <a:r>
              <a:rPr lang="it-IT" dirty="0" err="1"/>
              <a:t>level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 err="1"/>
              <a:t>dependencies</a:t>
            </a:r>
            <a:r>
              <a:rPr lang="it-IT" dirty="0"/>
              <a:t> inside the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Sequence</a:t>
            </a:r>
            <a:r>
              <a:rPr lang="it-IT" dirty="0"/>
              <a:t>/Order of SVM model </a:t>
            </a:r>
            <a:r>
              <a:rPr lang="it-IT" dirty="0" err="1"/>
              <a:t>implementation</a:t>
            </a:r>
            <a:endParaRPr lang="it-IT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F8E74F-4FEF-4DCA-A77F-5D8E29E9FF36}"/>
              </a:ext>
            </a:extLst>
          </p:cNvPr>
          <p:cNvSpPr txBox="1"/>
          <p:nvPr/>
        </p:nvSpPr>
        <p:spPr>
          <a:xfrm>
            <a:off x="806116" y="1146717"/>
            <a:ext cx="5141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Script </a:t>
            </a:r>
            <a:r>
              <a:rPr lang="it-IT" dirty="0" err="1"/>
              <a:t>understanding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Identify</a:t>
            </a:r>
            <a:r>
              <a:rPr lang="it-IT" dirty="0"/>
              <a:t> </a:t>
            </a:r>
            <a:r>
              <a:rPr lang="it-IT" dirty="0" err="1"/>
              <a:t>structure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Locate the </a:t>
            </a:r>
            <a:r>
              <a:rPr lang="it-IT" dirty="0" err="1"/>
              <a:t>sections</a:t>
            </a:r>
            <a:r>
              <a:rPr lang="it-IT" dirty="0"/>
              <a:t> to </a:t>
            </a:r>
            <a:r>
              <a:rPr lang="it-IT" dirty="0" err="1"/>
              <a:t>extend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R </a:t>
            </a:r>
            <a:r>
              <a:rPr lang="it-IT" dirty="0" err="1"/>
              <a:t>documentation</a:t>
            </a:r>
            <a:endParaRPr lang="it-IT" dirty="0"/>
          </a:p>
          <a:p>
            <a:pPr lvl="1"/>
            <a:endParaRPr lang="it-IT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BE8CA7-D5ED-47C6-B848-CCDF680687BD}"/>
              </a:ext>
            </a:extLst>
          </p:cNvPr>
          <p:cNvSpPr/>
          <p:nvPr/>
        </p:nvSpPr>
        <p:spPr>
          <a:xfrm>
            <a:off x="831570" y="2995264"/>
            <a:ext cx="5141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Script </a:t>
            </a:r>
            <a:r>
              <a:rPr lang="en-US" dirty="0"/>
              <a:t>customization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Improve</a:t>
            </a:r>
            <a:r>
              <a:rPr lang="it-IT" dirty="0"/>
              <a:t> </a:t>
            </a:r>
            <a:r>
              <a:rPr lang="it-IT" dirty="0" err="1"/>
              <a:t>readability</a:t>
            </a:r>
            <a:r>
              <a:rPr lang="it-IT" dirty="0"/>
              <a:t> of the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Optimize</a:t>
            </a:r>
            <a:r>
              <a:rPr lang="it-IT" dirty="0"/>
              <a:t> performance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4972CCB-94D5-4DE1-8AB2-711763C7F8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7213" y="1206222"/>
            <a:ext cx="523948" cy="266737"/>
          </a:xfrm>
          <a:prstGeom prst="rect">
            <a:avLst/>
          </a:prstGeom>
        </p:spPr>
      </p:pic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AD35E14-4161-42A7-8739-C5CCEA70687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07117" y="1894965"/>
            <a:ext cx="161963" cy="3458728"/>
          </a:xfrm>
          <a:prstGeom prst="bentConnector4">
            <a:avLst>
              <a:gd name="adj1" fmla="val -245693"/>
              <a:gd name="adj2" fmla="val 998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DC3EAB0-17F8-48BD-A236-42738A4ACAE9}"/>
              </a:ext>
            </a:extLst>
          </p:cNvPr>
          <p:cNvSpPr/>
          <p:nvPr/>
        </p:nvSpPr>
        <p:spPr>
          <a:xfrm>
            <a:off x="5403344" y="152400"/>
            <a:ext cx="149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pc="-5" dirty="0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Script </a:t>
            </a:r>
            <a:r>
              <a:rPr lang="it-IT" spc="-5" dirty="0" err="1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review</a:t>
            </a:r>
            <a:endParaRPr lang="it-IT" spc="-5" dirty="0"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Microsoft Sans Serif"/>
              <a:cs typeface="Microsoft Sans Serif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17FE0F-624D-4E03-B03E-F69F3FE6049C}"/>
              </a:ext>
            </a:extLst>
          </p:cNvPr>
          <p:cNvSpPr/>
          <p:nvPr/>
        </p:nvSpPr>
        <p:spPr>
          <a:xfrm>
            <a:off x="5029200" y="914400"/>
            <a:ext cx="6477000" cy="3834204"/>
          </a:xfrm>
          <a:prstGeom prst="roundRect">
            <a:avLst/>
          </a:prstGeom>
          <a:noFill/>
          <a:ln>
            <a:solidFill>
              <a:srgbClr val="718F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4930A05-8B99-4CC7-90BF-2FCAC022111E}"/>
              </a:ext>
            </a:extLst>
          </p:cNvPr>
          <p:cNvSpPr/>
          <p:nvPr/>
        </p:nvSpPr>
        <p:spPr>
          <a:xfrm>
            <a:off x="7402815" y="976516"/>
            <a:ext cx="1729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generalDataPool</a:t>
            </a:r>
            <a:endParaRPr lang="en-GB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7A35BF-65FC-41DB-BD54-7C7C48FC4CC2}"/>
              </a:ext>
            </a:extLst>
          </p:cNvPr>
          <p:cNvSpPr/>
          <p:nvPr/>
        </p:nvSpPr>
        <p:spPr>
          <a:xfrm>
            <a:off x="6858821" y="1591093"/>
            <a:ext cx="599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data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D70EA9-3AD7-4E00-97FE-44A812D52441}"/>
              </a:ext>
            </a:extLst>
          </p:cNvPr>
          <p:cNvSpPr/>
          <p:nvPr/>
        </p:nvSpPr>
        <p:spPr>
          <a:xfrm>
            <a:off x="7815492" y="1591093"/>
            <a:ext cx="263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normalizedDataPoolAllLev</a:t>
            </a:r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24A468-BDC7-470D-ACCC-ED68DF74C672}"/>
              </a:ext>
            </a:extLst>
          </p:cNvPr>
          <p:cNvSpPr/>
          <p:nvPr/>
        </p:nvSpPr>
        <p:spPr>
          <a:xfrm>
            <a:off x="7815492" y="2006136"/>
            <a:ext cx="1763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</a:rPr>
              <a:t>normalized_data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CBCD57-CEBE-43B0-815F-B7E534DD2EEC}"/>
              </a:ext>
            </a:extLst>
          </p:cNvPr>
          <p:cNvSpPr/>
          <p:nvPr/>
        </p:nvSpPr>
        <p:spPr>
          <a:xfrm>
            <a:off x="5232389" y="2836955"/>
            <a:ext cx="2023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trainDataPoolAllLev</a:t>
            </a:r>
            <a:endParaRPr lang="en-GB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AB5B2F-9682-495A-8BDC-228E786D3C8D}"/>
              </a:ext>
            </a:extLst>
          </p:cNvPr>
          <p:cNvSpPr/>
          <p:nvPr/>
        </p:nvSpPr>
        <p:spPr>
          <a:xfrm>
            <a:off x="5227887" y="3375222"/>
            <a:ext cx="152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testDataAllLev</a:t>
            </a:r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E154780-DDF0-4997-8707-7C6B9CD408EE}"/>
              </a:ext>
            </a:extLst>
          </p:cNvPr>
          <p:cNvSpPr/>
          <p:nvPr/>
        </p:nvSpPr>
        <p:spPr>
          <a:xfrm>
            <a:off x="5195435" y="3913489"/>
            <a:ext cx="1913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validateDataAllLev</a:t>
            </a:r>
            <a:endParaRPr lang="en-GB" dirty="0"/>
          </a:p>
        </p:txBody>
      </p:sp>
      <p:pic>
        <p:nvPicPr>
          <p:cNvPr id="27" name="Graphic 26" descr="Checkmark">
            <a:extLst>
              <a:ext uri="{FF2B5EF4-FFF2-40B4-BE49-F238E27FC236}">
                <a16:creationId xmlns:a16="http://schemas.microsoft.com/office/drawing/2014/main" id="{62450D05-07C8-4657-AC71-07B11ACFC8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19200" y="1470362"/>
            <a:ext cx="267681" cy="267681"/>
          </a:xfrm>
          <a:prstGeom prst="rect">
            <a:avLst/>
          </a:prstGeom>
        </p:spPr>
      </p:pic>
      <p:pic>
        <p:nvPicPr>
          <p:cNvPr id="28" name="Graphic 27" descr="Checkmark">
            <a:extLst>
              <a:ext uri="{FF2B5EF4-FFF2-40B4-BE49-F238E27FC236}">
                <a16:creationId xmlns:a16="http://schemas.microsoft.com/office/drawing/2014/main" id="{F52A70E7-1880-4A1A-AD9E-00745154F21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12313" y="1744791"/>
            <a:ext cx="267681" cy="267681"/>
          </a:xfrm>
          <a:prstGeom prst="rect">
            <a:avLst/>
          </a:prstGeom>
        </p:spPr>
      </p:pic>
      <p:pic>
        <p:nvPicPr>
          <p:cNvPr id="44" name="Graphic 43" descr="Checkmark">
            <a:extLst>
              <a:ext uri="{FF2B5EF4-FFF2-40B4-BE49-F238E27FC236}">
                <a16:creationId xmlns:a16="http://schemas.microsoft.com/office/drawing/2014/main" id="{9F6D9AD2-EE7A-4075-8B57-BAD32AE841A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09807" y="2012472"/>
            <a:ext cx="267681" cy="267681"/>
          </a:xfrm>
          <a:prstGeom prst="rect">
            <a:avLst/>
          </a:prstGeom>
        </p:spPr>
      </p:pic>
      <p:pic>
        <p:nvPicPr>
          <p:cNvPr id="45" name="Graphic 44" descr="Checkmark">
            <a:extLst>
              <a:ext uri="{FF2B5EF4-FFF2-40B4-BE49-F238E27FC236}">
                <a16:creationId xmlns:a16="http://schemas.microsoft.com/office/drawing/2014/main" id="{989703C3-FCB3-40D6-8FC8-38DCDDD6ECC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44656" y="3346344"/>
            <a:ext cx="267681" cy="267681"/>
          </a:xfrm>
          <a:prstGeom prst="rect">
            <a:avLst/>
          </a:prstGeom>
        </p:spPr>
      </p:pic>
      <p:pic>
        <p:nvPicPr>
          <p:cNvPr id="46" name="Graphic 45" descr="Checkmark">
            <a:extLst>
              <a:ext uri="{FF2B5EF4-FFF2-40B4-BE49-F238E27FC236}">
                <a16:creationId xmlns:a16="http://schemas.microsoft.com/office/drawing/2014/main" id="{2ADE7019-4440-4EE9-949E-C10483BBA46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44655" y="3606329"/>
            <a:ext cx="267681" cy="267681"/>
          </a:xfrm>
          <a:prstGeom prst="rect">
            <a:avLst/>
          </a:prstGeom>
        </p:spPr>
      </p:pic>
      <p:pic>
        <p:nvPicPr>
          <p:cNvPr id="47" name="Graphic 46" descr="Checkmark">
            <a:extLst>
              <a:ext uri="{FF2B5EF4-FFF2-40B4-BE49-F238E27FC236}">
                <a16:creationId xmlns:a16="http://schemas.microsoft.com/office/drawing/2014/main" id="{74AE25D9-1136-4F69-87A6-43BABA9F8A2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92002" y="4827851"/>
            <a:ext cx="267681" cy="267681"/>
          </a:xfrm>
          <a:prstGeom prst="rect">
            <a:avLst/>
          </a:prstGeom>
        </p:spPr>
      </p:pic>
      <p:pic>
        <p:nvPicPr>
          <p:cNvPr id="48" name="Graphic 47" descr="Checkmark">
            <a:extLst>
              <a:ext uri="{FF2B5EF4-FFF2-40B4-BE49-F238E27FC236}">
                <a16:creationId xmlns:a16="http://schemas.microsoft.com/office/drawing/2014/main" id="{D3E2C626-CFC5-44F3-B29C-A8D2363B959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89481" y="5081087"/>
            <a:ext cx="267681" cy="267681"/>
          </a:xfrm>
          <a:prstGeom prst="rect">
            <a:avLst/>
          </a:prstGeom>
        </p:spPr>
      </p:pic>
      <p:pic>
        <p:nvPicPr>
          <p:cNvPr id="49" name="Graphic 48" descr="Checkmark">
            <a:extLst>
              <a:ext uri="{FF2B5EF4-FFF2-40B4-BE49-F238E27FC236}">
                <a16:creationId xmlns:a16="http://schemas.microsoft.com/office/drawing/2014/main" id="{4F762A13-13AA-4EF7-93F8-58088DAF5D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92873" y="5602004"/>
            <a:ext cx="267681" cy="267681"/>
          </a:xfrm>
          <a:prstGeom prst="rect">
            <a:avLst/>
          </a:prstGeom>
        </p:spPr>
      </p:pic>
      <p:pic>
        <p:nvPicPr>
          <p:cNvPr id="50" name="Graphic 49" descr="Checkmark">
            <a:extLst>
              <a:ext uri="{FF2B5EF4-FFF2-40B4-BE49-F238E27FC236}">
                <a16:creationId xmlns:a16="http://schemas.microsoft.com/office/drawing/2014/main" id="{9182F276-A1BF-406B-8BC2-7A567781D6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09807" y="5334322"/>
            <a:ext cx="267681" cy="26768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4EDFA32-791C-4A94-B3CC-D3B7E3B13B2B}"/>
              </a:ext>
            </a:extLst>
          </p:cNvPr>
          <p:cNvSpPr/>
          <p:nvPr/>
        </p:nvSpPr>
        <p:spPr>
          <a:xfrm>
            <a:off x="9663406" y="2627059"/>
            <a:ext cx="1552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trainFeat</a:t>
            </a:r>
            <a:r>
              <a:rPr lang="en-GB" dirty="0"/>
              <a:t> (sub)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8E5AFC-B17F-44AD-B083-B996CA709553}"/>
              </a:ext>
            </a:extLst>
          </p:cNvPr>
          <p:cNvSpPr/>
          <p:nvPr/>
        </p:nvSpPr>
        <p:spPr>
          <a:xfrm>
            <a:off x="9663406" y="2919510"/>
            <a:ext cx="1210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trainLabels</a:t>
            </a:r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770CF5-6A75-43E6-9D91-60CE9440E7E9}"/>
              </a:ext>
            </a:extLst>
          </p:cNvPr>
          <p:cNvSpPr/>
          <p:nvPr/>
        </p:nvSpPr>
        <p:spPr>
          <a:xfrm>
            <a:off x="9644353" y="3516776"/>
            <a:ext cx="1126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testLabels</a:t>
            </a:r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DBA619-D70F-4CBF-9E6E-865DCEC97B8A}"/>
              </a:ext>
            </a:extLst>
          </p:cNvPr>
          <p:cNvSpPr/>
          <p:nvPr/>
        </p:nvSpPr>
        <p:spPr>
          <a:xfrm>
            <a:off x="9644353" y="3207452"/>
            <a:ext cx="1275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testFeatsub</a:t>
            </a:r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78521A-2E19-40B1-84E9-6391439B5B84}"/>
              </a:ext>
            </a:extLst>
          </p:cNvPr>
          <p:cNvSpPr/>
          <p:nvPr/>
        </p:nvSpPr>
        <p:spPr>
          <a:xfrm>
            <a:off x="9629050" y="4105652"/>
            <a:ext cx="1510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validateLabels</a:t>
            </a:r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AD2448-1352-4779-A18C-AB322DE6694F}"/>
              </a:ext>
            </a:extLst>
          </p:cNvPr>
          <p:cNvSpPr/>
          <p:nvPr/>
        </p:nvSpPr>
        <p:spPr>
          <a:xfrm>
            <a:off x="9644353" y="3821834"/>
            <a:ext cx="1658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validateFeatsub</a:t>
            </a:r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CEC172-9762-4F1F-9582-F4DDFBF735CE}"/>
              </a:ext>
            </a:extLst>
          </p:cNvPr>
          <p:cNvSpPr/>
          <p:nvPr/>
        </p:nvSpPr>
        <p:spPr>
          <a:xfrm>
            <a:off x="7647615" y="2805915"/>
            <a:ext cx="1383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trainDataCur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6907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5">
            <a:extLst>
              <a:ext uri="{FF2B5EF4-FFF2-40B4-BE49-F238E27FC236}">
                <a16:creationId xmlns:a16="http://schemas.microsoft.com/office/drawing/2014/main" id="{EB6038DE-F9D1-4516-9F33-118AC02DBD97}"/>
              </a:ext>
            </a:extLst>
          </p:cNvPr>
          <p:cNvGrpSpPr/>
          <p:nvPr/>
        </p:nvGrpSpPr>
        <p:grpSpPr>
          <a:xfrm>
            <a:off x="0" y="6230111"/>
            <a:ext cx="12192000" cy="628015"/>
            <a:chOff x="0" y="6230111"/>
            <a:chExt cx="12192000" cy="62801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05BF0CA7-83B6-449B-AA0A-E2302D4779A5}"/>
                </a:ext>
              </a:extLst>
            </p:cNvPr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C69EB078-1A55-43F6-AB67-FC18B8773B5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E3A0654-5DB1-47E8-86CA-FEF40CCE84EB}"/>
              </a:ext>
            </a:extLst>
          </p:cNvPr>
          <p:cNvSpPr txBox="1"/>
          <p:nvPr/>
        </p:nvSpPr>
        <p:spPr>
          <a:xfrm>
            <a:off x="914400" y="1066800"/>
            <a:ext cx="694100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Multiplecores</a:t>
            </a:r>
            <a:r>
              <a:rPr lang="it-IT" dirty="0"/>
              <a:t> for </a:t>
            </a:r>
            <a:r>
              <a:rPr lang="it-IT" dirty="0" err="1"/>
              <a:t>parallel</a:t>
            </a:r>
            <a:r>
              <a:rPr lang="it-IT" dirty="0"/>
              <a:t> computing -&gt; </a:t>
            </a:r>
            <a:r>
              <a:rPr lang="it-IT" i="1" dirty="0" err="1"/>
              <a:t>foreach</a:t>
            </a:r>
            <a:r>
              <a:rPr lang="it-IT" dirty="0"/>
              <a:t> &amp; </a:t>
            </a:r>
            <a:r>
              <a:rPr lang="it-IT" i="1" dirty="0" err="1"/>
              <a:t>doParallel</a:t>
            </a:r>
            <a:r>
              <a:rPr lang="it-IT" dirty="0"/>
              <a:t> </a:t>
            </a:r>
            <a:r>
              <a:rPr lang="it-IT" dirty="0" err="1"/>
              <a:t>libraries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Save </a:t>
            </a:r>
            <a:r>
              <a:rPr lang="it-IT" i="1" dirty="0" err="1"/>
              <a:t>trained</a:t>
            </a:r>
            <a:r>
              <a:rPr lang="it-IT" i="1" dirty="0"/>
              <a:t> </a:t>
            </a:r>
            <a:r>
              <a:rPr lang="it-IT" i="1" dirty="0" err="1"/>
              <a:t>models</a:t>
            </a:r>
            <a:endParaRPr lang="it-IT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Added</a:t>
            </a:r>
            <a:r>
              <a:rPr lang="it-IT" dirty="0"/>
              <a:t> class </a:t>
            </a:r>
            <a:r>
              <a:rPr lang="it-IT" i="1" dirty="0" err="1"/>
              <a:t>probability</a:t>
            </a:r>
            <a:endParaRPr lang="it-IT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From </a:t>
            </a:r>
            <a:r>
              <a:rPr lang="it-IT" dirty="0" err="1"/>
              <a:t>euclidean</a:t>
            </a:r>
            <a:r>
              <a:rPr lang="it-IT" dirty="0"/>
              <a:t> </a:t>
            </a:r>
            <a:r>
              <a:rPr lang="it-IT" dirty="0" err="1"/>
              <a:t>distance</a:t>
            </a:r>
            <a:r>
              <a:rPr lang="it-IT" dirty="0"/>
              <a:t> to kernel </a:t>
            </a:r>
            <a:r>
              <a:rPr lang="it-IT" dirty="0" err="1"/>
              <a:t>distance</a:t>
            </a:r>
            <a:r>
              <a:rPr lang="it-IT" dirty="0"/>
              <a:t> </a:t>
            </a:r>
            <a:r>
              <a:rPr lang="it-IT" dirty="0" err="1"/>
              <a:t>function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i="1" dirty="0"/>
              <a:t>RBF kernel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Adapt</a:t>
            </a:r>
            <a:r>
              <a:rPr lang="it-IT" dirty="0"/>
              <a:t> </a:t>
            </a:r>
            <a:r>
              <a:rPr lang="it-IT" i="1" dirty="0" err="1"/>
              <a:t>pred_one</a:t>
            </a:r>
            <a:r>
              <a:rPr lang="it-IT" i="1" dirty="0"/>
              <a:t> </a:t>
            </a:r>
            <a:r>
              <a:rPr lang="it-IT" dirty="0" err="1"/>
              <a:t>function</a:t>
            </a:r>
            <a:r>
              <a:rPr lang="it-IT" dirty="0"/>
              <a:t> to different class </a:t>
            </a:r>
            <a:r>
              <a:rPr lang="it-IT" dirty="0" err="1"/>
              <a:t>label</a:t>
            </a:r>
            <a:r>
              <a:rPr lang="it-IT" dirty="0"/>
              <a:t> </a:t>
            </a:r>
            <a:r>
              <a:rPr lang="it-IT" dirty="0" err="1"/>
              <a:t>distances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Marging</a:t>
            </a:r>
            <a:r>
              <a:rPr lang="it-IT" dirty="0"/>
              <a:t> </a:t>
            </a:r>
            <a:r>
              <a:rPr lang="it-IT" dirty="0" err="1"/>
              <a:t>sampling</a:t>
            </a:r>
            <a:r>
              <a:rPr lang="it-IT" dirty="0"/>
              <a:t> (MULTICORE)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MCLU </a:t>
            </a:r>
            <a:r>
              <a:rPr lang="it-IT" dirty="0" err="1"/>
              <a:t>sampling</a:t>
            </a:r>
            <a:r>
              <a:rPr lang="it-IT" dirty="0"/>
              <a:t> (MULTICORE)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Uncertainty</a:t>
            </a:r>
            <a:r>
              <a:rPr lang="it-IT" dirty="0"/>
              <a:t> </a:t>
            </a:r>
            <a:r>
              <a:rPr lang="it-IT" dirty="0" err="1"/>
              <a:t>distance</a:t>
            </a:r>
            <a:r>
              <a:rPr lang="it-IT" dirty="0"/>
              <a:t> (MULTICORE)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MCLP </a:t>
            </a:r>
            <a:r>
              <a:rPr lang="it-IT" dirty="0" err="1"/>
              <a:t>sampling</a:t>
            </a:r>
            <a:r>
              <a:rPr lang="it-IT" dirty="0"/>
              <a:t> (MULTICORE)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66D211-AAF4-4661-818A-BC4D70F45A60}"/>
              </a:ext>
            </a:extLst>
          </p:cNvPr>
          <p:cNvSpPr/>
          <p:nvPr/>
        </p:nvSpPr>
        <p:spPr>
          <a:xfrm>
            <a:off x="5302498" y="152400"/>
            <a:ext cx="2181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pc="-5" dirty="0" err="1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Implemented</a:t>
            </a:r>
            <a:r>
              <a:rPr lang="it-IT" spc="-5" dirty="0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  steps</a:t>
            </a:r>
            <a:endParaRPr lang="en-GB" dirty="0"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29177D-28AF-42B9-AD3F-30783F81E2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00" y="6269054"/>
            <a:ext cx="550128" cy="5501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56ADC5-2793-4FE5-8017-FD10394D59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6230111"/>
            <a:ext cx="628015" cy="6280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42E576F-9E28-4F1C-B2E8-CD21F2DB494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63" t="13805" r="903" b="14324"/>
          <a:stretch/>
        </p:blipFill>
        <p:spPr>
          <a:xfrm>
            <a:off x="4724400" y="2913459"/>
            <a:ext cx="3337885" cy="5044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9AE6C36-B7A4-4C70-869B-0D814962DE9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256" t="60215" r="7291" b="6973"/>
          <a:stretch/>
        </p:blipFill>
        <p:spPr>
          <a:xfrm>
            <a:off x="7548670" y="4017320"/>
            <a:ext cx="3957529" cy="5086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2E061B-7E4A-4054-B28D-8C00E304FE5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34" t="37849" r="86792" b="38187"/>
          <a:stretch/>
        </p:blipFill>
        <p:spPr>
          <a:xfrm>
            <a:off x="6706043" y="4075559"/>
            <a:ext cx="669612" cy="3921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F59D4A7-21E7-44C7-9747-8A939E75858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783" t="4809" r="19635" b="67439"/>
          <a:stretch/>
        </p:blipFill>
        <p:spPr>
          <a:xfrm>
            <a:off x="4724400" y="3465001"/>
            <a:ext cx="3187149" cy="49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50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5">
            <a:extLst>
              <a:ext uri="{FF2B5EF4-FFF2-40B4-BE49-F238E27FC236}">
                <a16:creationId xmlns:a16="http://schemas.microsoft.com/office/drawing/2014/main" id="{EB6038DE-F9D1-4516-9F33-118AC02DBD97}"/>
              </a:ext>
            </a:extLst>
          </p:cNvPr>
          <p:cNvGrpSpPr/>
          <p:nvPr/>
        </p:nvGrpSpPr>
        <p:grpSpPr>
          <a:xfrm>
            <a:off x="0" y="6230111"/>
            <a:ext cx="12192000" cy="628015"/>
            <a:chOff x="0" y="6230111"/>
            <a:chExt cx="12192000" cy="62801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05BF0CA7-83B6-449B-AA0A-E2302D4779A5}"/>
                </a:ext>
              </a:extLst>
            </p:cNvPr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C69EB078-1A55-43F6-AB67-FC18B8773B5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E3A0654-5DB1-47E8-86CA-FEF40CCE84EB}"/>
              </a:ext>
            </a:extLst>
          </p:cNvPr>
          <p:cNvSpPr txBox="1"/>
          <p:nvPr/>
        </p:nvSpPr>
        <p:spPr>
          <a:xfrm>
            <a:off x="6923920" y="5191789"/>
            <a:ext cx="3535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Test code on a different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Qiskit</a:t>
            </a:r>
            <a:r>
              <a:rPr lang="it-IT" dirty="0"/>
              <a:t> </a:t>
            </a:r>
            <a:r>
              <a:rPr lang="it-IT" dirty="0" err="1"/>
              <a:t>python</a:t>
            </a:r>
            <a:r>
              <a:rPr lang="it-IT" dirty="0"/>
              <a:t> </a:t>
            </a:r>
            <a:r>
              <a:rPr lang="it-IT" dirty="0" err="1"/>
              <a:t>library</a:t>
            </a:r>
            <a:r>
              <a:rPr lang="it-IT" dirty="0"/>
              <a:t> for VSVM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29177D-28AF-42B9-AD3F-30783F81E2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00" y="6269054"/>
            <a:ext cx="550128" cy="5501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56ADC5-2793-4FE5-8017-FD10394D59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6230111"/>
            <a:ext cx="628015" cy="62801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5B66492-7631-4D77-854C-9D9B2C20CC19}"/>
              </a:ext>
            </a:extLst>
          </p:cNvPr>
          <p:cNvSpPr/>
          <p:nvPr/>
        </p:nvSpPr>
        <p:spPr>
          <a:xfrm>
            <a:off x="708172" y="124352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u="sng" dirty="0"/>
              <a:t>Active Learning framework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 Survey of Active Learning Algorithms for Supervised Remote Sensing Image Classification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Active Learning Methods for Remote Sensing Image Classification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8F48A4-B9AC-4DA4-972A-FBE6314EBF73}"/>
              </a:ext>
            </a:extLst>
          </p:cNvPr>
          <p:cNvSpPr/>
          <p:nvPr/>
        </p:nvSpPr>
        <p:spPr>
          <a:xfrm>
            <a:off x="1032756" y="2716951"/>
            <a:ext cx="910184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dirty="0"/>
              <a:t>Large-Margin-Based Active Learning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/>
              <a:t>M</a:t>
            </a:r>
            <a:r>
              <a:rPr lang="en-GB" dirty="0" err="1"/>
              <a:t>argin</a:t>
            </a:r>
            <a:r>
              <a:rPr lang="en-GB" dirty="0"/>
              <a:t> Sampling MS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/>
              <a:t>M</a:t>
            </a:r>
            <a:r>
              <a:rPr lang="en-GB" dirty="0" err="1"/>
              <a:t>ulticlass</a:t>
            </a:r>
            <a:r>
              <a:rPr lang="en-GB" dirty="0"/>
              <a:t> Level Uncertainty MCLU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/>
              <a:t>S</a:t>
            </a:r>
            <a:r>
              <a:rPr lang="en-GB" dirty="0" err="1"/>
              <a:t>ignificance</a:t>
            </a:r>
            <a:r>
              <a:rPr lang="en-GB" dirty="0"/>
              <a:t> Space </a:t>
            </a:r>
            <a:r>
              <a:rPr lang="en-GB" dirty="0" err="1"/>
              <a:t>Construnction</a:t>
            </a:r>
            <a:r>
              <a:rPr lang="en-GB" dirty="0"/>
              <a:t> SSC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Ambiguous</a:t>
            </a:r>
            <a:r>
              <a:rPr lang="it-IT" dirty="0"/>
              <a:t> and </a:t>
            </a:r>
            <a:r>
              <a:rPr lang="it-IT" dirty="0" err="1"/>
              <a:t>orthogonal</a:t>
            </a:r>
            <a:r>
              <a:rPr lang="it-IT" dirty="0"/>
              <a:t> MAO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 err="1"/>
              <a:t>Multiclass</a:t>
            </a:r>
            <a:r>
              <a:rPr lang="it-IT" dirty="0"/>
              <a:t> </a:t>
            </a:r>
            <a:r>
              <a:rPr lang="it-IT" dirty="0" err="1"/>
              <a:t>level</a:t>
            </a:r>
            <a:r>
              <a:rPr lang="it-IT" dirty="0"/>
              <a:t> </a:t>
            </a:r>
            <a:r>
              <a:rPr lang="it-IT" dirty="0" err="1"/>
              <a:t>uncertainty</a:t>
            </a:r>
            <a:r>
              <a:rPr lang="it-IT" dirty="0"/>
              <a:t>-angle-based </a:t>
            </a:r>
            <a:r>
              <a:rPr lang="it-IT" dirty="0" err="1"/>
              <a:t>diversity</a:t>
            </a:r>
            <a:r>
              <a:rPr lang="it-IT" dirty="0"/>
              <a:t> MCLU-ABD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 err="1"/>
              <a:t>Multiclass</a:t>
            </a:r>
            <a:r>
              <a:rPr lang="it-IT" dirty="0"/>
              <a:t> </a:t>
            </a:r>
            <a:r>
              <a:rPr lang="it-IT" dirty="0" err="1"/>
              <a:t>level</a:t>
            </a:r>
            <a:r>
              <a:rPr lang="it-IT" dirty="0"/>
              <a:t> </a:t>
            </a:r>
            <a:r>
              <a:rPr lang="it-IT" dirty="0" err="1"/>
              <a:t>uncertainty-enhanced</a:t>
            </a:r>
            <a:r>
              <a:rPr lang="it-IT" dirty="0"/>
              <a:t> cluster based </a:t>
            </a:r>
            <a:r>
              <a:rPr lang="it-IT" dirty="0" err="1"/>
              <a:t>diversity</a:t>
            </a:r>
            <a:r>
              <a:rPr lang="it-IT" dirty="0"/>
              <a:t> MCLU-ECBD</a:t>
            </a:r>
            <a:endParaRPr lang="en-GB" dirty="0"/>
          </a:p>
          <a:p>
            <a:pPr lvl="1"/>
            <a:r>
              <a:rPr lang="en-GB" dirty="0"/>
              <a:t>Posterior Probability-Based Active Learning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 err="1"/>
              <a:t>Kullbach</a:t>
            </a:r>
            <a:r>
              <a:rPr lang="en-GB" dirty="0"/>
              <a:t>–</a:t>
            </a:r>
            <a:r>
              <a:rPr lang="en-GB" dirty="0" err="1"/>
              <a:t>Leibler</a:t>
            </a:r>
            <a:r>
              <a:rPr lang="en-GB" dirty="0"/>
              <a:t> divergence KL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Breaking Ties (BT)</a:t>
            </a:r>
          </a:p>
        </p:txBody>
      </p:sp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A029F770-4102-4EA1-A9E2-44EBA75FB1B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43400" y="3014325"/>
            <a:ext cx="267681" cy="267681"/>
          </a:xfrm>
          <a:prstGeom prst="rect">
            <a:avLst/>
          </a:prstGeom>
        </p:spPr>
      </p:pic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id="{C52B204F-9401-4C6D-8A5C-F12262CEE50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7575" y="3307524"/>
            <a:ext cx="267681" cy="267681"/>
          </a:xfrm>
          <a:prstGeom prst="rect">
            <a:avLst/>
          </a:prstGeom>
        </p:spPr>
      </p:pic>
      <p:pic>
        <p:nvPicPr>
          <p:cNvPr id="15" name="Graphic 14" descr="Checkmark">
            <a:extLst>
              <a:ext uri="{FF2B5EF4-FFF2-40B4-BE49-F238E27FC236}">
                <a16:creationId xmlns:a16="http://schemas.microsoft.com/office/drawing/2014/main" id="{EF8E6B4B-CD08-481E-91D7-B56733E0830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92332" y="5247273"/>
            <a:ext cx="267681" cy="26768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36D9663-2037-4924-B3CC-0AD9573D6981}"/>
              </a:ext>
            </a:extLst>
          </p:cNvPr>
          <p:cNvSpPr/>
          <p:nvPr/>
        </p:nvSpPr>
        <p:spPr>
          <a:xfrm>
            <a:off x="5943600" y="3256699"/>
            <a:ext cx="436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it-IT" dirty="0"/>
              <a:t>M</a:t>
            </a:r>
            <a:r>
              <a:rPr lang="en-GB" dirty="0" err="1"/>
              <a:t>ulticlass</a:t>
            </a:r>
            <a:r>
              <a:rPr lang="en-GB" dirty="0"/>
              <a:t> Level </a:t>
            </a:r>
            <a:r>
              <a:rPr lang="en-GB" dirty="0" err="1"/>
              <a:t>Probabbility</a:t>
            </a:r>
            <a:r>
              <a:rPr lang="en-GB" dirty="0"/>
              <a:t> MCLP</a:t>
            </a:r>
          </a:p>
        </p:txBody>
      </p:sp>
      <p:pic>
        <p:nvPicPr>
          <p:cNvPr id="17" name="Graphic 16" descr="Add">
            <a:extLst>
              <a:ext uri="{FF2B5EF4-FFF2-40B4-BE49-F238E27FC236}">
                <a16:creationId xmlns:a16="http://schemas.microsoft.com/office/drawing/2014/main" id="{EFDBB9F1-996C-4B4E-8779-E71C42757DF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29840" y="3272226"/>
            <a:ext cx="338275" cy="338275"/>
          </a:xfrm>
          <a:prstGeom prst="rect">
            <a:avLst/>
          </a:prstGeom>
        </p:spPr>
      </p:pic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250C7AAE-68E4-4474-BCA6-267296DA96B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86999" y="3282006"/>
            <a:ext cx="267681" cy="26768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E40F008-828D-483B-ACB5-22B0F07CD130}"/>
              </a:ext>
            </a:extLst>
          </p:cNvPr>
          <p:cNvSpPr/>
          <p:nvPr/>
        </p:nvSpPr>
        <p:spPr>
          <a:xfrm>
            <a:off x="5447755" y="152400"/>
            <a:ext cx="1902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pc="-5" dirty="0" err="1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Current</a:t>
            </a:r>
            <a:r>
              <a:rPr lang="it-IT" spc="-5" dirty="0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 progress</a:t>
            </a:r>
            <a:endParaRPr lang="en-GB" dirty="0"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2780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5">
            <a:extLst>
              <a:ext uri="{FF2B5EF4-FFF2-40B4-BE49-F238E27FC236}">
                <a16:creationId xmlns:a16="http://schemas.microsoft.com/office/drawing/2014/main" id="{EB6038DE-F9D1-4516-9F33-118AC02DBD97}"/>
              </a:ext>
            </a:extLst>
          </p:cNvPr>
          <p:cNvGrpSpPr/>
          <p:nvPr/>
        </p:nvGrpSpPr>
        <p:grpSpPr>
          <a:xfrm>
            <a:off x="0" y="6230111"/>
            <a:ext cx="12192000" cy="628015"/>
            <a:chOff x="0" y="6230111"/>
            <a:chExt cx="12192000" cy="62801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05BF0CA7-83B6-449B-AA0A-E2302D4779A5}"/>
                </a:ext>
              </a:extLst>
            </p:cNvPr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C69EB078-1A55-43F6-AB67-FC18B8773B5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129177D-28AF-42B9-AD3F-30783F81E2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00" y="6269054"/>
            <a:ext cx="550128" cy="5501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56ADC5-2793-4FE5-8017-FD10394D59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6230111"/>
            <a:ext cx="628015" cy="6280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05293D-F5E1-4C73-8AE2-D49E3D5E5C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275" y="-3049"/>
            <a:ext cx="7791450" cy="623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061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5">
            <a:extLst>
              <a:ext uri="{FF2B5EF4-FFF2-40B4-BE49-F238E27FC236}">
                <a16:creationId xmlns:a16="http://schemas.microsoft.com/office/drawing/2014/main" id="{EB6038DE-F9D1-4516-9F33-118AC02DBD97}"/>
              </a:ext>
            </a:extLst>
          </p:cNvPr>
          <p:cNvGrpSpPr/>
          <p:nvPr/>
        </p:nvGrpSpPr>
        <p:grpSpPr>
          <a:xfrm>
            <a:off x="0" y="6230111"/>
            <a:ext cx="12192000" cy="628015"/>
            <a:chOff x="0" y="6230111"/>
            <a:chExt cx="12192000" cy="62801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05BF0CA7-83B6-449B-AA0A-E2302D4779A5}"/>
                </a:ext>
              </a:extLst>
            </p:cNvPr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C69EB078-1A55-43F6-AB67-FC18B8773B5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129177D-28AF-42B9-AD3F-30783F81E2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00" y="6269054"/>
            <a:ext cx="550128" cy="5501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56ADC5-2793-4FE5-8017-FD10394D59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6230111"/>
            <a:ext cx="628015" cy="6280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C35A730-8F3F-4701-999C-455B85281DD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276" y="0"/>
            <a:ext cx="7771448" cy="623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56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9eab120-891d-4e75-bbb7-983661d36c9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0841625E9231845AE0E6B129DAD585F" ma:contentTypeVersion="14" ma:contentTypeDescription="Creare un nuovo documento." ma:contentTypeScope="" ma:versionID="adf50d05938a50fd5065660052e1beff">
  <xsd:schema xmlns:xsd="http://www.w3.org/2001/XMLSchema" xmlns:xs="http://www.w3.org/2001/XMLSchema" xmlns:p="http://schemas.microsoft.com/office/2006/metadata/properties" xmlns:ns3="c9eab120-891d-4e75-bbb7-983661d36c9c" xmlns:ns4="2cbdb79f-05cb-4beb-bf79-a6aafc29ddd5" targetNamespace="http://schemas.microsoft.com/office/2006/metadata/properties" ma:root="true" ma:fieldsID="b902866bf818cdea5f3ce01fe2127e05" ns3:_="" ns4:_="">
    <xsd:import namespace="c9eab120-891d-4e75-bbb7-983661d36c9c"/>
    <xsd:import namespace="2cbdb79f-05cb-4beb-bf79-a6aafc29ddd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eab120-891d-4e75-bbb7-983661d36c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bdb79f-05cb-4beb-bf79-a6aafc29ddd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35546A-FCFF-49CF-A534-6766F9A5EAFB}">
  <ds:schemaRefs>
    <ds:schemaRef ds:uri="http://schemas.openxmlformats.org/package/2006/metadata/core-properties"/>
    <ds:schemaRef ds:uri="c9eab120-891d-4e75-bbb7-983661d36c9c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2cbdb79f-05cb-4beb-bf79-a6aafc29ddd5"/>
    <ds:schemaRef ds:uri="http://www.w3.org/XML/1998/namespace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AABA9B0-793B-4B58-8B9B-EDA17520EC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eab120-891d-4e75-bbb7-983661d36c9c"/>
    <ds:schemaRef ds:uri="2cbdb79f-05cb-4beb-bf79-a6aafc29dd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D72105-E419-4657-8EC8-6C73137ECF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11010</TotalTime>
  <Words>441</Words>
  <Application>Microsoft Office PowerPoint</Application>
  <PresentationFormat>Widescreen</PresentationFormat>
  <Paragraphs>95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Microsoft Sans Serif</vt:lpstr>
      <vt:lpstr>Trebuchet MS</vt:lpstr>
      <vt:lpstr>Office Theme</vt:lpstr>
      <vt:lpstr>Thesis – work in progress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Carolina Arias</dc:creator>
  <cp:lastModifiedBy>Utente</cp:lastModifiedBy>
  <cp:revision>139</cp:revision>
  <dcterms:created xsi:type="dcterms:W3CDTF">2023-05-01T21:14:50Z</dcterms:created>
  <dcterms:modified xsi:type="dcterms:W3CDTF">2024-05-28T10:45:39Z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2023-03-30T00:00:00Z</vt:filetime>
  </property>
  <property fmtid="{D5CDD505-2E9C-101B-9397-08002B2CF9AE}" pid="3" name="Creator">
    <vt:lpwstr>Microsoft® PowerPoint® per Microsoft 365</vt:lpwstr>
  </property>
  <property fmtid="{D5CDD505-2E9C-101B-9397-08002B2CF9AE}" pid="4" name="LastSaved">
    <vt:filetime>2023-05-01T00:00:00Z</vt:filetime>
  </property>
  <property fmtid="{D5CDD505-2E9C-101B-9397-08002B2CF9AE}" pid="5" name="ContentTypeId">
    <vt:lpwstr>0x01010010841625E9231845AE0E6B129DAD585F</vt:lpwstr>
  </property>
</Properties>
</file>