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310" r:id="rId6"/>
    <p:sldId id="309" r:id="rId7"/>
    <p:sldId id="312" r:id="rId8"/>
    <p:sldId id="311" r:id="rId9"/>
    <p:sldId id="287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>
      <p:cViewPr varScale="1">
        <p:scale>
          <a:sx n="60" d="100"/>
          <a:sy n="60" d="100"/>
        </p:scale>
        <p:origin x="96" y="2010"/>
      </p:cViewPr>
      <p:guideLst>
        <p:guide pos="432"/>
        <p:guide pos="7248"/>
        <p:guide orient="horz"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727834" y="166928"/>
            <a:ext cx="152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Paper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727834" y="166928"/>
            <a:ext cx="145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Code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2E2EA3-FB07-4EC5-9CD2-ED20F62A5EE8}"/>
              </a:ext>
            </a:extLst>
          </p:cNvPr>
          <p:cNvSpPr txBox="1"/>
          <p:nvPr/>
        </p:nvSpPr>
        <p:spPr>
          <a:xfrm>
            <a:off x="685800" y="914400"/>
            <a:ext cx="4191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VSVM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Virtual Support Vector Machines with self-learning strategy for classification of multispectral remote sensing imagery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Semi-Supervised Learning with Constrained Virtual Support Vector Machines for Classification of Remote Sensing Image Data</a:t>
            </a:r>
          </a:p>
          <a:p>
            <a:pPr lvl="1"/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88FF8-BA01-414A-B2A0-AA4364B1FB67}"/>
              </a:ext>
            </a:extLst>
          </p:cNvPr>
          <p:cNvSpPr txBox="1"/>
          <p:nvPr/>
        </p:nvSpPr>
        <p:spPr>
          <a:xfrm>
            <a:off x="685800" y="3651965"/>
            <a:ext cx="3571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VSVM: </a:t>
            </a:r>
            <a:r>
              <a:rPr lang="it-IT" sz="1600" dirty="0" err="1"/>
              <a:t>enconding</a:t>
            </a:r>
            <a:r>
              <a:rPr lang="it-IT" sz="1600" dirty="0"/>
              <a:t> </a:t>
            </a:r>
            <a:r>
              <a:rPr lang="it-IT" sz="1600" dirty="0" err="1"/>
              <a:t>invariance</a:t>
            </a:r>
            <a:r>
              <a:rPr lang="it-IT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Invariances</a:t>
            </a:r>
            <a:r>
              <a:rPr lang="it-IT" sz="1600" dirty="0"/>
              <a:t> of </a:t>
            </a:r>
            <a:r>
              <a:rPr lang="it-IT" sz="1600" dirty="0" err="1"/>
              <a:t>shape</a:t>
            </a:r>
            <a:r>
              <a:rPr lang="it-IT" sz="1600" dirty="0"/>
              <a:t> (8 dataset)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Invariances</a:t>
            </a:r>
            <a:r>
              <a:rPr lang="it-IT" sz="1600" dirty="0"/>
              <a:t> of scale (9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VSVM-SL: Self-learning </a:t>
            </a:r>
            <a:r>
              <a:rPr lang="it-IT" sz="1600" dirty="0" err="1"/>
              <a:t>strategy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Margin</a:t>
            </a:r>
            <a:r>
              <a:rPr lang="it-IT" sz="1600" dirty="0"/>
              <a:t> </a:t>
            </a:r>
            <a:r>
              <a:rPr lang="it-IT" sz="1600" dirty="0" err="1"/>
              <a:t>sampling</a:t>
            </a:r>
            <a:r>
              <a:rPr lang="it-IT" sz="1600" dirty="0"/>
              <a:t> </a:t>
            </a:r>
            <a:r>
              <a:rPr lang="it-IT" sz="1600" dirty="0" err="1"/>
              <a:t>constraint</a:t>
            </a:r>
            <a:endParaRPr lang="it-IT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C67ED-6474-4C01-B605-899AB138D597}"/>
              </a:ext>
            </a:extLst>
          </p:cNvPr>
          <p:cNvSpPr txBox="1"/>
          <p:nvPr/>
        </p:nvSpPr>
        <p:spPr>
          <a:xfrm>
            <a:off x="671841" y="5231153"/>
            <a:ext cx="2940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SVM-M-semi-</a:t>
            </a:r>
            <a:r>
              <a:rPr lang="it-IT" sz="1600" dirty="0" err="1"/>
              <a:t>labeled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VSVM-SL-semi-</a:t>
            </a:r>
            <a:r>
              <a:rPr lang="it-IT" sz="1600" dirty="0" err="1"/>
              <a:t>labeled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VSVM-SL-</a:t>
            </a:r>
            <a:r>
              <a:rPr lang="it-IT" sz="1600" dirty="0" err="1"/>
              <a:t>virtual</a:t>
            </a:r>
            <a:r>
              <a:rPr lang="it-IT" sz="1600" dirty="0"/>
              <a:t>-semi-</a:t>
            </a:r>
            <a:r>
              <a:rPr lang="it-IT" sz="1600" dirty="0" err="1"/>
              <a:t>labeled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5410200" y="4984932"/>
            <a:ext cx="5141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highlight>
                  <a:srgbClr val="FFFF00"/>
                </a:highlight>
              </a:rPr>
              <a:t>Binary</a:t>
            </a:r>
            <a:r>
              <a:rPr lang="it-IT" sz="1600" dirty="0">
                <a:highlight>
                  <a:srgbClr val="FFFF00"/>
                </a:highlight>
              </a:rPr>
              <a:t> </a:t>
            </a:r>
            <a:r>
              <a:rPr lang="it-IT" sz="1600" dirty="0" err="1">
                <a:highlight>
                  <a:srgbClr val="FFFF00"/>
                </a:highlight>
              </a:rPr>
              <a:t>classification</a:t>
            </a:r>
            <a:r>
              <a:rPr lang="it-IT" sz="1600" dirty="0">
                <a:highlight>
                  <a:srgbClr val="FFFF00"/>
                </a:highlight>
              </a:rPr>
              <a:t> </a:t>
            </a:r>
            <a:r>
              <a:rPr lang="it-IT" sz="1600" dirty="0" err="1">
                <a:highlight>
                  <a:srgbClr val="FFFF00"/>
                </a:highlight>
              </a:rPr>
              <a:t>problem</a:t>
            </a:r>
            <a:r>
              <a:rPr lang="it-IT" sz="1600" dirty="0">
                <a:highlight>
                  <a:srgbClr val="FFFF00"/>
                </a:highlight>
              </a:rPr>
              <a:t> </a:t>
            </a:r>
            <a:r>
              <a:rPr lang="it-IT" sz="1600" dirty="0"/>
              <a:t>(‘</a:t>
            </a:r>
            <a:r>
              <a:rPr lang="it-IT" sz="1600" dirty="0" err="1"/>
              <a:t>bushes_trees</a:t>
            </a:r>
            <a:r>
              <a:rPr lang="it-IT" sz="1600" dirty="0"/>
              <a:t>’ vs </a:t>
            </a:r>
            <a:r>
              <a:rPr lang="it-IT" sz="1600" dirty="0" err="1"/>
              <a:t>other</a:t>
            </a:r>
            <a:r>
              <a:rPr lang="it-I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Multiclass</a:t>
            </a:r>
            <a:r>
              <a:rPr lang="it-IT" sz="1600" dirty="0"/>
              <a:t> </a:t>
            </a:r>
            <a:r>
              <a:rPr lang="it-IT" sz="1600" dirty="0" err="1"/>
              <a:t>classification</a:t>
            </a:r>
            <a:r>
              <a:rPr lang="it-IT" sz="1600" dirty="0"/>
              <a:t> </a:t>
            </a:r>
            <a:r>
              <a:rPr lang="it-IT" sz="1600" dirty="0" err="1"/>
              <a:t>problem</a:t>
            </a:r>
            <a:r>
              <a:rPr lang="it-IT" sz="1600" dirty="0"/>
              <a:t> (6 classes: ‘</a:t>
            </a:r>
            <a:r>
              <a:rPr lang="it-IT" sz="1600" dirty="0" err="1"/>
              <a:t>bushes_trees</a:t>
            </a:r>
            <a:r>
              <a:rPr lang="it-IT" sz="1600" dirty="0"/>
              <a:t>’, ‘</a:t>
            </a:r>
            <a:r>
              <a:rPr lang="it-IT" sz="1600" dirty="0" err="1"/>
              <a:t>facade</a:t>
            </a:r>
            <a:r>
              <a:rPr lang="it-IT" sz="1600" dirty="0"/>
              <a:t>’, </a:t>
            </a:r>
            <a:r>
              <a:rPr lang="it-IT" sz="1600" dirty="0" err="1"/>
              <a:t>meadow</a:t>
            </a:r>
            <a:r>
              <a:rPr lang="it-IT" sz="1600" dirty="0"/>
              <a:t>’, ’</a:t>
            </a:r>
            <a:r>
              <a:rPr lang="it-IT" sz="1600" dirty="0" err="1"/>
              <a:t>other_impervious_surface</a:t>
            </a:r>
            <a:r>
              <a:rPr lang="it-IT" sz="1600" dirty="0"/>
              <a:t>’, ’</a:t>
            </a:r>
            <a:r>
              <a:rPr lang="it-IT" sz="1600" dirty="0" err="1"/>
              <a:t>roofs</a:t>
            </a:r>
            <a:r>
              <a:rPr lang="it-IT" sz="1600" dirty="0"/>
              <a:t>’, ’</a:t>
            </a:r>
            <a:r>
              <a:rPr lang="it-IT" sz="1600" dirty="0" err="1"/>
              <a:t>shadow</a:t>
            </a:r>
            <a:r>
              <a:rPr lang="it-IT" sz="1600" dirty="0"/>
              <a:t>’)</a:t>
            </a:r>
            <a:endParaRPr lang="en-GB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67251" y="281144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SVM: Support </a:t>
            </a:r>
            <a:r>
              <a:rPr lang="it-IT" sz="1600" dirty="0" err="1"/>
              <a:t>Vector</a:t>
            </a:r>
            <a:r>
              <a:rPr lang="it-IT" sz="1600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SVM-M: </a:t>
            </a:r>
            <a:r>
              <a:rPr lang="it-IT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multilevel</a:t>
            </a: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segmentation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EE750-138A-42FF-BB86-86EDE802A00C}"/>
              </a:ext>
            </a:extLst>
          </p:cNvPr>
          <p:cNvSpPr txBox="1"/>
          <p:nvPr/>
        </p:nvSpPr>
        <p:spPr>
          <a:xfrm>
            <a:off x="6669300" y="1413521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31B789-53DB-474C-98AC-34C677744256}"/>
              </a:ext>
            </a:extLst>
          </p:cNvPr>
          <p:cNvSpPr/>
          <p:nvPr/>
        </p:nvSpPr>
        <p:spPr>
          <a:xfrm>
            <a:off x="6669300" y="276731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  <a:r>
              <a:rPr lang="it-IT" dirty="0"/>
              <a:t> more user-</a:t>
            </a:r>
            <a:r>
              <a:rPr lang="it-IT" dirty="0" err="1"/>
              <a:t>readability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efficiency</a:t>
            </a:r>
            <a:endParaRPr lang="it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885D3-760C-4A90-B901-6F1DE6739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97" y="1473026"/>
            <a:ext cx="523948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704161" y="4829114"/>
            <a:ext cx="4252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Widen</a:t>
            </a:r>
            <a:r>
              <a:rPr lang="it-IT" dirty="0"/>
              <a:t> </a:t>
            </a:r>
            <a:r>
              <a:rPr lang="it-IT" dirty="0" err="1"/>
              <a:t>papers</a:t>
            </a:r>
            <a:r>
              <a:rPr lang="it-IT" dirty="0"/>
              <a:t>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</a:t>
            </a:r>
            <a:r>
              <a:rPr lang="it-IT" dirty="0" err="1"/>
              <a:t>project</a:t>
            </a:r>
            <a:r>
              <a:rPr lang="it-IT" dirty="0"/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Quantum Computing </a:t>
            </a:r>
            <a:r>
              <a:rPr lang="it-IT" dirty="0" err="1"/>
              <a:t>library</a:t>
            </a:r>
            <a:r>
              <a:rPr lang="it-IT" dirty="0"/>
              <a:t> fo SVM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4727834" y="166928"/>
            <a:ext cx="1456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Future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80936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80936"/>
            <a:ext cx="5410201" cy="414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A866-A5C6-45F6-870B-9E9B39D4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18" y="3596991"/>
            <a:ext cx="5281671" cy="259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7779</TotalTime>
  <Words>276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106</cp:revision>
  <dcterms:created xsi:type="dcterms:W3CDTF">2023-05-01T21:14:50Z</dcterms:created>
  <dcterms:modified xsi:type="dcterms:W3CDTF">2024-04-15T13:30:29Z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