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310" r:id="rId6"/>
    <p:sldId id="313" r:id="rId7"/>
    <p:sldId id="309" r:id="rId8"/>
    <p:sldId id="311" r:id="rId9"/>
    <p:sldId id="312" r:id="rId10"/>
    <p:sldId id="314" r:id="rId11"/>
    <p:sldId id="287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32" userDrawn="1">
          <p15:clr>
            <a:srgbClr val="A4A3A4"/>
          </p15:clr>
        </p15:guide>
        <p15:guide id="4" pos="7248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FA4"/>
    <a:srgbClr val="F3D64B"/>
    <a:srgbClr val="E85606"/>
    <a:srgbClr val="FFBA42"/>
    <a:srgbClr val="1E344E"/>
    <a:srgbClr val="173255"/>
    <a:srgbClr val="1A415D"/>
    <a:srgbClr val="B56E6C"/>
    <a:srgbClr val="DE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>
      <p:cViewPr varScale="1">
        <p:scale>
          <a:sx n="57" d="100"/>
          <a:sy n="57" d="100"/>
        </p:scale>
        <p:origin x="78" y="282"/>
      </p:cViewPr>
      <p:guideLst>
        <p:guide pos="432"/>
        <p:guide pos="7248"/>
        <p:guide orient="horz"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jpe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1524000" y="2286001"/>
            <a:ext cx="9220200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4435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800" b="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Thesis</a:t>
            </a:r>
            <a:r>
              <a:rPr lang="it-IT" sz="2800" b="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– work in progress</a:t>
            </a:r>
            <a:endParaRPr lang="it-IT" sz="2800" dirty="0">
              <a:effectLst>
                <a:glow rad="63500">
                  <a:schemeClr val="tx1">
                    <a:alpha val="4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386398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4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Lorenzo Carlassara </a:t>
            </a:r>
            <a:r>
              <a:rPr lang="it-IT" sz="20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10601118</a:t>
            </a:r>
            <a:endParaRPr lang="it-IT" sz="20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1523999" y="3124200"/>
            <a:ext cx="92106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Machines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with Active Learning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Algorithm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for  Remote Sensing Image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Classification</a:t>
            </a:r>
            <a:endParaRPr lang="en-GB" sz="4000" dirty="0"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15400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05BF0CA7-83B6-449B-AA0A-E2302D4779A5}"/>
              </a:ext>
            </a:extLst>
          </p:cNvPr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5335054" y="159026"/>
            <a:ext cx="152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Paper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review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FF7E52-7556-41EC-A469-C2E2F70255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pic>
        <p:nvPicPr>
          <p:cNvPr id="15" name="object 7">
            <a:extLst>
              <a:ext uri="{FF2B5EF4-FFF2-40B4-BE49-F238E27FC236}">
                <a16:creationId xmlns:a16="http://schemas.microsoft.com/office/drawing/2014/main" id="{06C601EC-E601-4B31-A96E-F721A297F8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9AC724-8E97-4CBA-982F-7C3EBD5D642C}"/>
              </a:ext>
            </a:extLst>
          </p:cNvPr>
          <p:cNvSpPr/>
          <p:nvPr/>
        </p:nvSpPr>
        <p:spPr>
          <a:xfrm>
            <a:off x="807441" y="5348579"/>
            <a:ext cx="1082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Semi-Supervised Virtual Support Vector Machines with Self-Learning Constraint for Remote Sensing Image Classification (Ozan)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796D7A-09C6-4C22-8663-C5346049E1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778"/>
          <a:stretch/>
        </p:blipFill>
        <p:spPr>
          <a:xfrm>
            <a:off x="685800" y="847737"/>
            <a:ext cx="7312382" cy="4181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8019BC-6D7B-4153-ADF4-1D56E633EF45}"/>
              </a:ext>
            </a:extLst>
          </p:cNvPr>
          <p:cNvSpPr/>
          <p:nvPr/>
        </p:nvSpPr>
        <p:spPr>
          <a:xfrm>
            <a:off x="7998315" y="2993506"/>
            <a:ext cx="36375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Semi-Supervised Learning with Constrained Virtual Support Vector Machines for Classification of Remote Sensing Image Data (</a:t>
            </a:r>
            <a:r>
              <a:rPr lang="en-GB" dirty="0" err="1"/>
              <a:t>Geiss</a:t>
            </a:r>
            <a:r>
              <a:rPr lang="en-GB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B016A-20C7-4794-B228-595A51E63C31}"/>
              </a:ext>
            </a:extLst>
          </p:cNvPr>
          <p:cNvSpPr/>
          <p:nvPr/>
        </p:nvSpPr>
        <p:spPr>
          <a:xfrm>
            <a:off x="7998182" y="1192430"/>
            <a:ext cx="366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Virtual Support Vector Machines with self-learning strategy for classification of multispectral remote sensing imagery</a:t>
            </a:r>
          </a:p>
        </p:txBody>
      </p:sp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72" y="80936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640" y="80936"/>
            <a:ext cx="5410201" cy="414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2A866-A5C6-45F6-870B-9E9B39D48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18" y="3596991"/>
            <a:ext cx="5281671" cy="2596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D25302-010C-44FE-8055-162AD15399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5180044" y="207523"/>
            <a:ext cx="1831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Model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collection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4F53FC-FD68-4B63-ACA6-1C5B471EC0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4A4302-62D0-4514-BC06-711248CBB598}"/>
              </a:ext>
            </a:extLst>
          </p:cNvPr>
          <p:cNvSpPr/>
          <p:nvPr/>
        </p:nvSpPr>
        <p:spPr>
          <a:xfrm>
            <a:off x="689812" y="2896059"/>
            <a:ext cx="4676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Binary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: ‘</a:t>
            </a:r>
            <a:r>
              <a:rPr lang="it-IT" dirty="0" err="1"/>
              <a:t>bushes</a:t>
            </a:r>
            <a:r>
              <a:rPr lang="it-IT" dirty="0"/>
              <a:t>/</a:t>
            </a:r>
            <a:r>
              <a:rPr lang="it-IT" dirty="0" err="1"/>
              <a:t>trees</a:t>
            </a:r>
            <a:r>
              <a:rPr lang="it-IT" dirty="0"/>
              <a:t>’ vs </a:t>
            </a:r>
            <a:r>
              <a:rPr lang="it-IT" dirty="0" err="1"/>
              <a:t>other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Multiclass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with 6 classes: ‘</a:t>
            </a:r>
            <a:r>
              <a:rPr lang="it-IT" dirty="0" err="1"/>
              <a:t>bushes</a:t>
            </a:r>
            <a:r>
              <a:rPr lang="it-IT" dirty="0"/>
              <a:t>/</a:t>
            </a:r>
            <a:r>
              <a:rPr lang="it-IT" dirty="0" err="1"/>
              <a:t>trees</a:t>
            </a:r>
            <a:r>
              <a:rPr lang="it-IT" dirty="0"/>
              <a:t>’, ‘</a:t>
            </a:r>
            <a:r>
              <a:rPr lang="it-IT" dirty="0" err="1"/>
              <a:t>facade</a:t>
            </a:r>
            <a:r>
              <a:rPr lang="it-IT" dirty="0"/>
              <a:t>’, </a:t>
            </a:r>
            <a:r>
              <a:rPr lang="it-IT" dirty="0" err="1"/>
              <a:t>meadow</a:t>
            </a:r>
            <a:r>
              <a:rPr lang="it-IT" dirty="0"/>
              <a:t>’, ’</a:t>
            </a:r>
            <a:r>
              <a:rPr lang="it-IT" dirty="0" err="1"/>
              <a:t>impervious</a:t>
            </a:r>
            <a:r>
              <a:rPr lang="it-IT" dirty="0"/>
              <a:t> surface’, ’</a:t>
            </a:r>
            <a:r>
              <a:rPr lang="it-IT" dirty="0" err="1"/>
              <a:t>roofs</a:t>
            </a:r>
            <a:r>
              <a:rPr lang="it-IT" dirty="0"/>
              <a:t>’, ’</a:t>
            </a:r>
            <a:r>
              <a:rPr lang="it-IT" dirty="0" err="1"/>
              <a:t>shadow</a:t>
            </a:r>
            <a:r>
              <a:rPr lang="it-IT" dirty="0"/>
              <a:t>’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6190257" y="940333"/>
            <a:ext cx="499272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SVM</a:t>
            </a:r>
            <a:r>
              <a:rPr lang="it-IT" dirty="0"/>
              <a:t>: Support </a:t>
            </a:r>
            <a:r>
              <a:rPr lang="it-IT" dirty="0" err="1"/>
              <a:t>Vector</a:t>
            </a:r>
            <a:r>
              <a:rPr lang="it-IT" dirty="0"/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SVM-MS: include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multilevel</a:t>
            </a:r>
            <a:r>
              <a:rPr lang="it-IT" dirty="0"/>
              <a:t> </a:t>
            </a:r>
            <a:r>
              <a:rPr lang="it-IT" dirty="0" err="1"/>
              <a:t>segmentations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</a:t>
            </a:r>
            <a:r>
              <a:rPr lang="it-IT" dirty="0"/>
              <a:t>: </a:t>
            </a:r>
            <a:r>
              <a:rPr lang="it-IT" dirty="0" err="1"/>
              <a:t>enconding</a:t>
            </a:r>
            <a:r>
              <a:rPr lang="it-IT" dirty="0"/>
              <a:t> </a:t>
            </a:r>
            <a:r>
              <a:rPr lang="it-IT" dirty="0" err="1"/>
              <a:t>invariance</a:t>
            </a:r>
            <a:r>
              <a:rPr lang="it-IT" dirty="0"/>
              <a:t> wrt/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SVs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VSVM-SL</a:t>
            </a:r>
            <a:r>
              <a:rPr lang="it-IT" dirty="0"/>
              <a:t>: Self-learning </a:t>
            </a:r>
            <a:r>
              <a:rPr lang="it-IT" dirty="0" err="1"/>
              <a:t>strategy</a:t>
            </a:r>
            <a:r>
              <a:rPr lang="it-IT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en-GB" dirty="0"/>
              <a:t>remove VSVs:</a:t>
            </a:r>
            <a:endParaRPr lang="it-IT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not located within certain distance to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SVM-MS-SL-UNL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VSVM-SL-</a:t>
            </a:r>
            <a:r>
              <a:rPr lang="it-IT" dirty="0" err="1"/>
              <a:t>virtual</a:t>
            </a:r>
            <a:r>
              <a:rPr lang="it-IT" dirty="0"/>
              <a:t>-UNL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689811" y="938463"/>
            <a:ext cx="3320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Cologne</a:t>
            </a:r>
            <a:r>
              <a:rPr lang="it-IT" dirty="0"/>
              <a:t>, Germany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1"/>
              <a:t>Hadagera</a:t>
            </a:r>
            <a:r>
              <a:rPr lang="it-IT" dirty="0"/>
              <a:t>, Kenya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ACD8A-F25C-4C2E-AEFE-3E7644A7B9A3}"/>
              </a:ext>
            </a:extLst>
          </p:cNvPr>
          <p:cNvSpPr/>
          <p:nvPr/>
        </p:nvSpPr>
        <p:spPr>
          <a:xfrm>
            <a:off x="689812" y="1849620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Invariances</a:t>
            </a:r>
            <a:r>
              <a:rPr lang="it-IT" dirty="0"/>
              <a:t> of </a:t>
            </a:r>
            <a:r>
              <a:rPr lang="it-IT" dirty="0" err="1"/>
              <a:t>shape</a:t>
            </a:r>
            <a:r>
              <a:rPr lang="it-IT" dirty="0"/>
              <a:t>: base </a:t>
            </a:r>
            <a:r>
              <a:rPr lang="it-IT" dirty="0" err="1"/>
              <a:t>level</a:t>
            </a:r>
            <a:r>
              <a:rPr lang="it-IT" dirty="0"/>
              <a:t> + 8 </a:t>
            </a:r>
            <a:r>
              <a:rPr lang="it-IT" dirty="0" err="1"/>
              <a:t>level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Invariances</a:t>
            </a:r>
            <a:r>
              <a:rPr lang="it-IT" dirty="0"/>
              <a:t> of </a:t>
            </a:r>
            <a:r>
              <a:rPr lang="it-IT" dirty="0">
                <a:highlight>
                  <a:srgbClr val="FFFF00"/>
                </a:highlight>
              </a:rPr>
              <a:t>scale</a:t>
            </a:r>
            <a:r>
              <a:rPr lang="it-IT" dirty="0"/>
              <a:t>: L4 base </a:t>
            </a:r>
            <a:r>
              <a:rPr lang="it-IT" dirty="0" err="1"/>
              <a:t>level</a:t>
            </a:r>
            <a:r>
              <a:rPr lang="it-IT" dirty="0"/>
              <a:t> + 9 </a:t>
            </a:r>
            <a:r>
              <a:rPr lang="it-IT" dirty="0" err="1"/>
              <a:t>level</a:t>
            </a:r>
            <a:endParaRPr lang="it-I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D3D2E2-4F8F-4D1D-B2E3-7CB8DF587344}"/>
              </a:ext>
            </a:extLst>
          </p:cNvPr>
          <p:cNvSpPr/>
          <p:nvPr/>
        </p:nvSpPr>
        <p:spPr>
          <a:xfrm>
            <a:off x="754688" y="4840084"/>
            <a:ext cx="2902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Unlabeled</a:t>
            </a:r>
            <a:r>
              <a:rPr lang="it-IT" dirty="0"/>
              <a:t> </a:t>
            </a:r>
            <a:r>
              <a:rPr lang="it-IT" dirty="0" err="1"/>
              <a:t>Sampling</a:t>
            </a:r>
            <a:endParaRPr lang="it-IT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Random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Balanced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6190258" y="4840084"/>
            <a:ext cx="409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of the import </a:t>
            </a:r>
            <a:r>
              <a:rPr lang="it-IT" dirty="0" err="1"/>
              <a:t>section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New Train set </a:t>
            </a:r>
            <a:r>
              <a:rPr lang="it-IT" dirty="0" err="1"/>
              <a:t>after</a:t>
            </a:r>
            <a:r>
              <a:rPr lang="it-IT" dirty="0"/>
              <a:t> VSVM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F22FC-FEE5-4C31-9E24-9C3BDAB4473F}"/>
              </a:ext>
            </a:extLst>
          </p:cNvPr>
          <p:cNvSpPr/>
          <p:nvPr/>
        </p:nvSpPr>
        <p:spPr>
          <a:xfrm>
            <a:off x="6190258" y="4232757"/>
            <a:ext cx="528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VSVM-SL-UNL + </a:t>
            </a:r>
            <a:r>
              <a:rPr lang="it-IT" dirty="0" err="1">
                <a:highlight>
                  <a:srgbClr val="FFFF00"/>
                </a:highlight>
              </a:rPr>
              <a:t>uncertainty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function</a:t>
            </a:r>
            <a:r>
              <a:rPr lang="it-IT" dirty="0">
                <a:highlight>
                  <a:srgbClr val="FFFF00"/>
                </a:highlight>
              </a:rPr>
              <a:t> for </a:t>
            </a:r>
            <a:r>
              <a:rPr lang="en-US" dirty="0">
                <a:highlight>
                  <a:srgbClr val="FFFF00"/>
                </a:highlight>
              </a:rPr>
              <a:t>relabeling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D3A6850B-968D-415D-81F1-A6E75C061D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0258" y="4863632"/>
            <a:ext cx="267681" cy="267681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D11B5273-226B-4A1F-B13D-BD8D9389E7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0258" y="5154861"/>
            <a:ext cx="267681" cy="2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1D25302-010C-44FE-8055-162AD1539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1219200" y="47486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Uncertainty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Single </a:t>
            </a:r>
            <a:r>
              <a:rPr lang="it-IT" dirty="0" err="1"/>
              <a:t>level</a:t>
            </a:r>
            <a:r>
              <a:rPr lang="it-IT" dirty="0"/>
              <a:t> VS multi </a:t>
            </a:r>
            <a:r>
              <a:rPr lang="it-IT" dirty="0" err="1"/>
              <a:t>level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dependencies</a:t>
            </a:r>
            <a:r>
              <a:rPr lang="it-IT" dirty="0"/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Sequence</a:t>
            </a:r>
            <a:r>
              <a:rPr lang="it-IT" dirty="0"/>
              <a:t>/Order of SVM model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806116" y="1146717"/>
            <a:ext cx="5141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it-IT" dirty="0" err="1"/>
              <a:t>understanding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Locate the </a:t>
            </a:r>
            <a:r>
              <a:rPr lang="it-IT" dirty="0" err="1"/>
              <a:t>sections</a:t>
            </a:r>
            <a:r>
              <a:rPr lang="it-IT" dirty="0"/>
              <a:t> to </a:t>
            </a:r>
            <a:r>
              <a:rPr lang="it-IT" dirty="0" err="1"/>
              <a:t>extend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 </a:t>
            </a:r>
            <a:r>
              <a:rPr lang="it-IT" dirty="0" err="1"/>
              <a:t>documentation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831570" y="2995264"/>
            <a:ext cx="5141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en-US" dirty="0"/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readability</a:t>
            </a:r>
            <a:r>
              <a:rPr lang="it-IT" dirty="0"/>
              <a:t> of the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Optimize</a:t>
            </a:r>
            <a:r>
              <a:rPr lang="it-IT" dirty="0"/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213" y="1206222"/>
            <a:ext cx="523948" cy="266737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AD35E14-4161-42A7-8739-C5CCEA70687A}"/>
              </a:ext>
            </a:extLst>
          </p:cNvPr>
          <p:cNvCxnSpPr>
            <a:cxnSpLocks/>
            <a:stCxn id="14" idx="1"/>
            <a:endCxn id="13" idx="1"/>
          </p:cNvCxnSpPr>
          <p:nvPr/>
        </p:nvCxnSpPr>
        <p:spPr>
          <a:xfrm rot="10800000" flipH="1" flipV="1">
            <a:off x="806116" y="1885381"/>
            <a:ext cx="413084" cy="3463388"/>
          </a:xfrm>
          <a:prstGeom prst="bentConnector3">
            <a:avLst>
              <a:gd name="adj1" fmla="val -55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347397" y="184245"/>
            <a:ext cx="149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Script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review</a:t>
            </a:r>
            <a:endParaRPr lang="it-IT" spc="-5" dirty="0"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5029200" y="914400"/>
            <a:ext cx="6477000" cy="3834204"/>
          </a:xfrm>
          <a:prstGeom prst="roundRect">
            <a:avLst/>
          </a:prstGeom>
          <a:noFill/>
          <a:ln>
            <a:solidFill>
              <a:srgbClr val="718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402815" y="1029326"/>
            <a:ext cx="172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generalDataPool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6234936" y="1594472"/>
            <a:ext cx="59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AEC6CA-10AB-43CA-A629-F89258670E12}"/>
              </a:ext>
            </a:extLst>
          </p:cNvPr>
          <p:cNvSpPr/>
          <p:nvPr/>
        </p:nvSpPr>
        <p:spPr>
          <a:xfrm>
            <a:off x="5545468" y="1594472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8690268" y="1594472"/>
            <a:ext cx="263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normalizedDataPoolAllLev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6269999" y="2346631"/>
            <a:ext cx="1763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normalized_data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DF90EA-2C36-4D43-98E8-F660778364B2}"/>
              </a:ext>
            </a:extLst>
          </p:cNvPr>
          <p:cNvSpPr/>
          <p:nvPr/>
        </p:nvSpPr>
        <p:spPr>
          <a:xfrm>
            <a:off x="8722352" y="1959198"/>
            <a:ext cx="249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normalizedDataPool_MS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724B32-E01D-435A-8707-7473DA8DC67A}"/>
              </a:ext>
            </a:extLst>
          </p:cNvPr>
          <p:cNvSpPr/>
          <p:nvPr/>
        </p:nvSpPr>
        <p:spPr>
          <a:xfrm>
            <a:off x="6269999" y="1959198"/>
            <a:ext cx="218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normalized_data_MS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6269999" y="3080293"/>
            <a:ext cx="2023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trainDataPoolAllLev</a:t>
            </a:r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6269999" y="3429359"/>
            <a:ext cx="152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testDataAllLev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6296485" y="3846942"/>
            <a:ext cx="191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validateDataAllLev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F2C76D-DFA0-4B39-A281-B36E964660F2}"/>
              </a:ext>
            </a:extLst>
          </p:cNvPr>
          <p:cNvSpPr/>
          <p:nvPr/>
        </p:nvSpPr>
        <p:spPr>
          <a:xfrm>
            <a:off x="8843931" y="3080293"/>
            <a:ext cx="2326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trainDataPoolAllLevMS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36A4DC-5E1C-41F4-8D53-C106FBAEDB6E}"/>
              </a:ext>
            </a:extLst>
          </p:cNvPr>
          <p:cNvSpPr/>
          <p:nvPr/>
        </p:nvSpPr>
        <p:spPr>
          <a:xfrm>
            <a:off x="8843931" y="3510682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testDataAllLevMS</a:t>
            </a:r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B6F9DC-B545-4F43-B4D6-80D62460CDB9}"/>
              </a:ext>
            </a:extLst>
          </p:cNvPr>
          <p:cNvSpPr/>
          <p:nvPr/>
        </p:nvSpPr>
        <p:spPr>
          <a:xfrm>
            <a:off x="8847830" y="3947497"/>
            <a:ext cx="221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validateDataAllLevMS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923920" y="5191789"/>
            <a:ext cx="3535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Widen</a:t>
            </a:r>
            <a:r>
              <a:rPr lang="it-IT" dirty="0"/>
              <a:t> </a:t>
            </a:r>
            <a:r>
              <a:rPr lang="it-IT" dirty="0" err="1"/>
              <a:t>papers</a:t>
            </a:r>
            <a:r>
              <a:rPr lang="it-IT" dirty="0"/>
              <a:t>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Test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Qiskit</a:t>
            </a:r>
            <a:r>
              <a:rPr lang="it-IT" dirty="0"/>
              <a:t>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library</a:t>
            </a:r>
            <a:r>
              <a:rPr lang="it-IT" dirty="0"/>
              <a:t> for VSVM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5463455" y="137480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Next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steps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9177D-28AF-42B9-AD3F-30783F81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269054"/>
            <a:ext cx="550128" cy="55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708172" y="12435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/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1032756" y="2716951"/>
            <a:ext cx="91018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/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M</a:t>
            </a:r>
            <a:r>
              <a:rPr lang="en-GB" dirty="0" err="1"/>
              <a:t>argin</a:t>
            </a:r>
            <a:r>
              <a:rPr lang="en-GB" dirty="0"/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M</a:t>
            </a:r>
            <a:r>
              <a:rPr lang="en-GB" dirty="0" err="1"/>
              <a:t>ulticlass</a:t>
            </a:r>
            <a:r>
              <a:rPr lang="en-GB" dirty="0"/>
              <a:t>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S</a:t>
            </a:r>
            <a:r>
              <a:rPr lang="en-GB" dirty="0" err="1"/>
              <a:t>ignificance</a:t>
            </a:r>
            <a:r>
              <a:rPr lang="en-GB" dirty="0"/>
              <a:t> Space </a:t>
            </a:r>
            <a:r>
              <a:rPr lang="en-GB" dirty="0" err="1"/>
              <a:t>Construnction</a:t>
            </a:r>
            <a:r>
              <a:rPr lang="en-GB" dirty="0"/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Ambiguous</a:t>
            </a:r>
            <a:r>
              <a:rPr lang="it-IT" dirty="0"/>
              <a:t> and </a:t>
            </a:r>
            <a:r>
              <a:rPr lang="it-IT" dirty="0" err="1"/>
              <a:t>orthogonal</a:t>
            </a:r>
            <a:r>
              <a:rPr lang="it-IT" dirty="0"/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Multiclass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uncertainty</a:t>
            </a:r>
            <a:r>
              <a:rPr lang="it-IT" dirty="0"/>
              <a:t>-angle-based </a:t>
            </a:r>
            <a:r>
              <a:rPr lang="it-IT" dirty="0" err="1"/>
              <a:t>diversity</a:t>
            </a:r>
            <a:r>
              <a:rPr lang="it-IT" dirty="0"/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Multiclass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uncertainty-enhanced</a:t>
            </a:r>
            <a:r>
              <a:rPr lang="it-IT" dirty="0"/>
              <a:t> cluster based </a:t>
            </a:r>
            <a:r>
              <a:rPr lang="it-IT" dirty="0" err="1"/>
              <a:t>diversity</a:t>
            </a:r>
            <a:r>
              <a:rPr lang="it-IT" dirty="0"/>
              <a:t> MCLU-ECBD</a:t>
            </a:r>
            <a:endParaRPr lang="en-GB" dirty="0"/>
          </a:p>
          <a:p>
            <a:pPr lvl="1"/>
            <a:r>
              <a:rPr lang="en-GB" dirty="0"/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Kullbach</a:t>
            </a:r>
            <a:r>
              <a:rPr lang="en-GB" dirty="0"/>
              <a:t>–</a:t>
            </a:r>
            <a:r>
              <a:rPr lang="en-GB" dirty="0" err="1"/>
              <a:t>Leibler</a:t>
            </a:r>
            <a:r>
              <a:rPr lang="en-GB" dirty="0"/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Breaking Ties (BT)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A029F770-4102-4EA1-A9E2-44EBA75FB1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3400" y="3014325"/>
            <a:ext cx="267681" cy="26768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C52B204F-9401-4C6D-8A5C-F12262CEE5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7575" y="3307524"/>
            <a:ext cx="267681" cy="267681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F8E6B4B-CD08-481E-91D7-B56733E083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88745" y="5503171"/>
            <a:ext cx="267681" cy="2676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6D9663-2037-4924-B3CC-0AD9573D6981}"/>
              </a:ext>
            </a:extLst>
          </p:cNvPr>
          <p:cNvSpPr/>
          <p:nvPr/>
        </p:nvSpPr>
        <p:spPr>
          <a:xfrm>
            <a:off x="5943600" y="3256699"/>
            <a:ext cx="436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it-IT" dirty="0"/>
              <a:t>M</a:t>
            </a:r>
            <a:r>
              <a:rPr lang="en-GB" dirty="0" err="1"/>
              <a:t>ulticlass</a:t>
            </a:r>
            <a:r>
              <a:rPr lang="en-GB" dirty="0"/>
              <a:t> Level </a:t>
            </a:r>
            <a:r>
              <a:rPr lang="en-GB" dirty="0" err="1"/>
              <a:t>Probabbility</a:t>
            </a:r>
            <a:r>
              <a:rPr lang="en-GB" dirty="0"/>
              <a:t> MCLP</a:t>
            </a:r>
          </a:p>
        </p:txBody>
      </p:sp>
      <p:pic>
        <p:nvPicPr>
          <p:cNvPr id="17" name="Graphic 16" descr="Add">
            <a:extLst>
              <a:ext uri="{FF2B5EF4-FFF2-40B4-BE49-F238E27FC236}">
                <a16:creationId xmlns:a16="http://schemas.microsoft.com/office/drawing/2014/main" id="{EFDBB9F1-996C-4B4E-8779-E71C42757D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9840" y="3272226"/>
            <a:ext cx="338275" cy="338275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50C7AAE-68E4-4474-BCA6-267296DA96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86999" y="3282006"/>
            <a:ext cx="267681" cy="2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914400" y="1066800"/>
            <a:ext cx="69410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Multiple </a:t>
            </a:r>
            <a:r>
              <a:rPr lang="it-IT" dirty="0" err="1"/>
              <a:t>cores</a:t>
            </a:r>
            <a:r>
              <a:rPr lang="it-IT" dirty="0"/>
              <a:t> for </a:t>
            </a:r>
            <a:r>
              <a:rPr lang="it-IT" dirty="0" err="1"/>
              <a:t>parallel</a:t>
            </a:r>
            <a:r>
              <a:rPr lang="it-IT" dirty="0"/>
              <a:t> computing -&gt; </a:t>
            </a:r>
            <a:r>
              <a:rPr lang="it-IT" dirty="0" err="1"/>
              <a:t>foreach</a:t>
            </a:r>
            <a:r>
              <a:rPr lang="it-IT" dirty="0"/>
              <a:t> &amp; </a:t>
            </a:r>
            <a:r>
              <a:rPr lang="it-IT" dirty="0" err="1"/>
              <a:t>doParallel</a:t>
            </a:r>
            <a:r>
              <a:rPr lang="it-IT" dirty="0"/>
              <a:t> </a:t>
            </a:r>
            <a:r>
              <a:rPr lang="it-IT" dirty="0" err="1"/>
              <a:t>libraries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Save </a:t>
            </a:r>
            <a:r>
              <a:rPr lang="it-IT" dirty="0" err="1"/>
              <a:t>trained</a:t>
            </a:r>
            <a:r>
              <a:rPr lang="it-IT" dirty="0"/>
              <a:t> </a:t>
            </a:r>
            <a:r>
              <a:rPr lang="it-IT" dirty="0" err="1"/>
              <a:t>models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Add</a:t>
            </a:r>
            <a:r>
              <a:rPr lang="it-IT" dirty="0"/>
              <a:t> class </a:t>
            </a:r>
            <a:r>
              <a:rPr lang="it-IT" dirty="0" err="1"/>
              <a:t>probability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From </a:t>
            </a:r>
            <a:r>
              <a:rPr lang="it-IT" dirty="0" err="1"/>
              <a:t>euclidean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to kernel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RBF kernel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Adapt</a:t>
            </a:r>
            <a:r>
              <a:rPr lang="it-IT" dirty="0"/>
              <a:t> </a:t>
            </a:r>
            <a:r>
              <a:rPr lang="it-IT" dirty="0" err="1"/>
              <a:t>pred_one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to different class </a:t>
            </a:r>
            <a:r>
              <a:rPr lang="it-IT" dirty="0" err="1"/>
              <a:t>label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Marging</a:t>
            </a:r>
            <a:r>
              <a:rPr lang="it-IT" dirty="0"/>
              <a:t> </a:t>
            </a:r>
            <a:r>
              <a:rPr lang="it-IT" dirty="0" err="1"/>
              <a:t>sampling</a:t>
            </a:r>
            <a:r>
              <a:rPr lang="it-IT" dirty="0"/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MCLU </a:t>
            </a:r>
            <a:r>
              <a:rPr lang="it-IT" dirty="0" err="1"/>
              <a:t>sampling</a:t>
            </a:r>
            <a:r>
              <a:rPr lang="it-IT" dirty="0"/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Uncertainty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MCLP </a:t>
            </a:r>
            <a:r>
              <a:rPr lang="it-IT" dirty="0" err="1"/>
              <a:t>sampling</a:t>
            </a:r>
            <a:r>
              <a:rPr lang="it-IT" dirty="0"/>
              <a:t> (MULTICORE)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5463455" y="137480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Next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steps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9177D-28AF-42B9-AD3F-30783F81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269054"/>
            <a:ext cx="550128" cy="55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F8E6B4B-CD08-481E-91D7-B56733E083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88745" y="5503171"/>
            <a:ext cx="267681" cy="2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849120"/>
            <a:chOff x="0" y="0"/>
            <a:chExt cx="12192000" cy="18491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5147" y="298704"/>
              <a:ext cx="1441703" cy="1106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4" y="2896704"/>
            <a:ext cx="767730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b="0" spc="-5" dirty="0" err="1">
                <a:latin typeface="+mn-lt"/>
              </a:rPr>
              <a:t>Thanks</a:t>
            </a:r>
            <a:r>
              <a:rPr lang="it-IT" sz="4800" b="0" spc="-5" dirty="0">
                <a:latin typeface="+mn-lt"/>
              </a:rPr>
              <a:t>!</a:t>
            </a:r>
            <a:endParaRPr sz="4800" b="0" spc="-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Trebuchet MS"/>
                <a:cs typeface="Trebuchet MS"/>
              </a:rPr>
              <a:t>lorenzo.carlassara@mail.polimi.it</a:t>
            </a:r>
            <a:endParaRPr lang="it-IT" sz="2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865" y="6412179"/>
            <a:ext cx="11398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27A03-435F-4EE1-A7E7-77407F60CFBF}"/>
              </a:ext>
            </a:extLst>
          </p:cNvPr>
          <p:cNvSpPr txBox="1"/>
          <p:nvPr/>
        </p:nvSpPr>
        <p:spPr>
          <a:xfrm>
            <a:off x="3941946" y="5622430"/>
            <a:ext cx="43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Geoinformatics Engineering</a:t>
            </a:r>
            <a:endParaRPr lang="en-GB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Props1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10645</TotalTime>
  <Words>447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Microsoft Sans Serif</vt:lpstr>
      <vt:lpstr>Trebuchet MS</vt:lpstr>
      <vt:lpstr>Office Theme</vt:lpstr>
      <vt:lpstr>Thesis – work in progress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132</cp:revision>
  <dcterms:created xsi:type="dcterms:W3CDTF">2023-05-01T21:14:50Z</dcterms:created>
  <dcterms:modified xsi:type="dcterms:W3CDTF">2024-05-14T08:45:28Z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