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310" r:id="rId6"/>
    <p:sldId id="313" r:id="rId7"/>
    <p:sldId id="309" r:id="rId8"/>
    <p:sldId id="311" r:id="rId9"/>
    <p:sldId id="312" r:id="rId10"/>
    <p:sldId id="314" r:id="rId11"/>
    <p:sldId id="28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FA4"/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>
      <p:cViewPr varScale="1">
        <p:scale>
          <a:sx n="57" d="100"/>
          <a:sy n="57" d="100"/>
        </p:scale>
        <p:origin x="78" y="2082"/>
      </p:cViewPr>
      <p:guideLst>
        <p:guide pos="432"/>
        <p:guide pos="7248"/>
        <p:guide orient="horz"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5BF0CA7-83B6-449B-AA0A-E2302D4779A5}"/>
              </a:ext>
            </a:extLst>
          </p:cNvPr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335054" y="159026"/>
            <a:ext cx="152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Paper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06C601EC-E601-4B31-A96E-F721A297F8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AC724-8E97-4CBA-982F-7C3EBD5D642C}"/>
              </a:ext>
            </a:extLst>
          </p:cNvPr>
          <p:cNvSpPr/>
          <p:nvPr/>
        </p:nvSpPr>
        <p:spPr>
          <a:xfrm>
            <a:off x="807441" y="534857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Virtual Support Vector Machines with Self-Learning Constraint for Remote Sensing Image Classification (Ozan)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796D7A-09C6-4C22-8663-C5346049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685800" y="847737"/>
            <a:ext cx="7312382" cy="418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8019BC-6D7B-4153-ADF4-1D56E633EF45}"/>
              </a:ext>
            </a:extLst>
          </p:cNvPr>
          <p:cNvSpPr/>
          <p:nvPr/>
        </p:nvSpPr>
        <p:spPr>
          <a:xfrm>
            <a:off x="7998315" y="2993506"/>
            <a:ext cx="363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Learning with Constrained Virtual Support Vector Machines for Classification of Remote Sensing Image Data (</a:t>
            </a:r>
            <a:r>
              <a:rPr lang="en-GB" dirty="0" err="1"/>
              <a:t>Geiss</a:t>
            </a:r>
            <a:r>
              <a:rPr lang="en-GB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016A-20C7-4794-B228-595A51E63C31}"/>
              </a:ext>
            </a:extLst>
          </p:cNvPr>
          <p:cNvSpPr/>
          <p:nvPr/>
        </p:nvSpPr>
        <p:spPr>
          <a:xfrm>
            <a:off x="7998182" y="1192430"/>
            <a:ext cx="366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Support Vector Machines with self-learning strategy for classification of multispectral remote sensing imagery</a:t>
            </a:r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2" y="80936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0" y="80936"/>
            <a:ext cx="5410201" cy="414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A866-A5C6-45F6-870B-9E9B39D4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18" y="3596991"/>
            <a:ext cx="5281671" cy="259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207523"/>
            <a:ext cx="183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Model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collection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467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 vs </a:t>
            </a:r>
            <a:r>
              <a:rPr lang="it-IT" dirty="0" err="1"/>
              <a:t>other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Multiclass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6 classes: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’, ‘</a:t>
            </a:r>
            <a:r>
              <a:rPr lang="it-IT" dirty="0" err="1"/>
              <a:t>facade</a:t>
            </a:r>
            <a:r>
              <a:rPr lang="it-IT" dirty="0"/>
              <a:t>’, </a:t>
            </a:r>
            <a:r>
              <a:rPr lang="it-IT" dirty="0" err="1"/>
              <a:t>meadow</a:t>
            </a:r>
            <a:r>
              <a:rPr lang="it-IT" dirty="0"/>
              <a:t>’, ’</a:t>
            </a:r>
            <a:r>
              <a:rPr lang="it-IT" dirty="0" err="1"/>
              <a:t>impervious</a:t>
            </a:r>
            <a:r>
              <a:rPr lang="it-IT" dirty="0"/>
              <a:t> surface’, ’</a:t>
            </a:r>
            <a:r>
              <a:rPr lang="it-IT" dirty="0" err="1"/>
              <a:t>roofs</a:t>
            </a:r>
            <a:r>
              <a:rPr lang="it-IT" dirty="0"/>
              <a:t>’, ’</a:t>
            </a:r>
            <a:r>
              <a:rPr lang="it-IT" dirty="0" err="1"/>
              <a:t>shadow</a:t>
            </a:r>
            <a:r>
              <a:rPr lang="it-IT" dirty="0"/>
              <a:t>’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190257" y="940333"/>
            <a:ext cx="49927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SVM</a:t>
            </a:r>
            <a:r>
              <a:rPr lang="it-IT" dirty="0"/>
              <a:t>: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SVM-MS: include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multilevel</a:t>
            </a:r>
            <a:r>
              <a:rPr lang="it-IT" dirty="0"/>
              <a:t> </a:t>
            </a:r>
            <a:r>
              <a:rPr lang="it-IT" dirty="0" err="1"/>
              <a:t>segmentations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</a:t>
            </a:r>
            <a:r>
              <a:rPr lang="it-IT" dirty="0"/>
              <a:t>: </a:t>
            </a:r>
            <a:r>
              <a:rPr lang="it-IT" dirty="0" err="1"/>
              <a:t>enconding</a:t>
            </a:r>
            <a:r>
              <a:rPr lang="it-IT" dirty="0"/>
              <a:t> </a:t>
            </a:r>
            <a:r>
              <a:rPr lang="it-IT" dirty="0" err="1"/>
              <a:t>invariance</a:t>
            </a:r>
            <a:r>
              <a:rPr lang="it-IT" dirty="0"/>
              <a:t> wrt/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SVs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</a:t>
            </a:r>
            <a:r>
              <a:rPr lang="it-IT" dirty="0"/>
              <a:t>: Self-learning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en-GB" dirty="0"/>
              <a:t>remove VSVs: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VSVM-SL-</a:t>
            </a:r>
            <a:r>
              <a:rPr lang="it-IT" dirty="0" err="1"/>
              <a:t>virtual</a:t>
            </a:r>
            <a:r>
              <a:rPr lang="it-IT" dirty="0"/>
              <a:t>-UNL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Cologne</a:t>
            </a:r>
            <a:r>
              <a:rPr lang="it-IT" dirty="0"/>
              <a:t>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/>
              <a:t>Hadagera</a:t>
            </a:r>
            <a:r>
              <a:rPr lang="it-IT" dirty="0"/>
              <a:t>, Kenya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 err="1"/>
              <a:t>shape</a:t>
            </a:r>
            <a:r>
              <a:rPr lang="it-IT" dirty="0"/>
              <a:t>: base </a:t>
            </a:r>
            <a:r>
              <a:rPr lang="it-IT" dirty="0" err="1"/>
              <a:t>level</a:t>
            </a:r>
            <a:r>
              <a:rPr lang="it-IT" dirty="0"/>
              <a:t> + 8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>
                <a:highlight>
                  <a:srgbClr val="FFFF00"/>
                </a:highlight>
              </a:rPr>
              <a:t>scale</a:t>
            </a:r>
            <a:r>
              <a:rPr lang="it-IT" dirty="0"/>
              <a:t>: L4 base </a:t>
            </a:r>
            <a:r>
              <a:rPr lang="it-IT" dirty="0" err="1"/>
              <a:t>level</a:t>
            </a:r>
            <a:r>
              <a:rPr lang="it-IT" dirty="0"/>
              <a:t> + 9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754688" y="4840084"/>
            <a:ext cx="2902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Balanced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6190258" y="4840084"/>
            <a:ext cx="40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the import </a:t>
            </a:r>
            <a:r>
              <a:rPr lang="it-IT" dirty="0" err="1"/>
              <a:t>section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Train set </a:t>
            </a:r>
            <a:r>
              <a:rPr lang="it-IT" dirty="0" err="1"/>
              <a:t>after</a:t>
            </a:r>
            <a:r>
              <a:rPr lang="it-IT" dirty="0"/>
              <a:t> VSVM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F22FC-FEE5-4C31-9E24-9C3BDAB4473F}"/>
              </a:ext>
            </a:extLst>
          </p:cNvPr>
          <p:cNvSpPr/>
          <p:nvPr/>
        </p:nvSpPr>
        <p:spPr>
          <a:xfrm>
            <a:off x="6190258" y="4232757"/>
            <a:ext cx="528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 + </a:t>
            </a:r>
            <a:r>
              <a:rPr lang="it-IT" dirty="0" err="1">
                <a:highlight>
                  <a:srgbClr val="FFFF00"/>
                </a:highlight>
              </a:rPr>
              <a:t>uncertainty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function</a:t>
            </a:r>
            <a:r>
              <a:rPr lang="it-IT" dirty="0">
                <a:highlight>
                  <a:srgbClr val="FFFF00"/>
                </a:highlight>
              </a:rPr>
              <a:t> for </a:t>
            </a:r>
            <a:r>
              <a:rPr lang="en-US" dirty="0">
                <a:highlight>
                  <a:srgbClr val="FFFF00"/>
                </a:highlight>
              </a:rPr>
              <a:t>relabeling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4863632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5154861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1219200" y="4748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Single </a:t>
            </a:r>
            <a:r>
              <a:rPr lang="it-IT" dirty="0" err="1"/>
              <a:t>level</a:t>
            </a:r>
            <a:r>
              <a:rPr lang="it-IT" dirty="0"/>
              <a:t> VS multi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Sequence</a:t>
            </a:r>
            <a:r>
              <a:rPr lang="it-IT" dirty="0"/>
              <a:t>/Order of SVM model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806116" y="1146717"/>
            <a:ext cx="51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831570" y="2995264"/>
            <a:ext cx="514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readability</a:t>
            </a:r>
            <a:r>
              <a:rPr lang="it-IT" dirty="0"/>
              <a:t> of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13" y="1206222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347397" y="184245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Script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it-IT" spc="-5" dirty="0"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5029200" y="914400"/>
            <a:ext cx="6477000" cy="3834204"/>
          </a:xfrm>
          <a:prstGeom prst="roundRect">
            <a:avLst/>
          </a:prstGeom>
          <a:noFill/>
          <a:ln>
            <a:solidFill>
              <a:srgbClr val="718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402815" y="976516"/>
            <a:ext cx="17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generalDataPool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197383" y="1560165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6154054" y="1560165"/>
            <a:ext cx="263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normalizedDataPoolAllLev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6154054" y="1975208"/>
            <a:ext cx="176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normalized_data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232389" y="2836955"/>
            <a:ext cx="20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227887" y="3375222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95435" y="3913489"/>
            <a:ext cx="19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</a:t>
            </a:r>
            <a:endParaRPr lang="en-GB" dirty="0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470362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2313" y="1744791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2012472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6" y="3346344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5" y="3606329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002" y="4827851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9481" y="5081087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873" y="5602004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5334322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663406" y="2627059"/>
            <a:ext cx="155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trainFeat</a:t>
            </a:r>
            <a:r>
              <a:rPr lang="en-GB" dirty="0"/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663406" y="2919510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trainLabels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644353" y="3516776"/>
            <a:ext cx="112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testLabels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644353" y="3207452"/>
            <a:ext cx="127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testFeatsub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629050" y="410565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validateLabels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644353" y="3821834"/>
            <a:ext cx="165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validateFeatsub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47615" y="2805915"/>
            <a:ext cx="1383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trainDataCur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923920" y="5191789"/>
            <a:ext cx="353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Qiskit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for VSVM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8172" y="12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1032756" y="2716951"/>
            <a:ext cx="9101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/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argin</a:t>
            </a:r>
            <a:r>
              <a:rPr lang="en-GB" dirty="0"/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-GB" dirty="0" err="1"/>
              <a:t>ignificance</a:t>
            </a:r>
            <a:r>
              <a:rPr lang="en-GB" dirty="0"/>
              <a:t> Space </a:t>
            </a:r>
            <a:r>
              <a:rPr lang="en-GB" dirty="0" err="1"/>
              <a:t>Construnction</a:t>
            </a:r>
            <a:r>
              <a:rPr lang="en-GB" dirty="0"/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Ambiguous</a:t>
            </a:r>
            <a:r>
              <a:rPr lang="it-IT" dirty="0"/>
              <a:t> and </a:t>
            </a:r>
            <a:r>
              <a:rPr lang="it-IT" dirty="0" err="1"/>
              <a:t>orthogonal</a:t>
            </a:r>
            <a:r>
              <a:rPr lang="it-IT" dirty="0"/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-angle-based </a:t>
            </a:r>
            <a:r>
              <a:rPr lang="it-IT" dirty="0" err="1"/>
              <a:t>diversity</a:t>
            </a:r>
            <a:r>
              <a:rPr lang="it-IT" dirty="0"/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uncertainty-enhanced</a:t>
            </a:r>
            <a:r>
              <a:rPr lang="it-IT" dirty="0"/>
              <a:t> cluster based </a:t>
            </a:r>
            <a:r>
              <a:rPr lang="it-IT" dirty="0" err="1"/>
              <a:t>diversity</a:t>
            </a:r>
            <a:r>
              <a:rPr lang="it-IT" dirty="0"/>
              <a:t> MCLU-ECBD</a:t>
            </a:r>
            <a:endParaRPr lang="en-GB" dirty="0"/>
          </a:p>
          <a:p>
            <a:pPr lvl="1"/>
            <a:r>
              <a:rPr lang="en-GB" dirty="0"/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Kullbach</a:t>
            </a:r>
            <a:r>
              <a:rPr lang="en-GB" dirty="0"/>
              <a:t>–</a:t>
            </a:r>
            <a:r>
              <a:rPr lang="en-GB" dirty="0" err="1"/>
              <a:t>Leibler</a:t>
            </a:r>
            <a:r>
              <a:rPr lang="en-GB" dirty="0"/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0" y="3014325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575" y="3307524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332" y="5247273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5943600" y="3256699"/>
            <a:ext cx="436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</a:t>
            </a:r>
            <a:r>
              <a:rPr lang="en-GB" dirty="0" err="1"/>
              <a:t>Probabbility</a:t>
            </a:r>
            <a:r>
              <a:rPr lang="en-GB" dirty="0"/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9840" y="327222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999" y="3282006"/>
            <a:ext cx="267681" cy="2676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85F496-5A02-4CA7-B06E-E2A0CA25AD64}"/>
              </a:ext>
            </a:extLst>
          </p:cNvPr>
          <p:cNvSpPr/>
          <p:nvPr/>
        </p:nvSpPr>
        <p:spPr>
          <a:xfrm>
            <a:off x="5447755" y="223355"/>
            <a:ext cx="190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Current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progress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69410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Multiple </a:t>
            </a:r>
            <a:r>
              <a:rPr lang="it-IT" dirty="0" err="1"/>
              <a:t>cores</a:t>
            </a:r>
            <a:r>
              <a:rPr lang="it-IT" dirty="0"/>
              <a:t> for </a:t>
            </a:r>
            <a:r>
              <a:rPr lang="it-IT" dirty="0" err="1"/>
              <a:t>parallel</a:t>
            </a:r>
            <a:r>
              <a:rPr lang="it-IT" dirty="0"/>
              <a:t> computing -&gt; </a:t>
            </a:r>
            <a:r>
              <a:rPr lang="it-IT" dirty="0" err="1"/>
              <a:t>foreach</a:t>
            </a:r>
            <a:r>
              <a:rPr lang="it-IT" dirty="0"/>
              <a:t> &amp; </a:t>
            </a:r>
            <a:r>
              <a:rPr lang="it-IT" dirty="0" err="1"/>
              <a:t>doParallel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Save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Add</a:t>
            </a:r>
            <a:r>
              <a:rPr lang="it-IT" dirty="0"/>
              <a:t> class </a:t>
            </a:r>
            <a:r>
              <a:rPr lang="it-IT" dirty="0" err="1"/>
              <a:t>probability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From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to kernel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RBF kernel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Adapt</a:t>
            </a:r>
            <a:r>
              <a:rPr lang="it-IT" dirty="0"/>
              <a:t> </a:t>
            </a:r>
            <a:r>
              <a:rPr lang="it-IT" dirty="0" err="1"/>
              <a:t>pred_one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to different class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Marging</a:t>
            </a:r>
            <a:r>
              <a:rPr lang="it-IT" dirty="0"/>
              <a:t>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MCLU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MCLP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286804" y="152400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Implemented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3" t="13805" r="903" b="14324"/>
          <a:stretch/>
        </p:blipFill>
        <p:spPr>
          <a:xfrm>
            <a:off x="4724400" y="2913459"/>
            <a:ext cx="3337885" cy="5044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56" t="60215" r="7291" b="6973"/>
          <a:stretch/>
        </p:blipFill>
        <p:spPr>
          <a:xfrm>
            <a:off x="7548670" y="4017320"/>
            <a:ext cx="3957529" cy="508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4" t="37849" r="86792" b="38187"/>
          <a:stretch/>
        </p:blipFill>
        <p:spPr>
          <a:xfrm>
            <a:off x="6706043" y="4075559"/>
            <a:ext cx="669612" cy="392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783" t="4809" r="19635" b="67439"/>
          <a:stretch/>
        </p:blipFill>
        <p:spPr>
          <a:xfrm>
            <a:off x="4724400" y="3465001"/>
            <a:ext cx="3187149" cy="4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10786</TotalTime>
  <Words>442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Microsoft Sans Serif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136</cp:revision>
  <dcterms:created xsi:type="dcterms:W3CDTF">2023-05-01T21:14:50Z</dcterms:created>
  <dcterms:modified xsi:type="dcterms:W3CDTF">2024-05-14T12:57:00Z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