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6" r:id="rId5"/>
    <p:sldId id="310" r:id="rId6"/>
    <p:sldId id="313" r:id="rId7"/>
    <p:sldId id="309" r:id="rId8"/>
    <p:sldId id="311" r:id="rId9"/>
    <p:sldId id="314" r:id="rId10"/>
    <p:sldId id="312" r:id="rId11"/>
    <p:sldId id="315" r:id="rId12"/>
    <p:sldId id="316" r:id="rId13"/>
    <p:sldId id="319" r:id="rId14"/>
    <p:sldId id="287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912" userDrawn="1">
          <p15:clr>
            <a:srgbClr val="A4A3A4"/>
          </p15:clr>
        </p15:guide>
        <p15:guide id="7" pos="5904" userDrawn="1">
          <p15:clr>
            <a:srgbClr val="A4A3A4"/>
          </p15:clr>
        </p15:guide>
        <p15:guide id="8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09F"/>
    <a:srgbClr val="0C0C0C"/>
    <a:srgbClr val="F4F6F7"/>
    <a:srgbClr val="7F7F7F"/>
    <a:srgbClr val="F7F7F7"/>
    <a:srgbClr val="718FA4"/>
    <a:srgbClr val="F3D64B"/>
    <a:srgbClr val="E85606"/>
    <a:srgbClr val="FFBA42"/>
    <a:srgbClr val="1E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>
        <p:scale>
          <a:sx n="100" d="100"/>
          <a:sy n="100" d="100"/>
        </p:scale>
        <p:origin x="1362" y="1140"/>
      </p:cViewPr>
      <p:guideLst>
        <p:guide pos="432"/>
        <p:guide pos="7248"/>
        <p:guide orient="horz" pos="624"/>
        <p:guide orient="horz" pos="912"/>
        <p:guide pos="5904"/>
        <p:guide orient="horz"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685799" y="2262639"/>
            <a:ext cx="10820401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135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600" b="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Geoinformatics</a:t>
            </a:r>
            <a:r>
              <a:rPr lang="it-IT" sz="2600" b="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 Engineering</a:t>
            </a:r>
            <a:endParaRPr lang="it-IT" sz="2600" dirty="0">
              <a:effectLst>
                <a:glow rad="63500">
                  <a:schemeClr val="tx1">
                    <a:alpha val="40000"/>
                  </a:schemeClr>
                </a:glow>
              </a:effectLst>
              <a:latin typeface="Futura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386398"/>
            <a:ext cx="3886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6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Lorenzo Carlassara</a:t>
            </a:r>
            <a:endParaRPr lang="it-IT" sz="26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685800" y="3113504"/>
            <a:ext cx="10820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Active Learning Method with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Machines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 for </a:t>
            </a:r>
          </a:p>
          <a:p>
            <a:pPr algn="ctr"/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Hyperspectral</a:t>
            </a:r>
            <a:r>
              <a:rPr lang="it-IT" sz="4000" spc="-5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 Image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Classification</a:t>
            </a:r>
            <a:endParaRPr lang="en-GB" sz="4000" dirty="0">
              <a:effectLst>
                <a:glow rad="63500">
                  <a:schemeClr val="tx1">
                    <a:alpha val="40000"/>
                  </a:schemeClr>
                </a:glow>
              </a:effectLst>
              <a:latin typeface="Futur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15400"/>
            <a:ext cx="1152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AE378D-FF8D-44B2-BE39-7E8FB65C2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266700" y="1295400"/>
            <a:ext cx="11658600" cy="48126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266699" y="558800"/>
            <a:ext cx="1165860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 and iterative 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39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3" y="2638038"/>
            <a:ext cx="7677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5400" b="0" spc="-5" dirty="0" err="1">
                <a:latin typeface="Futura"/>
              </a:rPr>
              <a:t>Thanks</a:t>
            </a:r>
            <a:endParaRPr sz="4800" b="0" spc="-5" dirty="0">
              <a:latin typeface="Futu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Futura"/>
                <a:cs typeface="Trebuchet MS"/>
              </a:rPr>
              <a:t>lorenzo.carlassara@mail.polimi.it</a:t>
            </a:r>
            <a:endParaRPr lang="it-IT" sz="2800" dirty="0">
              <a:latin typeface="Futur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865" y="6412179"/>
            <a:ext cx="11398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F7E52-7556-41EC-A469-C2E2F70255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6E73E0-56D2-4533-A864-D6D3653D0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" t="15029" r="22248" b="5464"/>
          <a:stretch/>
        </p:blipFill>
        <p:spPr>
          <a:xfrm>
            <a:off x="0" y="924756"/>
            <a:ext cx="9448800" cy="49426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5BB3E6-77E8-4B4B-A946-3FA6B3AEE787}"/>
              </a:ext>
            </a:extLst>
          </p:cNvPr>
          <p:cNvSpPr/>
          <p:nvPr/>
        </p:nvSpPr>
        <p:spPr>
          <a:xfrm>
            <a:off x="5181600" y="164068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Block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scheme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193AA-EAEC-43CC-B0A5-7B7B5FFCD5DE}"/>
              </a:ext>
            </a:extLst>
          </p:cNvPr>
          <p:cNvSpPr/>
          <p:nvPr/>
        </p:nvSpPr>
        <p:spPr>
          <a:xfrm>
            <a:off x="685800" y="5191026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Virtual Support Vector Machines with Self-Learning Constraint for Remote Sensing Image Classification (Ozan)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E55EDE-DE08-468F-810E-F7BAD847EFB7}"/>
              </a:ext>
            </a:extLst>
          </p:cNvPr>
          <p:cNvSpPr/>
          <p:nvPr/>
        </p:nvSpPr>
        <p:spPr>
          <a:xfrm>
            <a:off x="9372600" y="3429000"/>
            <a:ext cx="281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Learning with Constrained Virtual Support Vector Machines for Classification of Remote Sensing Image Data (</a:t>
            </a:r>
            <a:r>
              <a:rPr lang="en-GB" sz="1600" dirty="0" err="1">
                <a:latin typeface="Futura"/>
              </a:rPr>
              <a:t>Geiss</a:t>
            </a:r>
            <a:r>
              <a:rPr lang="en-GB" sz="1600" dirty="0">
                <a:latin typeface="Futura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09C95-9B61-4898-95F6-411362502004}"/>
              </a:ext>
            </a:extLst>
          </p:cNvPr>
          <p:cNvSpPr/>
          <p:nvPr/>
        </p:nvSpPr>
        <p:spPr>
          <a:xfrm>
            <a:off x="9372600" y="1219241"/>
            <a:ext cx="2828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Virtual Support Vector Machines with self-learning strategy for classification of multispectral remote sensing imagery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A8739E-9D9A-4569-8B82-233335C288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4300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82" y="1143000"/>
            <a:ext cx="5410201" cy="4145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5105400" y="164068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VSVM background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Futur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1C44F-AC7D-4927-8E91-232546D8C1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DEC766-2AF4-4B34-8ACD-AC9E1BB616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180044" y="152400"/>
            <a:ext cx="206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Model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collection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689812" y="2896059"/>
            <a:ext cx="5209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  <a:latin typeface="Futura"/>
              </a:rPr>
              <a:t>Binary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classification</a:t>
            </a:r>
            <a:r>
              <a:rPr lang="it-IT" dirty="0">
                <a:latin typeface="Futura"/>
              </a:rPr>
              <a:t> :                ‘</a:t>
            </a:r>
            <a:r>
              <a:rPr lang="it-IT" dirty="0" err="1">
                <a:latin typeface="Futura"/>
              </a:rPr>
              <a:t>bushes</a:t>
            </a:r>
            <a:r>
              <a:rPr lang="it-IT" dirty="0">
                <a:latin typeface="Futura"/>
              </a:rPr>
              <a:t>/</a:t>
            </a:r>
            <a:r>
              <a:rPr lang="it-IT" dirty="0" err="1">
                <a:latin typeface="Futura"/>
              </a:rPr>
              <a:t>trees</a:t>
            </a:r>
            <a:r>
              <a:rPr lang="it-IT" dirty="0">
                <a:latin typeface="Futura"/>
              </a:rPr>
              <a:t>’ vs </a:t>
            </a:r>
            <a:r>
              <a:rPr lang="it-IT" dirty="0" err="1">
                <a:latin typeface="Futura"/>
              </a:rPr>
              <a:t>other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  <a:latin typeface="Futura"/>
              </a:rPr>
              <a:t>Multiclass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classification</a:t>
            </a:r>
            <a:r>
              <a:rPr lang="it-IT" dirty="0">
                <a:latin typeface="Futura"/>
              </a:rPr>
              <a:t> with 6 classes: ‘</a:t>
            </a:r>
            <a:r>
              <a:rPr lang="it-IT" dirty="0" err="1">
                <a:latin typeface="Futura"/>
              </a:rPr>
              <a:t>bushes</a:t>
            </a:r>
            <a:r>
              <a:rPr lang="it-IT" dirty="0">
                <a:latin typeface="Futura"/>
              </a:rPr>
              <a:t>/</a:t>
            </a:r>
            <a:r>
              <a:rPr lang="it-IT" dirty="0" err="1">
                <a:latin typeface="Futura"/>
              </a:rPr>
              <a:t>trees</a:t>
            </a:r>
            <a:r>
              <a:rPr lang="it-IT" dirty="0">
                <a:latin typeface="Futura"/>
              </a:rPr>
              <a:t>’, ‘</a:t>
            </a:r>
            <a:r>
              <a:rPr lang="it-IT" dirty="0" err="1">
                <a:latin typeface="Futura"/>
              </a:rPr>
              <a:t>facade</a:t>
            </a:r>
            <a:r>
              <a:rPr lang="it-IT" dirty="0">
                <a:latin typeface="Futura"/>
              </a:rPr>
              <a:t>’, </a:t>
            </a:r>
            <a:r>
              <a:rPr lang="it-IT" dirty="0" err="1">
                <a:latin typeface="Futura"/>
              </a:rPr>
              <a:t>meadow</a:t>
            </a:r>
            <a:r>
              <a:rPr lang="it-IT" dirty="0">
                <a:latin typeface="Futura"/>
              </a:rPr>
              <a:t>’, ’</a:t>
            </a:r>
            <a:r>
              <a:rPr lang="it-IT" dirty="0" err="1">
                <a:latin typeface="Futura"/>
              </a:rPr>
              <a:t>impervious</a:t>
            </a:r>
            <a:r>
              <a:rPr lang="it-IT" dirty="0">
                <a:latin typeface="Futura"/>
              </a:rPr>
              <a:t> surface’, ’</a:t>
            </a:r>
            <a:r>
              <a:rPr lang="it-IT" dirty="0" err="1">
                <a:latin typeface="Futura"/>
              </a:rPr>
              <a:t>roofs</a:t>
            </a:r>
            <a:r>
              <a:rPr lang="it-IT" dirty="0">
                <a:latin typeface="Futura"/>
              </a:rPr>
              <a:t>’, ’</a:t>
            </a:r>
            <a:r>
              <a:rPr lang="it-IT" dirty="0" err="1">
                <a:latin typeface="Futura"/>
              </a:rPr>
              <a:t>shadow</a:t>
            </a:r>
            <a:r>
              <a:rPr lang="it-IT" dirty="0">
                <a:latin typeface="Futura"/>
              </a:rPr>
              <a:t>’</a:t>
            </a:r>
            <a:endParaRPr lang="en-GB" dirty="0">
              <a:latin typeface="Futu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5898908" y="938463"/>
            <a:ext cx="60017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SVM</a:t>
            </a:r>
            <a:r>
              <a:rPr lang="it-IT" dirty="0">
                <a:latin typeface="Futura"/>
              </a:rPr>
              <a:t>: Support </a:t>
            </a:r>
            <a:r>
              <a:rPr lang="it-IT" dirty="0" err="1">
                <a:latin typeface="Futura"/>
              </a:rPr>
              <a:t>Vector</a:t>
            </a:r>
            <a:r>
              <a:rPr lang="it-IT" dirty="0">
                <a:latin typeface="Futura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SVM-MS</a:t>
            </a:r>
            <a:r>
              <a:rPr lang="it-IT" dirty="0">
                <a:latin typeface="Futura"/>
              </a:rPr>
              <a:t>: include </a:t>
            </a:r>
            <a:r>
              <a:rPr lang="it-IT" dirty="0" err="1">
                <a:latin typeface="Futura"/>
              </a:rPr>
              <a:t>all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multilevel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segmentations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VSVM</a:t>
            </a:r>
            <a:r>
              <a:rPr lang="it-IT" dirty="0">
                <a:latin typeface="Futura"/>
              </a:rPr>
              <a:t>: </a:t>
            </a:r>
            <a:r>
              <a:rPr lang="it-IT" dirty="0" err="1">
                <a:latin typeface="Futura"/>
              </a:rPr>
              <a:t>enconding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invariance</a:t>
            </a:r>
            <a:r>
              <a:rPr lang="it-IT" dirty="0">
                <a:latin typeface="Futura"/>
              </a:rPr>
              <a:t> wrt/</a:t>
            </a:r>
            <a:r>
              <a:rPr lang="it-IT" dirty="0" err="1">
                <a:latin typeface="Futura"/>
              </a:rPr>
              <a:t>into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SVs</a:t>
            </a:r>
            <a:r>
              <a:rPr lang="it-IT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VSVM-SL</a:t>
            </a:r>
            <a:r>
              <a:rPr lang="it-IT" dirty="0">
                <a:latin typeface="Futura"/>
              </a:rPr>
              <a:t>: Self-learning </a:t>
            </a:r>
            <a:r>
              <a:rPr lang="it-IT" dirty="0" err="1">
                <a:latin typeface="Futura"/>
              </a:rPr>
              <a:t>strategy</a:t>
            </a:r>
            <a:r>
              <a:rPr lang="it-IT" dirty="0">
                <a:latin typeface="Futur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 </a:t>
            </a:r>
            <a:r>
              <a:rPr lang="en-GB" dirty="0">
                <a:latin typeface="Futura"/>
              </a:rPr>
              <a:t>remove VSVs:</a:t>
            </a:r>
            <a:endParaRPr lang="it-IT" dirty="0">
              <a:latin typeface="Futur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not located within certain distance to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SVM-MS-SL-UNL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VSVM-SL-</a:t>
            </a:r>
            <a:r>
              <a:rPr lang="it-IT" dirty="0" err="1">
                <a:highlight>
                  <a:srgbClr val="FFFF00"/>
                </a:highlight>
                <a:latin typeface="Futura"/>
              </a:rPr>
              <a:t>virtual</a:t>
            </a:r>
            <a:r>
              <a:rPr lang="it-IT" dirty="0">
                <a:highlight>
                  <a:srgbClr val="FFFF00"/>
                </a:highlight>
                <a:latin typeface="Futura"/>
              </a:rPr>
              <a:t>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VSVM-SL-UNL + </a:t>
            </a:r>
            <a:r>
              <a:rPr lang="it-IT" dirty="0" err="1">
                <a:highlight>
                  <a:srgbClr val="FFFF00"/>
                </a:highlight>
                <a:latin typeface="Futura"/>
              </a:rPr>
              <a:t>uncertainty</a:t>
            </a:r>
            <a:r>
              <a:rPr lang="it-IT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dirty="0" err="1">
                <a:highlight>
                  <a:srgbClr val="FFFF00"/>
                </a:highlight>
                <a:latin typeface="Futura"/>
              </a:rPr>
              <a:t>function</a:t>
            </a:r>
            <a:r>
              <a:rPr lang="it-IT" dirty="0">
                <a:highlight>
                  <a:srgbClr val="FFFF00"/>
                </a:highlight>
                <a:latin typeface="Futura"/>
              </a:rPr>
              <a:t> for </a:t>
            </a:r>
            <a:r>
              <a:rPr lang="en-US" dirty="0">
                <a:highlight>
                  <a:srgbClr val="FFFF00"/>
                </a:highlight>
                <a:latin typeface="Futura"/>
              </a:rPr>
              <a:t>relabeling</a:t>
            </a:r>
            <a:endParaRPr lang="en-GB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689811" y="938463"/>
            <a:ext cx="3320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Cologne, Germany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1">
                <a:latin typeface="Futura"/>
              </a:rPr>
              <a:t>Hadagera</a:t>
            </a:r>
            <a:r>
              <a:rPr lang="it-IT" dirty="0">
                <a:latin typeface="Futura"/>
              </a:rPr>
              <a:t>, Kenya</a:t>
            </a:r>
            <a:endParaRPr lang="en-GB" dirty="0">
              <a:latin typeface="Futur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ACD8A-F25C-4C2E-AEFE-3E7644A7B9A3}"/>
              </a:ext>
            </a:extLst>
          </p:cNvPr>
          <p:cNvSpPr/>
          <p:nvPr/>
        </p:nvSpPr>
        <p:spPr>
          <a:xfrm>
            <a:off x="689812" y="1849620"/>
            <a:ext cx="5209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  <a:latin typeface="Futura"/>
              </a:rPr>
              <a:t>Invariances</a:t>
            </a:r>
            <a:r>
              <a:rPr lang="it-IT" dirty="0">
                <a:highlight>
                  <a:srgbClr val="FFFF00"/>
                </a:highlight>
                <a:latin typeface="Futura"/>
              </a:rPr>
              <a:t> of </a:t>
            </a:r>
            <a:r>
              <a:rPr lang="it-IT" dirty="0" err="1">
                <a:highlight>
                  <a:srgbClr val="FFFF00"/>
                </a:highlight>
                <a:latin typeface="Futura"/>
              </a:rPr>
              <a:t>shape</a:t>
            </a:r>
            <a:r>
              <a:rPr lang="it-IT" dirty="0">
                <a:latin typeface="Futura"/>
              </a:rPr>
              <a:t>: base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+ 8 </a:t>
            </a:r>
            <a:r>
              <a:rPr lang="it-IT" dirty="0" err="1">
                <a:latin typeface="Futura"/>
              </a:rPr>
              <a:t>level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  <a:latin typeface="Futura"/>
              </a:rPr>
              <a:t>Invariances</a:t>
            </a:r>
            <a:r>
              <a:rPr lang="it-IT" dirty="0">
                <a:highlight>
                  <a:srgbClr val="FFFF00"/>
                </a:highlight>
                <a:latin typeface="Futura"/>
              </a:rPr>
              <a:t> of scale</a:t>
            </a:r>
            <a:r>
              <a:rPr lang="it-IT" dirty="0">
                <a:latin typeface="Futura"/>
              </a:rPr>
              <a:t>: L4 base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+ 9 </a:t>
            </a:r>
            <a:r>
              <a:rPr lang="it-IT" dirty="0" err="1">
                <a:latin typeface="Futura"/>
              </a:rPr>
              <a:t>level</a:t>
            </a:r>
            <a:endParaRPr lang="it-IT" dirty="0">
              <a:latin typeface="Futur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3D2E2-4F8F-4D1D-B2E3-7CB8DF587344}"/>
              </a:ext>
            </a:extLst>
          </p:cNvPr>
          <p:cNvSpPr/>
          <p:nvPr/>
        </p:nvSpPr>
        <p:spPr>
          <a:xfrm>
            <a:off x="689811" y="4953000"/>
            <a:ext cx="2902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utura"/>
              </a:rPr>
              <a:t>Unlabeled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Sampling</a:t>
            </a:r>
            <a:endParaRPr lang="it-IT" b="1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  <a:latin typeface="Futura"/>
              </a:rPr>
              <a:t>Balanced</a:t>
            </a:r>
            <a:endParaRPr lang="it-IT" dirty="0">
              <a:highlight>
                <a:srgbClr val="FFFF00"/>
              </a:highlight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(Random)</a:t>
            </a:r>
          </a:p>
          <a:p>
            <a:pPr lvl="1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5898908" y="4953000"/>
            <a:ext cx="4858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Execution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order</a:t>
            </a:r>
            <a:r>
              <a:rPr lang="it-IT" dirty="0">
                <a:latin typeface="Futura"/>
              </a:rPr>
              <a:t> of the import </a:t>
            </a:r>
            <a:r>
              <a:rPr lang="it-IT" dirty="0" err="1">
                <a:latin typeface="Futura"/>
              </a:rPr>
              <a:t>section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New Train set </a:t>
            </a:r>
            <a:r>
              <a:rPr lang="it-IT" dirty="0" err="1">
                <a:latin typeface="Futura"/>
              </a:rPr>
              <a:t>after</a:t>
            </a:r>
            <a:r>
              <a:rPr lang="it-IT" dirty="0">
                <a:latin typeface="Futura"/>
              </a:rPr>
              <a:t> VSVM</a:t>
            </a:r>
            <a:endParaRPr lang="en-GB" dirty="0">
              <a:latin typeface="Futura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D3A6850B-968D-415D-81F1-A6E75C061D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908" y="4976548"/>
            <a:ext cx="267681" cy="267681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D11B5273-226B-4A1F-B13D-BD8D9389E7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908" y="5267777"/>
            <a:ext cx="267681" cy="2676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B22726-C65C-4074-A2EA-2AB4ECBC8C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1C79E0-8CC9-4C2D-9195-557ACE7EC8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681187" y="50337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Uncertainty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function</a:t>
            </a:r>
            <a:r>
              <a:rPr lang="it-IT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Single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VS multi </a:t>
            </a:r>
            <a:r>
              <a:rPr lang="it-IT" dirty="0" err="1">
                <a:latin typeface="Futura"/>
              </a:rPr>
              <a:t>level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Variable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dependencies</a:t>
            </a:r>
            <a:r>
              <a:rPr lang="it-IT" dirty="0">
                <a:latin typeface="Futura"/>
              </a:rPr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Sequence</a:t>
            </a:r>
            <a:r>
              <a:rPr lang="it-IT" dirty="0">
                <a:latin typeface="Futura"/>
              </a:rPr>
              <a:t>/Order of SVM model </a:t>
            </a:r>
            <a:r>
              <a:rPr lang="it-IT" dirty="0" err="1">
                <a:latin typeface="Futura"/>
              </a:rPr>
              <a:t>implementation</a:t>
            </a:r>
            <a:endParaRPr lang="it-IT" dirty="0">
              <a:latin typeface="Futu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681187" y="1028006"/>
            <a:ext cx="4389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Script </a:t>
            </a:r>
            <a:r>
              <a:rPr lang="it-IT" dirty="0" err="1">
                <a:latin typeface="Futura"/>
              </a:rPr>
              <a:t>understanding</a:t>
            </a:r>
            <a:endParaRPr lang="it-IT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Identify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structure</a:t>
            </a:r>
            <a:endParaRPr lang="it-IT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Find</a:t>
            </a:r>
            <a:r>
              <a:rPr lang="it-IT" dirty="0">
                <a:latin typeface="Futura"/>
              </a:rPr>
              <a:t> the </a:t>
            </a:r>
            <a:r>
              <a:rPr lang="it-IT" dirty="0" err="1">
                <a:latin typeface="Futura"/>
              </a:rPr>
              <a:t>sections</a:t>
            </a:r>
            <a:r>
              <a:rPr lang="it-IT" dirty="0">
                <a:latin typeface="Futura"/>
              </a:rPr>
              <a:t> to </a:t>
            </a:r>
            <a:r>
              <a:rPr lang="it-IT" dirty="0" err="1">
                <a:latin typeface="Futura"/>
              </a:rPr>
              <a:t>extend</a:t>
            </a:r>
            <a:endParaRPr lang="it-IT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R </a:t>
            </a:r>
            <a:r>
              <a:rPr lang="it-IT" dirty="0" err="1">
                <a:latin typeface="Futura"/>
              </a:rPr>
              <a:t>documentation</a:t>
            </a:r>
            <a:endParaRPr lang="it-IT" dirty="0">
              <a:latin typeface="Futura"/>
            </a:endParaRPr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706641" y="2876553"/>
            <a:ext cx="3865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Script </a:t>
            </a:r>
            <a:r>
              <a:rPr lang="en-US" dirty="0">
                <a:latin typeface="Futura"/>
              </a:rPr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Improve</a:t>
            </a:r>
            <a:r>
              <a:rPr lang="it-IT" dirty="0">
                <a:latin typeface="Futura"/>
              </a:rPr>
              <a:t> code  </a:t>
            </a:r>
            <a:r>
              <a:rPr lang="it-IT" dirty="0" err="1">
                <a:latin typeface="Futura"/>
              </a:rPr>
              <a:t>readability</a:t>
            </a:r>
            <a:endParaRPr lang="it-IT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Optimize</a:t>
            </a:r>
            <a:r>
              <a:rPr lang="it-IT" dirty="0">
                <a:latin typeface="Futura"/>
              </a:rPr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84" y="1087511"/>
            <a:ext cx="523948" cy="2667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07117" y="1894965"/>
            <a:ext cx="161963" cy="3458728"/>
          </a:xfrm>
          <a:prstGeom prst="bentConnector4">
            <a:avLst>
              <a:gd name="adj1" fmla="val -245693"/>
              <a:gd name="adj2" fmla="val 99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59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Script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review</a:t>
            </a:r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4984806" y="1078806"/>
            <a:ext cx="6477000" cy="3834204"/>
          </a:xfrm>
          <a:prstGeom prst="roundRect">
            <a:avLst/>
          </a:prstGeom>
          <a:noFill/>
          <a:ln>
            <a:solidFill>
              <a:srgbClr val="015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358421" y="1140922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generalDataPool</a:t>
            </a:r>
            <a:endParaRPr lang="en-GB" dirty="0">
              <a:latin typeface="Futur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6814427" y="175549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Futura"/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771098" y="1755499"/>
            <a:ext cx="311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normalizedDataPoolAllLev</a:t>
            </a:r>
            <a:endParaRPr lang="en-GB" dirty="0">
              <a:latin typeface="Futur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771098" y="2170542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Futura"/>
              </a:rPr>
              <a:t>normalized_data</a:t>
            </a:r>
            <a:endParaRPr lang="en-GB" dirty="0">
              <a:solidFill>
                <a:srgbClr val="FF0000"/>
              </a:solidFill>
              <a:latin typeface="Futur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187995" y="3001361"/>
            <a:ext cx="237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trainDataPoolAllLev</a:t>
            </a:r>
            <a:endParaRPr lang="en-GB" dirty="0">
              <a:latin typeface="Futur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183493" y="3539628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testDataAllLev</a:t>
            </a:r>
            <a:endParaRPr lang="en-GB" dirty="0">
              <a:latin typeface="Futur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51041" y="4077895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validateDataAllLev</a:t>
            </a:r>
            <a:endParaRPr lang="en-GB" dirty="0">
              <a:latin typeface="Futura"/>
            </a:endParaRPr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62450D05-07C8-4657-AC71-07B11ACFC8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271" y="1351651"/>
            <a:ext cx="267681" cy="267681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F52A70E7-1880-4A1A-AD9E-00745154F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384" y="1626080"/>
            <a:ext cx="267681" cy="267681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F6D9AD2-EE7A-4075-8B57-BAD32AE84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878" y="1893761"/>
            <a:ext cx="267681" cy="267681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989703C3-FCB3-40D6-8FC8-38DCDDD6E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727" y="3227633"/>
            <a:ext cx="267681" cy="267681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2ADE7019-4440-4EE9-949E-C10483BBA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726" y="3487618"/>
            <a:ext cx="267681" cy="267681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74AE25D9-1136-4F69-87A6-43BABA9F8A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352" y="5066310"/>
            <a:ext cx="267681" cy="267681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D3E2C626-CFC5-44F3-B29C-A8D2363B9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831" y="5319546"/>
            <a:ext cx="267681" cy="267681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4F762A13-13AA-4EF7-93F8-58088DAF5D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223" y="5840463"/>
            <a:ext cx="267681" cy="267681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9182F276-A1BF-406B-8BC2-7A567781D6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57" y="5572781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479184" y="2825835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trainFeat</a:t>
            </a:r>
            <a:r>
              <a:rPr lang="en-GB" dirty="0">
                <a:latin typeface="Futura"/>
              </a:rPr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479184" y="3118286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trainLabels</a:t>
            </a:r>
            <a:endParaRPr lang="en-GB" dirty="0">
              <a:latin typeface="Futu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460131" y="3715552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testLabels</a:t>
            </a:r>
            <a:endParaRPr lang="en-GB" dirty="0">
              <a:latin typeface="Futu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460131" y="3406228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testFeatsub</a:t>
            </a:r>
            <a:endParaRPr lang="en-GB" dirty="0"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444828" y="4304428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validateLabels</a:t>
            </a:r>
            <a:endParaRPr lang="en-GB" dirty="0">
              <a:latin typeface="Futur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460131" y="4020610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validateFeatsub</a:t>
            </a:r>
            <a:endParaRPr lang="en-GB" dirty="0">
              <a:latin typeface="Futur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03221" y="2970321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trainDataCur</a:t>
            </a:r>
            <a:endParaRPr lang="en-GB" dirty="0">
              <a:latin typeface="Futura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851F73-653E-407D-9AB9-3EEA79243E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8D70786-D7D7-4C64-9AB1-B3B50794CFD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914400" y="1066800"/>
            <a:ext cx="80634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Multiplecores</a:t>
            </a:r>
            <a:r>
              <a:rPr lang="it-IT" dirty="0">
                <a:latin typeface="Futura"/>
              </a:rPr>
              <a:t> for </a:t>
            </a:r>
            <a:r>
              <a:rPr lang="it-IT" dirty="0" err="1">
                <a:latin typeface="Futura"/>
              </a:rPr>
              <a:t>parallel</a:t>
            </a:r>
            <a:r>
              <a:rPr lang="it-IT" dirty="0">
                <a:latin typeface="Futura"/>
              </a:rPr>
              <a:t> computing -&gt; </a:t>
            </a:r>
            <a:r>
              <a:rPr lang="it-IT" i="1" dirty="0" err="1">
                <a:latin typeface="Futura"/>
              </a:rPr>
              <a:t>foreach</a:t>
            </a:r>
            <a:r>
              <a:rPr lang="it-IT" dirty="0">
                <a:latin typeface="Futura"/>
              </a:rPr>
              <a:t> &amp; </a:t>
            </a:r>
            <a:r>
              <a:rPr lang="it-IT" i="1" dirty="0" err="1">
                <a:latin typeface="Futura"/>
              </a:rPr>
              <a:t>doParallel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libraries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Save </a:t>
            </a:r>
            <a:r>
              <a:rPr lang="it-IT" i="1" dirty="0" err="1">
                <a:latin typeface="Futura"/>
              </a:rPr>
              <a:t>trained</a:t>
            </a:r>
            <a:r>
              <a:rPr lang="it-IT" i="1" dirty="0">
                <a:latin typeface="Futura"/>
              </a:rPr>
              <a:t> </a:t>
            </a:r>
            <a:r>
              <a:rPr lang="it-IT" i="1" dirty="0" err="1">
                <a:latin typeface="Futura"/>
              </a:rPr>
              <a:t>models</a:t>
            </a:r>
            <a:endParaRPr lang="it-IT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Added</a:t>
            </a:r>
            <a:r>
              <a:rPr lang="it-IT" dirty="0">
                <a:latin typeface="Futura"/>
              </a:rPr>
              <a:t> class </a:t>
            </a:r>
            <a:r>
              <a:rPr lang="it-IT" i="1" dirty="0" err="1">
                <a:latin typeface="Futura"/>
              </a:rPr>
              <a:t>probability</a:t>
            </a:r>
            <a:endParaRPr lang="it-IT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From </a:t>
            </a:r>
            <a:r>
              <a:rPr lang="it-IT" dirty="0" err="1">
                <a:latin typeface="Futura"/>
              </a:rPr>
              <a:t>euclidean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distance</a:t>
            </a:r>
            <a:r>
              <a:rPr lang="it-IT" dirty="0">
                <a:latin typeface="Futura"/>
              </a:rPr>
              <a:t> to kernel </a:t>
            </a:r>
            <a:r>
              <a:rPr lang="it-IT" dirty="0" err="1">
                <a:latin typeface="Futura"/>
              </a:rPr>
              <a:t>distance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function</a:t>
            </a:r>
            <a:endParaRPr lang="it-IT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Futura"/>
              </a:rPr>
              <a:t>RBF kernel </a:t>
            </a:r>
            <a:r>
              <a:rPr lang="it-IT" dirty="0" err="1">
                <a:latin typeface="Futura"/>
              </a:rPr>
              <a:t>function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implementation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Adapt</a:t>
            </a:r>
            <a:r>
              <a:rPr lang="it-IT" dirty="0">
                <a:latin typeface="Futura"/>
              </a:rPr>
              <a:t> </a:t>
            </a:r>
            <a:r>
              <a:rPr lang="it-IT" i="1" dirty="0" err="1">
                <a:latin typeface="Futura"/>
              </a:rPr>
              <a:t>pred_one</a:t>
            </a:r>
            <a:r>
              <a:rPr lang="it-IT" i="1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function</a:t>
            </a:r>
            <a:r>
              <a:rPr lang="it-IT" dirty="0">
                <a:latin typeface="Futura"/>
              </a:rPr>
              <a:t> to different class </a:t>
            </a:r>
            <a:r>
              <a:rPr lang="it-IT" dirty="0" err="1">
                <a:latin typeface="Futura"/>
              </a:rPr>
              <a:t>label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distances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Marging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sampling</a:t>
            </a:r>
            <a:r>
              <a:rPr lang="it-IT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MCLU </a:t>
            </a:r>
            <a:r>
              <a:rPr lang="it-IT" dirty="0" err="1">
                <a:latin typeface="Futura"/>
              </a:rPr>
              <a:t>sampling</a:t>
            </a:r>
            <a:r>
              <a:rPr lang="it-IT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Uncertainty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distance</a:t>
            </a:r>
            <a:r>
              <a:rPr lang="it-IT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MCLP </a:t>
            </a:r>
            <a:r>
              <a:rPr lang="it-IT" dirty="0" err="1">
                <a:latin typeface="Futura"/>
              </a:rPr>
              <a:t>sampling</a:t>
            </a:r>
            <a:r>
              <a:rPr lang="it-IT" dirty="0">
                <a:latin typeface="Futura"/>
              </a:rPr>
              <a:t> (MULTICORE)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5302498" y="152400"/>
            <a:ext cx="238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Implemented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  steps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13805" r="903" b="14324"/>
          <a:stretch/>
        </p:blipFill>
        <p:spPr>
          <a:xfrm>
            <a:off x="4826991" y="2953807"/>
            <a:ext cx="3337885" cy="5044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60215" r="7291" b="6973"/>
          <a:stretch/>
        </p:blipFill>
        <p:spPr>
          <a:xfrm>
            <a:off x="8176686" y="3908709"/>
            <a:ext cx="3957529" cy="508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37849" r="86792" b="38187"/>
          <a:stretch/>
        </p:blipFill>
        <p:spPr>
          <a:xfrm>
            <a:off x="8295514" y="3529283"/>
            <a:ext cx="669612" cy="392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3" t="4809" r="19635" b="67439"/>
          <a:stretch/>
        </p:blipFill>
        <p:spPr>
          <a:xfrm>
            <a:off x="4826991" y="3476376"/>
            <a:ext cx="3187149" cy="4979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FFAE75-2694-46EB-9943-B337C4C314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E2E7798-0CC4-42B1-A694-3D517F327E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859606" y="5525869"/>
            <a:ext cx="420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Test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Qiskit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python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library</a:t>
            </a:r>
            <a:r>
              <a:rPr lang="it-IT" dirty="0">
                <a:latin typeface="Futura"/>
              </a:rPr>
              <a:t> for VSVM</a:t>
            </a:r>
            <a:endParaRPr lang="en-GB" dirty="0">
              <a:latin typeface="Futu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685800" y="9626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latin typeface="Futura"/>
              </a:rPr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533400" y="2716951"/>
            <a:ext cx="91018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>
                <a:latin typeface="Futura"/>
              </a:rPr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argin</a:t>
            </a:r>
            <a:r>
              <a:rPr lang="en-GB" dirty="0">
                <a:latin typeface="Futura"/>
              </a:rPr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ulticlass</a:t>
            </a:r>
            <a:r>
              <a:rPr lang="en-GB" dirty="0">
                <a:latin typeface="Futura"/>
              </a:rPr>
              <a:t>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</a:t>
            </a:r>
            <a:r>
              <a:rPr lang="en-GB" dirty="0" err="1">
                <a:latin typeface="Futura"/>
              </a:rPr>
              <a:t>ignificance</a:t>
            </a:r>
            <a:r>
              <a:rPr lang="en-GB" dirty="0">
                <a:latin typeface="Futura"/>
              </a:rPr>
              <a:t> Space </a:t>
            </a:r>
            <a:r>
              <a:rPr lang="en-GB" dirty="0" err="1">
                <a:latin typeface="Futura"/>
              </a:rPr>
              <a:t>Construnction</a:t>
            </a:r>
            <a:r>
              <a:rPr lang="en-GB" dirty="0">
                <a:latin typeface="Futura"/>
              </a:rPr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Most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Ambiguous</a:t>
            </a:r>
            <a:r>
              <a:rPr lang="it-IT" dirty="0">
                <a:latin typeface="Futura"/>
              </a:rPr>
              <a:t> and </a:t>
            </a:r>
            <a:r>
              <a:rPr lang="it-IT" dirty="0" err="1">
                <a:latin typeface="Futura"/>
              </a:rPr>
              <a:t>orthogonal</a:t>
            </a:r>
            <a:r>
              <a:rPr lang="it-IT" dirty="0">
                <a:latin typeface="Futura"/>
              </a:rPr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Multiclass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uncertainty</a:t>
            </a:r>
            <a:r>
              <a:rPr lang="it-IT" dirty="0">
                <a:latin typeface="Futura"/>
              </a:rPr>
              <a:t>-angle-based </a:t>
            </a:r>
            <a:r>
              <a:rPr lang="it-IT" dirty="0" err="1">
                <a:latin typeface="Futura"/>
              </a:rPr>
              <a:t>diversity</a:t>
            </a:r>
            <a:r>
              <a:rPr lang="it-IT" dirty="0">
                <a:latin typeface="Futura"/>
              </a:rPr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Multiclass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uncertainty-enhanced</a:t>
            </a:r>
            <a:r>
              <a:rPr lang="it-IT" dirty="0">
                <a:latin typeface="Futura"/>
              </a:rPr>
              <a:t> cluster based </a:t>
            </a:r>
            <a:r>
              <a:rPr lang="it-IT" dirty="0" err="1">
                <a:latin typeface="Futura"/>
              </a:rPr>
              <a:t>diversity</a:t>
            </a:r>
            <a:r>
              <a:rPr lang="it-IT" dirty="0">
                <a:latin typeface="Futura"/>
              </a:rPr>
              <a:t> MCLU-ECBD</a:t>
            </a:r>
            <a:endParaRPr lang="en-GB" dirty="0">
              <a:latin typeface="Futura"/>
            </a:endParaRPr>
          </a:p>
          <a:p>
            <a:pPr lvl="1"/>
            <a:r>
              <a:rPr lang="en-GB" dirty="0">
                <a:latin typeface="Futura"/>
              </a:rPr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Futura"/>
              </a:rPr>
              <a:t>Kullbach</a:t>
            </a:r>
            <a:r>
              <a:rPr lang="en-GB" dirty="0">
                <a:latin typeface="Futura"/>
              </a:rPr>
              <a:t>–</a:t>
            </a:r>
            <a:r>
              <a:rPr lang="en-GB" dirty="0" err="1">
                <a:latin typeface="Futura"/>
              </a:rPr>
              <a:t>Leibler</a:t>
            </a:r>
            <a:r>
              <a:rPr lang="en-GB" dirty="0">
                <a:latin typeface="Futura"/>
              </a:rPr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Breaking Ties (BT)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029F770-4102-4EA1-A9E2-44EBA75FB1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3029921"/>
            <a:ext cx="267681" cy="26768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C52B204F-9401-4C6D-8A5C-F12262CEE5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3921" y="3297602"/>
            <a:ext cx="267681" cy="26768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F8E6B4B-CD08-481E-91D7-B56733E083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712" y="5588591"/>
            <a:ext cx="267681" cy="267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6D9663-2037-4924-B3CC-0AD9573D6981}"/>
              </a:ext>
            </a:extLst>
          </p:cNvPr>
          <p:cNvSpPr/>
          <p:nvPr/>
        </p:nvSpPr>
        <p:spPr>
          <a:xfrm>
            <a:off x="6205636" y="3243972"/>
            <a:ext cx="4908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ulticlass</a:t>
            </a:r>
            <a:r>
              <a:rPr lang="en-GB" dirty="0">
                <a:latin typeface="Futura"/>
              </a:rPr>
              <a:t> Level </a:t>
            </a:r>
            <a:r>
              <a:rPr lang="en-GB" dirty="0" err="1">
                <a:latin typeface="Futura"/>
              </a:rPr>
              <a:t>Probabbility</a:t>
            </a:r>
            <a:r>
              <a:rPr lang="en-GB" dirty="0">
                <a:latin typeface="Futura"/>
              </a:rPr>
              <a:t> MCLP</a:t>
            </a:r>
          </a:p>
        </p:txBody>
      </p:sp>
      <p:pic>
        <p:nvPicPr>
          <p:cNvPr id="17" name="Graphic 16" descr="Add">
            <a:extLst>
              <a:ext uri="{FF2B5EF4-FFF2-40B4-BE49-F238E27FC236}">
                <a16:creationId xmlns:a16="http://schemas.microsoft.com/office/drawing/2014/main" id="{EFDBB9F1-996C-4B4E-8779-E71C42757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908" y="3263856"/>
            <a:ext cx="338275" cy="338275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50C7AAE-68E4-4474-BCA6-267296DA96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713" y="3294798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5447755" y="152400"/>
            <a:ext cx="2016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Current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 progress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D5D353-1839-4380-AB42-D9B3AA9A1A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7641EC-AE6F-4537-A94C-1DB6ABE444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AC083-F53D-48A4-AC71-BC352D15EB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80" y="0"/>
            <a:ext cx="7787639" cy="6230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AB17A8-B6F3-4C8D-B315-3C1091763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77AE-6C37-4CB2-A012-16EEBF5392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6140D49-436B-49AD-8259-2BAC0E32D6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48" y="6987"/>
            <a:ext cx="7758903" cy="6207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11857</TotalTime>
  <Words>449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Futura</vt:lpstr>
      <vt:lpstr>Microsoft Sans Serif</vt:lpstr>
      <vt:lpstr>Times New Roman</vt:lpstr>
      <vt:lpstr>Trebuchet MS</vt:lpstr>
      <vt:lpstr>Office Theme</vt:lpstr>
      <vt:lpstr>Geoinformatics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175</cp:revision>
  <dcterms:created xsi:type="dcterms:W3CDTF">2023-05-01T21:14:50Z</dcterms:created>
  <dcterms:modified xsi:type="dcterms:W3CDTF">2024-06-04T14:37:38Z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