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9" r:id="rId13"/>
    <p:sldId id="323" r:id="rId14"/>
    <p:sldId id="325" r:id="rId15"/>
    <p:sldId id="326" r:id="rId16"/>
    <p:sldId id="320" r:id="rId17"/>
    <p:sldId id="321" r:id="rId18"/>
    <p:sldId id="316" r:id="rId19"/>
    <p:sldId id="322" r:id="rId20"/>
    <p:sldId id="287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904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240"/>
        <p:guide pos="7440"/>
        <p:guide orient="horz" pos="624"/>
        <p:guide orient="horz" pos="912"/>
        <p:guide pos="5904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.jpeg"/><Relationship Id="rId5" Type="http://schemas.openxmlformats.org/officeDocument/2006/relationships/image" Target="../media/image20.sv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A41A61-5800-4F87-ABCE-A63B4DBBB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0941"/>
            <a:ext cx="10062669" cy="47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4AA90F-D82F-4C47-AEF5-D3A0609D3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FAEA5C-25FD-4AEE-8EAA-8E7BAF51B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95E256-F968-4D69-8829-1AD4807C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EBC6E7-AFBE-42A9-89BF-4EE96FAF6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9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105400" y="164068"/>
            <a:ext cx="217880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Datasets</a:t>
            </a:r>
            <a:r>
              <a:rPr lang="it-IT" sz="1700" dirty="0">
                <a:ln w="0"/>
                <a:latin typeface="Futura"/>
                <a:cs typeface="Microsoft Sans Serif"/>
              </a:rPr>
              <a:t> &amp;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Models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collection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Binary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Multiclass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classification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with 5/6 classes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SVM: Support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Vector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SVM-MS: include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all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multilevel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segmentations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VSVM: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enconding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wrt the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SVs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VSVM-SL: Self-learning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strategy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en-GB" sz="1700" dirty="0">
                <a:highlight>
                  <a:srgbClr val="FFFF00"/>
                </a:highlight>
                <a:latin typeface="Futura"/>
              </a:rPr>
              <a:t>remove VSVs: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highlight>
                  <a:srgbClr val="FFFF00"/>
                </a:highlight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VSVM-SL-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virtual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VSVM-SL + Active Learning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distance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function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highlight>
                  <a:srgbClr val="FFFF00"/>
                </a:highlight>
                <a:latin typeface="Futura"/>
              </a:rPr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highlight>
                  <a:srgbClr val="FFFF00"/>
                </a:highlight>
                <a:latin typeface="Futura"/>
              </a:rPr>
              <a:t>Hadagera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, Kenya</a:t>
            </a:r>
            <a:endParaRPr lang="en-GB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52090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shape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: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+ 8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of scale: L4 base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+ 9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level</a:t>
            </a:r>
            <a:endParaRPr lang="it-IT" sz="1700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689811" y="3813277"/>
            <a:ext cx="290291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  <a:latin typeface="Futura"/>
              </a:rPr>
              <a:t>Unlabeled</a:t>
            </a:r>
            <a:r>
              <a:rPr lang="it-IT" sz="1700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sz="1700" dirty="0" err="1">
                <a:highlight>
                  <a:srgbClr val="FFFF00"/>
                </a:highlight>
                <a:latin typeface="Futura"/>
              </a:rPr>
              <a:t>Sampling</a:t>
            </a:r>
            <a:endParaRPr lang="it-IT" sz="1700" b="1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898908" y="4953000"/>
            <a:ext cx="485874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4976548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5267777"/>
            <a:ext cx="267681" cy="267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690789" y="2994297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  <a:endCxn id="47" idx="1"/>
          </p:cNvCxnSpPr>
          <p:nvPr/>
        </p:nvCxnSpPr>
        <p:spPr>
          <a:xfrm rot="5400000">
            <a:off x="-884802" y="3330654"/>
            <a:ext cx="3444651" cy="294342"/>
          </a:xfrm>
          <a:prstGeom prst="bentConnector4">
            <a:avLst>
              <a:gd name="adj1" fmla="val -72"/>
              <a:gd name="adj2" fmla="val 2299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98571" y="1247268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72186" y="1309384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77989" y="2031574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56754" y="1855103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56754" y="2270146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sz="1700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01760" y="3169823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97258" y="3708090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64806" y="4246357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71" y="1351651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4" y="1626080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878" y="1893761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875" y="3345377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874" y="3605362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31" y="5319546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23" y="5840463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57" y="5572781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92949" y="2994297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92949" y="3286748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73896" y="3884014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73896" y="3574690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58593" y="4472890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73896" y="4189072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92802" y="3129653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7026738" y="940394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(MULTICORE)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648200" y="2944237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315200" y="34463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647452" y="34463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648200" y="34463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029921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921" y="3297602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5304084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12243" y="3254470"/>
            <a:ext cx="469551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3357" y="3263760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60719" y="3297602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12068</TotalTime>
  <Words>886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195</cp:revision>
  <dcterms:created xsi:type="dcterms:W3CDTF">2023-05-01T21:14:50Z</dcterms:created>
  <dcterms:modified xsi:type="dcterms:W3CDTF">2024-07-09T17:02:24Z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