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9" r:id="rId13"/>
    <p:sldId id="320" r:id="rId14"/>
    <p:sldId id="323" r:id="rId15"/>
    <p:sldId id="326" r:id="rId16"/>
    <p:sldId id="321" r:id="rId17"/>
    <p:sldId id="316" r:id="rId18"/>
    <p:sldId id="327" r:id="rId19"/>
    <p:sldId id="328" r:id="rId20"/>
    <p:sldId id="287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792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240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132" d="100"/>
          <a:sy n="132" d="100"/>
        </p:scale>
        <p:origin x="162" y="462"/>
      </p:cViewPr>
      <p:guideLst>
        <p:guide pos="3792"/>
        <p:guide pos="7440"/>
        <p:guide orient="horz" pos="336"/>
        <p:guide orient="horz" pos="1104"/>
        <p:guide pos="240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Machine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4AA90F-D82F-4C47-AEF5-D3A0609D3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2151"/>
            <a:ext cx="4191001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64EE1-0CED-4D22-B880-E2EA85A25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89" y="72151"/>
            <a:ext cx="419100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3A837-245A-4626-A76A-D9F0033D9D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8" y="3383057"/>
            <a:ext cx="4191001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D759D-05E7-496D-8480-230A539898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23" y="3383057"/>
            <a:ext cx="4191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FB4F2-E763-40AE-8788-8D86F0F8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63E94-62EA-4700-863E-6283E1A78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9426"/>
            <a:ext cx="10060677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6DE2-BEA6-4831-BDF1-0316AD477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1FFA9-ABF0-4776-ACC8-6C4F0827C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99D0B-68D5-480B-B335-D6F6124EA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C055B9-55D4-401E-94FE-CE2D04CDB9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72DCD-A98B-4CBB-B731-981469F70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5999" cy="48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C1F78-7DAC-4A65-97C8-396800C25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800"/>
            <a:ext cx="609600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AF43-7C05-4A02-BB43-C7D0C3A95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57"/>
            <a:ext cx="6096000" cy="487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3E1C8-752F-4317-BD0E-33307EDFE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7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3993443" y="179457"/>
            <a:ext cx="405271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Self - constrained 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919047" y="186717"/>
            <a:ext cx="22015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Datasets &amp; Models</a:t>
            </a:r>
            <a:endParaRPr lang="en-US" sz="1700" dirty="0">
              <a:ln w="0"/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SVM: Support </a:t>
            </a:r>
            <a:r>
              <a:rPr lang="it-IT" sz="1700" dirty="0" err="1">
                <a:latin typeface="Futura"/>
              </a:rPr>
              <a:t>Vector</a:t>
            </a:r>
            <a:r>
              <a:rPr lang="it-IT" sz="1700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SVM-MS: include </a:t>
            </a:r>
            <a:r>
              <a:rPr lang="it-IT" sz="1700" dirty="0" err="1">
                <a:latin typeface="Futura"/>
              </a:rPr>
              <a:t>all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multilevel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segmentations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VSVM: </a:t>
            </a:r>
            <a:r>
              <a:rPr lang="it-IT" sz="1700" dirty="0" err="1">
                <a:latin typeface="Futura"/>
              </a:rPr>
              <a:t>enconding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invariance</a:t>
            </a:r>
            <a:r>
              <a:rPr lang="it-IT" sz="1700" dirty="0">
                <a:latin typeface="Futura"/>
              </a:rPr>
              <a:t> wrt the </a:t>
            </a:r>
            <a:r>
              <a:rPr lang="it-IT" sz="1700" dirty="0" err="1">
                <a:latin typeface="Futura"/>
              </a:rPr>
              <a:t>SVs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VSVM-SL: Self-learning </a:t>
            </a:r>
            <a:r>
              <a:rPr lang="it-IT" sz="1700" dirty="0" err="1">
                <a:latin typeface="Futura"/>
              </a:rPr>
              <a:t>strategy</a:t>
            </a:r>
            <a:r>
              <a:rPr lang="it-IT" sz="1700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 </a:t>
            </a:r>
            <a:r>
              <a:rPr lang="en-GB" sz="1700" dirty="0">
                <a:latin typeface="Futura"/>
              </a:rPr>
              <a:t>remove VSVs:</a:t>
            </a:r>
            <a:endParaRPr lang="it-IT" sz="1700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</a:t>
            </a:r>
            <a:r>
              <a:rPr lang="it-IT" sz="1700" dirty="0" err="1">
                <a:latin typeface="Futura"/>
              </a:rPr>
              <a:t>virtual</a:t>
            </a:r>
            <a:r>
              <a:rPr lang="it-IT" sz="1700" dirty="0"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 + Active Learning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en-GB" sz="1700" dirty="0"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381000" y="1344665"/>
            <a:ext cx="5410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Cologne, Germany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1000x1000 pixel 1m </a:t>
            </a:r>
            <a:r>
              <a:rPr lang="en-GB" sz="1700" dirty="0">
                <a:latin typeface="Futura"/>
              </a:rPr>
              <a:t>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</a:t>
            </a:r>
            <a:r>
              <a:rPr lang="en-GB" sz="1700" dirty="0">
                <a:latin typeface="Futura"/>
              </a:rPr>
              <a:t>8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+ 9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6 classes</a:t>
            </a:r>
            <a:endParaRPr lang="en-GB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latin typeface="Futura"/>
              </a:rPr>
              <a:t>Hadagera</a:t>
            </a:r>
            <a:r>
              <a:rPr lang="it-IT" sz="1700" dirty="0">
                <a:latin typeface="Futura"/>
              </a:rPr>
              <a:t>, Kenya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2000x2000 pixel </a:t>
            </a:r>
            <a:r>
              <a:rPr lang="en-GB" sz="1700" dirty="0">
                <a:latin typeface="Futura"/>
              </a:rPr>
              <a:t>0.5m 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</a:t>
            </a:r>
            <a:r>
              <a:rPr lang="en-GB" sz="1700" dirty="0">
                <a:latin typeface="Futura"/>
              </a:rPr>
              <a:t>6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+ 7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5 classes</a:t>
            </a:r>
            <a:endParaRPr lang="en-GB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913422" y="4483281"/>
            <a:ext cx="48587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59136-E01A-4A1C-B1B6-F06E124E6CB6}"/>
              </a:ext>
            </a:extLst>
          </p:cNvPr>
          <p:cNvSpPr/>
          <p:nvPr/>
        </p:nvSpPr>
        <p:spPr>
          <a:xfrm>
            <a:off x="381000" y="796759"/>
            <a:ext cx="3886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Futura"/>
              </a:rPr>
              <a:t>World View-II multispectral data</a:t>
            </a:r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681187" y="503375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681187" y="1028006"/>
            <a:ext cx="43893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690789" y="2994297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1087511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  <a:endCxn id="47" idx="1"/>
          </p:cNvCxnSpPr>
          <p:nvPr/>
        </p:nvCxnSpPr>
        <p:spPr>
          <a:xfrm rot="5400000">
            <a:off x="-884802" y="3330654"/>
            <a:ext cx="3444651" cy="294342"/>
          </a:xfrm>
          <a:prstGeom prst="bentConnector4">
            <a:avLst>
              <a:gd name="adj1" fmla="val -72"/>
              <a:gd name="adj2" fmla="val 2299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98571" y="1247268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72186" y="1309384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77989" y="2031574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56754" y="1855103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56754" y="2270146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rgbClr val="FF0000"/>
                </a:solidFill>
                <a:latin typeface="Futura"/>
              </a:rPr>
              <a:t>normalized_data</a:t>
            </a:r>
            <a:endParaRPr lang="en-GB" sz="1700" dirty="0">
              <a:solidFill>
                <a:srgbClr val="FF0000"/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201760" y="3169823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97258" y="3708090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64806" y="4246357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352" y="5066310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92949" y="2994297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92949" y="3286748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73896" y="3884014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73896" y="3574690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58593" y="4472890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73896" y="4189072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92802" y="3129653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7026738" y="940394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(MULTICORE)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648200" y="2944237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315200" y="34463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647452" y="34463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648200" y="34463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VSVM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F3ACF-1ADF-431F-9FBC-C36B9DC9F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" y="848594"/>
            <a:ext cx="10560894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12166</TotalTime>
  <Words>919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204</cp:revision>
  <dcterms:created xsi:type="dcterms:W3CDTF">2023-05-01T21:14:50Z</dcterms:created>
  <dcterms:modified xsi:type="dcterms:W3CDTF">2024-07-10T13:06:17Z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