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310" r:id="rId6"/>
    <p:sldId id="313" r:id="rId7"/>
    <p:sldId id="309" r:id="rId8"/>
    <p:sldId id="311" r:id="rId9"/>
    <p:sldId id="314" r:id="rId10"/>
    <p:sldId id="312" r:id="rId11"/>
    <p:sldId id="315" r:id="rId12"/>
    <p:sldId id="316" r:id="rId13"/>
    <p:sldId id="319" r:id="rId14"/>
    <p:sldId id="287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904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9F"/>
    <a:srgbClr val="0C0C0C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>
        <p:scale>
          <a:sx n="75" d="100"/>
          <a:sy n="75" d="100"/>
        </p:scale>
        <p:origin x="804" y="384"/>
      </p:cViewPr>
      <p:guideLst>
        <p:guide pos="432"/>
        <p:guide pos="7248"/>
        <p:guide orient="horz" pos="624"/>
        <p:guide orient="horz" pos="912"/>
        <p:guide pos="5904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685799" y="2262639"/>
            <a:ext cx="10820401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Engineering</a:t>
            </a:r>
            <a:endParaRPr lang="it-IT" sz="26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85800" y="3113504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with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Iterative Active Learning Method for </a:t>
            </a:r>
          </a:p>
          <a:p>
            <a:pPr algn="ctr"/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 Satellite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Futura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AE378D-FF8D-44B2-BE39-7E8FB65C2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266700" y="1295400"/>
            <a:ext cx="11658600" cy="4812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351839" y="558800"/>
            <a:ext cx="128956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constraints, semi-labeled samples and iterative 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" t="15029" r="22248" b="5464"/>
          <a:stretch/>
        </p:blipFill>
        <p:spPr>
          <a:xfrm>
            <a:off x="0" y="924756"/>
            <a:ext cx="9448800" cy="49426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5181600" y="164068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Block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scheme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685800" y="5191026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55EDE-DE08-468F-810E-F7BAD847EFB7}"/>
              </a:ext>
            </a:extLst>
          </p:cNvPr>
          <p:cNvSpPr/>
          <p:nvPr/>
        </p:nvSpPr>
        <p:spPr>
          <a:xfrm>
            <a:off x="9372600" y="3429000"/>
            <a:ext cx="281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Learning with Constrained Virtual Support Vector Machines for Classification of Remote Sensing Image Data (</a:t>
            </a:r>
            <a:r>
              <a:rPr lang="en-GB" sz="1600" dirty="0" err="1">
                <a:latin typeface="Futura"/>
              </a:rPr>
              <a:t>Geiss</a:t>
            </a:r>
            <a:r>
              <a:rPr lang="en-GB" sz="1600" dirty="0">
                <a:latin typeface="Futura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09C95-9B61-4898-95F6-411362502004}"/>
              </a:ext>
            </a:extLst>
          </p:cNvPr>
          <p:cNvSpPr/>
          <p:nvPr/>
        </p:nvSpPr>
        <p:spPr>
          <a:xfrm>
            <a:off x="9372600" y="1219241"/>
            <a:ext cx="2828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Virtual Support Vector Machines with self-learning strategy for classification of multispectral remote sensing imagery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8739E-9D9A-4569-8B82-233335C288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5105400" y="164068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VSVM background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Futur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1C44F-AC7D-4927-8E91-232546D8C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EC766-2AF4-4B34-8ACD-AC9E1BB61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152400"/>
            <a:ext cx="206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Model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collection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5209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Binary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:               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 vs </a:t>
            </a:r>
            <a:r>
              <a:rPr lang="it-IT" dirty="0" err="1">
                <a:latin typeface="Futura"/>
              </a:rPr>
              <a:t>other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classification</a:t>
            </a:r>
            <a:r>
              <a:rPr lang="it-IT" dirty="0">
                <a:latin typeface="Futura"/>
              </a:rPr>
              <a:t> with 6 classes: ‘</a:t>
            </a:r>
            <a:r>
              <a:rPr lang="it-IT" dirty="0" err="1">
                <a:latin typeface="Futura"/>
              </a:rPr>
              <a:t>bushes</a:t>
            </a:r>
            <a:r>
              <a:rPr lang="it-IT" dirty="0">
                <a:latin typeface="Futura"/>
              </a:rPr>
              <a:t>/</a:t>
            </a:r>
            <a:r>
              <a:rPr lang="it-IT" dirty="0" err="1">
                <a:latin typeface="Futura"/>
              </a:rPr>
              <a:t>trees</a:t>
            </a:r>
            <a:r>
              <a:rPr lang="it-IT" dirty="0">
                <a:latin typeface="Futura"/>
              </a:rPr>
              <a:t>’, ‘</a:t>
            </a:r>
            <a:r>
              <a:rPr lang="it-IT" dirty="0" err="1">
                <a:latin typeface="Futura"/>
              </a:rPr>
              <a:t>facade</a:t>
            </a:r>
            <a:r>
              <a:rPr lang="it-IT" dirty="0">
                <a:latin typeface="Futura"/>
              </a:rPr>
              <a:t>’, </a:t>
            </a:r>
            <a:r>
              <a:rPr lang="it-IT" dirty="0" err="1">
                <a:latin typeface="Futura"/>
              </a:rPr>
              <a:t>meadow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impervious</a:t>
            </a:r>
            <a:r>
              <a:rPr lang="it-IT" dirty="0">
                <a:latin typeface="Futura"/>
              </a:rPr>
              <a:t> surface’, ’</a:t>
            </a:r>
            <a:r>
              <a:rPr lang="it-IT" dirty="0" err="1">
                <a:latin typeface="Futura"/>
              </a:rPr>
              <a:t>roofs</a:t>
            </a:r>
            <a:r>
              <a:rPr lang="it-IT" dirty="0">
                <a:latin typeface="Futura"/>
              </a:rPr>
              <a:t>’, ’</a:t>
            </a:r>
            <a:r>
              <a:rPr lang="it-IT" dirty="0" err="1">
                <a:latin typeface="Futura"/>
              </a:rPr>
              <a:t>shadow</a:t>
            </a:r>
            <a:r>
              <a:rPr lang="it-IT" dirty="0">
                <a:latin typeface="Futura"/>
              </a:rPr>
              <a:t>’</a:t>
            </a:r>
            <a:endParaRPr lang="en-GB" dirty="0"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</a:t>
            </a:r>
            <a:r>
              <a:rPr lang="it-IT" dirty="0">
                <a:latin typeface="Futura"/>
              </a:rPr>
              <a:t>: Support </a:t>
            </a:r>
            <a:r>
              <a:rPr lang="it-IT" dirty="0" err="1">
                <a:latin typeface="Futura"/>
              </a:rPr>
              <a:t>Vector</a:t>
            </a:r>
            <a:r>
              <a:rPr lang="it-IT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</a:t>
            </a:r>
            <a:r>
              <a:rPr lang="it-IT" dirty="0">
                <a:latin typeface="Futura"/>
              </a:rPr>
              <a:t>: include </a:t>
            </a:r>
            <a:r>
              <a:rPr lang="it-IT" dirty="0" err="1">
                <a:latin typeface="Futura"/>
              </a:rPr>
              <a:t>all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multilevel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segmentations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</a:t>
            </a:r>
            <a:r>
              <a:rPr lang="it-IT" dirty="0">
                <a:latin typeface="Futura"/>
              </a:rPr>
              <a:t>: </a:t>
            </a:r>
            <a:r>
              <a:rPr lang="it-IT" dirty="0" err="1">
                <a:latin typeface="Futura"/>
              </a:rPr>
              <a:t>enconding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invariance</a:t>
            </a:r>
            <a:r>
              <a:rPr lang="it-IT" dirty="0">
                <a:latin typeface="Futura"/>
              </a:rPr>
              <a:t> wrt/</a:t>
            </a:r>
            <a:r>
              <a:rPr lang="it-IT" dirty="0" err="1">
                <a:latin typeface="Futura"/>
              </a:rPr>
              <a:t>into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SVs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</a:t>
            </a:r>
            <a:r>
              <a:rPr lang="it-IT" dirty="0">
                <a:latin typeface="Futura"/>
              </a:rPr>
              <a:t>: Self-learning </a:t>
            </a:r>
            <a:r>
              <a:rPr lang="it-IT" dirty="0" err="1">
                <a:latin typeface="Futura"/>
              </a:rPr>
              <a:t>strategy</a:t>
            </a:r>
            <a:r>
              <a:rPr lang="it-IT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 </a:t>
            </a:r>
            <a:r>
              <a:rPr lang="en-GB" dirty="0">
                <a:latin typeface="Futura"/>
              </a:rPr>
              <a:t>remove VSVs:</a:t>
            </a:r>
            <a:endParaRPr lang="it-IT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virtual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VSVM-SL-UNL +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uncertainty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function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for </a:t>
            </a:r>
            <a:r>
              <a:rPr lang="en-US" dirty="0">
                <a:highlight>
                  <a:srgbClr val="FFFF00"/>
                </a:highlight>
                <a:latin typeface="Futura"/>
              </a:rPr>
              <a:t>relabeling</a:t>
            </a:r>
            <a:endParaRPr lang="en-GB" dirty="0">
              <a:highlight>
                <a:srgbClr val="FFFF00"/>
              </a:highlight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  <a:latin typeface="Futura"/>
              </a:rPr>
              <a:t>Cologne,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>
                <a:latin typeface="Futura"/>
              </a:rPr>
              <a:t>Hadagera</a:t>
            </a:r>
            <a:r>
              <a:rPr lang="it-IT" dirty="0">
                <a:latin typeface="Futura"/>
              </a:rPr>
              <a:t>, Kenya</a:t>
            </a:r>
            <a:endParaRPr lang="en-GB" dirty="0">
              <a:latin typeface="Futu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5209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</a:t>
            </a:r>
            <a:r>
              <a:rPr lang="it-IT" dirty="0" err="1">
                <a:highlight>
                  <a:srgbClr val="FFFF00"/>
                </a:highlight>
                <a:latin typeface="Futura"/>
              </a:rPr>
              <a:t>shape</a:t>
            </a:r>
            <a:r>
              <a:rPr lang="it-IT" dirty="0">
                <a:latin typeface="Futura"/>
              </a:rPr>
              <a:t>: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+ 8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Invariances</a:t>
            </a:r>
            <a:r>
              <a:rPr lang="it-IT" dirty="0">
                <a:highlight>
                  <a:srgbClr val="FFFF00"/>
                </a:highlight>
                <a:latin typeface="Futura"/>
              </a:rPr>
              <a:t> of scale</a:t>
            </a:r>
            <a:r>
              <a:rPr lang="it-IT" dirty="0">
                <a:latin typeface="Futura"/>
              </a:rPr>
              <a:t>: L4 base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+ 9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689811" y="4953000"/>
            <a:ext cx="290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</a:rPr>
              <a:t>Unlabeled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endParaRPr lang="it-IT" b="1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  <a:latin typeface="Futura"/>
              </a:rPr>
              <a:t>Balanced</a:t>
            </a:r>
            <a:endParaRPr lang="it-IT" dirty="0">
              <a:highlight>
                <a:srgbClr val="FFFF00"/>
              </a:highlight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(Random)</a:t>
            </a:r>
          </a:p>
          <a:p>
            <a:pPr lvl="1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898908" y="4953000"/>
            <a:ext cx="4858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Execution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order</a:t>
            </a:r>
            <a:r>
              <a:rPr lang="it-IT" dirty="0">
                <a:latin typeface="Futura"/>
              </a:rPr>
              <a:t> of the import </a:t>
            </a:r>
            <a:r>
              <a:rPr lang="it-IT" dirty="0" err="1">
                <a:latin typeface="Futura"/>
              </a:rPr>
              <a:t>section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New Train set </a:t>
            </a:r>
            <a:r>
              <a:rPr lang="it-IT" dirty="0" err="1">
                <a:latin typeface="Futura"/>
              </a:rPr>
              <a:t>after</a:t>
            </a:r>
            <a:r>
              <a:rPr lang="it-IT" dirty="0">
                <a:latin typeface="Futura"/>
              </a:rPr>
              <a:t> VSVM</a:t>
            </a:r>
            <a:endParaRPr lang="en-GB" dirty="0">
              <a:latin typeface="Futura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4976548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8908" y="5267777"/>
            <a:ext cx="267681" cy="267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B22726-C65C-4074-A2EA-2AB4ECBC8C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C79E0-8CC9-4C2D-9195-557ACE7EC8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681187" y="50337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Single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VS multi </a:t>
            </a:r>
            <a:r>
              <a:rPr lang="it-IT" dirty="0" err="1">
                <a:latin typeface="Futura"/>
              </a:rPr>
              <a:t>level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Variable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dependencies</a:t>
            </a:r>
            <a:r>
              <a:rPr lang="it-IT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Sequence</a:t>
            </a:r>
            <a:r>
              <a:rPr lang="it-IT" dirty="0">
                <a:latin typeface="Futura"/>
              </a:rPr>
              <a:t>/Order of SVM model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681187" y="1028006"/>
            <a:ext cx="43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it-IT" dirty="0" err="1">
                <a:latin typeface="Futura"/>
              </a:rPr>
              <a:t>understanding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Identify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structure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Find</a:t>
            </a:r>
            <a:r>
              <a:rPr lang="it-IT" dirty="0">
                <a:latin typeface="Futura"/>
              </a:rPr>
              <a:t> the </a:t>
            </a:r>
            <a:r>
              <a:rPr lang="it-IT" dirty="0" err="1">
                <a:latin typeface="Futura"/>
              </a:rPr>
              <a:t>sections</a:t>
            </a:r>
            <a:r>
              <a:rPr lang="it-IT" dirty="0">
                <a:latin typeface="Futura"/>
              </a:rPr>
              <a:t> to </a:t>
            </a:r>
            <a:r>
              <a:rPr lang="it-IT" dirty="0" err="1">
                <a:latin typeface="Futura"/>
              </a:rPr>
              <a:t>extend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R </a:t>
            </a:r>
            <a:r>
              <a:rPr lang="it-IT" dirty="0" err="1">
                <a:latin typeface="Futura"/>
              </a:rPr>
              <a:t>documentation</a:t>
            </a:r>
            <a:endParaRPr lang="it-IT" dirty="0">
              <a:latin typeface="Futura"/>
            </a:endParaRPr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706641" y="2876553"/>
            <a:ext cx="3865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Script </a:t>
            </a:r>
            <a:r>
              <a:rPr lang="en-US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Improve</a:t>
            </a:r>
            <a:r>
              <a:rPr lang="it-IT" dirty="0">
                <a:latin typeface="Futura"/>
              </a:rPr>
              <a:t> code  </a:t>
            </a:r>
            <a:r>
              <a:rPr lang="it-IT" dirty="0" err="1">
                <a:latin typeface="Futura"/>
              </a:rPr>
              <a:t>readability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Optimize</a:t>
            </a:r>
            <a:r>
              <a:rPr lang="it-IT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84" y="1087511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9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Script </a:t>
            </a:r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review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84806" y="1078806"/>
            <a:ext cx="6477000" cy="3834204"/>
          </a:xfrm>
          <a:prstGeom prst="roundRect">
            <a:avLst/>
          </a:prstGeom>
          <a:noFill/>
          <a:ln>
            <a:solidFill>
              <a:srgbClr val="015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58421" y="1140922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generalDataPool</a:t>
            </a:r>
            <a:endParaRPr lang="en-GB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814427" y="175549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771098" y="1755499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normalizedDataPoolAllLev</a:t>
            </a:r>
            <a:endParaRPr lang="en-GB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771098" y="2170542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Futura"/>
              </a:rPr>
              <a:t>normalized_data</a:t>
            </a:r>
            <a:endParaRPr lang="en-GB" dirty="0">
              <a:solidFill>
                <a:srgbClr val="FF0000"/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87995" y="3001361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trainDataPoolAllLev</a:t>
            </a:r>
            <a:endParaRPr lang="en-GB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83493" y="3539628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testDataAllLev</a:t>
            </a:r>
            <a:endParaRPr lang="en-GB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51041" y="407789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validateDataAllLev</a:t>
            </a:r>
            <a:endParaRPr lang="en-GB" dirty="0">
              <a:latin typeface="Futura"/>
            </a:endParaRPr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71" y="1351651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384" y="1626080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4878" y="1893761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7" y="3227633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26" y="3487618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352" y="5066310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831" y="5319546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23" y="5840463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57" y="5572781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79184" y="2825835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trainFeat</a:t>
            </a:r>
            <a:r>
              <a:rPr lang="en-GB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79184" y="3118286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trainLabels</a:t>
            </a:r>
            <a:endParaRPr lang="en-GB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60131" y="371555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testLabels</a:t>
            </a:r>
            <a:endParaRPr lang="en-GB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60131" y="340622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testFeatsub</a:t>
            </a:r>
            <a:endParaRPr lang="en-GB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44828" y="43044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validateLabels</a:t>
            </a:r>
            <a:endParaRPr lang="en-GB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60131" y="402061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validateFeatsub</a:t>
            </a:r>
            <a:endParaRPr lang="en-GB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03221" y="2970321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Futura"/>
              </a:rPr>
              <a:t>trainDataCur</a:t>
            </a:r>
            <a:endParaRPr lang="en-GB" dirty="0">
              <a:latin typeface="Futura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851F73-653E-407D-9AB9-3EEA79243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D70786-D7D7-4C64-9AB1-B3B50794CF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80634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Multiplecores</a:t>
            </a:r>
            <a:r>
              <a:rPr lang="it-IT" dirty="0">
                <a:latin typeface="Futura"/>
              </a:rPr>
              <a:t> for </a:t>
            </a:r>
            <a:r>
              <a:rPr lang="it-IT" dirty="0" err="1">
                <a:latin typeface="Futura"/>
              </a:rPr>
              <a:t>parallel</a:t>
            </a:r>
            <a:r>
              <a:rPr lang="it-IT" dirty="0">
                <a:latin typeface="Futura"/>
              </a:rPr>
              <a:t> computing -&gt; </a:t>
            </a:r>
            <a:r>
              <a:rPr lang="it-IT" i="1" dirty="0" err="1">
                <a:latin typeface="Futura"/>
              </a:rPr>
              <a:t>foreach</a:t>
            </a:r>
            <a:r>
              <a:rPr lang="it-IT" dirty="0">
                <a:latin typeface="Futura"/>
              </a:rPr>
              <a:t> &amp; </a:t>
            </a:r>
            <a:r>
              <a:rPr lang="it-IT" i="1" dirty="0" err="1">
                <a:latin typeface="Futura"/>
              </a:rPr>
              <a:t>doParallel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libraries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Save </a:t>
            </a:r>
            <a:r>
              <a:rPr lang="it-IT" i="1" dirty="0" err="1">
                <a:latin typeface="Futura"/>
              </a:rPr>
              <a:t>trained</a:t>
            </a:r>
            <a:r>
              <a:rPr lang="it-IT" i="1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models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Added</a:t>
            </a:r>
            <a:r>
              <a:rPr lang="it-IT" dirty="0">
                <a:latin typeface="Futura"/>
              </a:rPr>
              <a:t> class </a:t>
            </a:r>
            <a:r>
              <a:rPr lang="it-IT" i="1" dirty="0" err="1">
                <a:latin typeface="Futura"/>
              </a:rPr>
              <a:t>probability</a:t>
            </a:r>
            <a:endParaRPr lang="it-IT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From </a:t>
            </a:r>
            <a:r>
              <a:rPr lang="it-IT" dirty="0" err="1">
                <a:latin typeface="Futura"/>
              </a:rPr>
              <a:t>euclidean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to kernel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endParaRPr lang="it-IT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Futura"/>
              </a:rPr>
              <a:t>RBF kernel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implementation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Adapt</a:t>
            </a:r>
            <a:r>
              <a:rPr lang="it-IT" dirty="0">
                <a:latin typeface="Futura"/>
              </a:rPr>
              <a:t> </a:t>
            </a:r>
            <a:r>
              <a:rPr lang="it-IT" i="1" dirty="0" err="1">
                <a:latin typeface="Futura"/>
              </a:rPr>
              <a:t>pred_one</a:t>
            </a:r>
            <a:r>
              <a:rPr lang="it-IT" i="1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function</a:t>
            </a:r>
            <a:r>
              <a:rPr lang="it-IT" dirty="0">
                <a:latin typeface="Futura"/>
              </a:rPr>
              <a:t> to different class </a:t>
            </a:r>
            <a:r>
              <a:rPr lang="it-IT" dirty="0" err="1">
                <a:latin typeface="Futura"/>
              </a:rPr>
              <a:t>label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distances</a:t>
            </a: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Marging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MCLU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distance</a:t>
            </a:r>
            <a:r>
              <a:rPr lang="it-IT" dirty="0">
                <a:latin typeface="Futura"/>
              </a:rPr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MCLP </a:t>
            </a:r>
            <a:r>
              <a:rPr lang="it-IT" dirty="0" err="1">
                <a:latin typeface="Futura"/>
              </a:rPr>
              <a:t>sampling</a:t>
            </a:r>
            <a:r>
              <a:rPr lang="it-IT" dirty="0">
                <a:latin typeface="Futura"/>
              </a:rPr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302498" y="152400"/>
            <a:ext cx="238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Implemented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 steps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26991" y="2953807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8176686" y="3908709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8295514" y="3529283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26991" y="3476376"/>
            <a:ext cx="3187149" cy="497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FFAE75-2694-46EB-9943-B337C4C31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E7798-0CC4-42B1-A694-3D517F327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859606" y="5525869"/>
            <a:ext cx="420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Qiskit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python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library</a:t>
            </a:r>
            <a:r>
              <a:rPr lang="it-IT" dirty="0">
                <a:latin typeface="Futura"/>
              </a:rPr>
              <a:t> for VSVM</a:t>
            </a:r>
            <a:endParaRPr lang="en-GB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argin</a:t>
            </a:r>
            <a:r>
              <a:rPr lang="en-GB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Futura"/>
              </a:rPr>
              <a:t>S</a:t>
            </a:r>
            <a:r>
              <a:rPr lang="en-GB" dirty="0" err="1">
                <a:latin typeface="Futura"/>
              </a:rPr>
              <a:t>ignificance</a:t>
            </a:r>
            <a:r>
              <a:rPr lang="en-GB" dirty="0">
                <a:latin typeface="Futura"/>
              </a:rPr>
              <a:t> Space </a:t>
            </a:r>
            <a:r>
              <a:rPr lang="en-GB" dirty="0" err="1">
                <a:latin typeface="Futura"/>
              </a:rPr>
              <a:t>Construnction</a:t>
            </a:r>
            <a:r>
              <a:rPr lang="en-GB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Most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Ambiguous</a:t>
            </a:r>
            <a:r>
              <a:rPr lang="it-IT" dirty="0">
                <a:latin typeface="Futura"/>
              </a:rPr>
              <a:t> and </a:t>
            </a:r>
            <a:r>
              <a:rPr lang="it-IT" dirty="0" err="1">
                <a:latin typeface="Futura"/>
              </a:rPr>
              <a:t>orthogonal</a:t>
            </a:r>
            <a:r>
              <a:rPr lang="it-IT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</a:t>
            </a:r>
            <a:r>
              <a:rPr lang="it-IT" dirty="0">
                <a:latin typeface="Futura"/>
              </a:rPr>
              <a:t>-angle-based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Futura"/>
              </a:rPr>
              <a:t>Multiclass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level</a:t>
            </a:r>
            <a:r>
              <a:rPr lang="it-IT" dirty="0">
                <a:latin typeface="Futura"/>
              </a:rPr>
              <a:t> </a:t>
            </a:r>
            <a:r>
              <a:rPr lang="it-IT" dirty="0" err="1">
                <a:latin typeface="Futura"/>
              </a:rPr>
              <a:t>uncertainty-enhanced</a:t>
            </a:r>
            <a:r>
              <a:rPr lang="it-IT" dirty="0">
                <a:latin typeface="Futura"/>
              </a:rPr>
              <a:t> cluster based </a:t>
            </a:r>
            <a:r>
              <a:rPr lang="it-IT" dirty="0" err="1">
                <a:latin typeface="Futura"/>
              </a:rPr>
              <a:t>diversity</a:t>
            </a:r>
            <a:r>
              <a:rPr lang="it-IT" dirty="0">
                <a:latin typeface="Futura"/>
              </a:rPr>
              <a:t> MCLU-ECBD</a:t>
            </a:r>
            <a:endParaRPr lang="en-GB" dirty="0">
              <a:latin typeface="Futura"/>
            </a:endParaRPr>
          </a:p>
          <a:p>
            <a:pPr lvl="1"/>
            <a:r>
              <a:rPr lang="en-GB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Futura"/>
              </a:rPr>
              <a:t>Kullbach</a:t>
            </a:r>
            <a:r>
              <a:rPr lang="en-GB" dirty="0">
                <a:latin typeface="Futura"/>
              </a:rPr>
              <a:t>–</a:t>
            </a:r>
            <a:r>
              <a:rPr lang="en-GB" dirty="0" err="1">
                <a:latin typeface="Futura"/>
              </a:rPr>
              <a:t>Leibler</a:t>
            </a:r>
            <a:r>
              <a:rPr lang="en-GB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Futura"/>
              </a:rPr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3029921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3921" y="3297602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2" y="558859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6205636" y="3243972"/>
            <a:ext cx="490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>
                <a:latin typeface="Futura"/>
              </a:rPr>
              <a:t>M</a:t>
            </a:r>
            <a:r>
              <a:rPr lang="en-GB" dirty="0" err="1">
                <a:latin typeface="Futura"/>
              </a:rPr>
              <a:t>ulticlass</a:t>
            </a:r>
            <a:r>
              <a:rPr lang="en-GB" dirty="0">
                <a:latin typeface="Futura"/>
              </a:rPr>
              <a:t> Level </a:t>
            </a:r>
            <a:r>
              <a:rPr lang="en-GB" dirty="0" err="1">
                <a:latin typeface="Futura"/>
              </a:rPr>
              <a:t>Probabbility</a:t>
            </a:r>
            <a:r>
              <a:rPr lang="en-GB" dirty="0">
                <a:latin typeface="Futura"/>
              </a:rPr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908" y="326385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713" y="3294798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5447755" y="152400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Current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"/>
                <a:cs typeface="Microsoft Sans Serif"/>
              </a:rPr>
              <a:t> progress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D5D353-1839-4380-AB42-D9B3AA9A1A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7641EC-AE6F-4537-A94C-1DB6ABE444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AC083-F53D-48A4-AC71-BC352D15E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80" y="0"/>
            <a:ext cx="7787639" cy="623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140D49-436B-49AD-8259-2BAC0E32D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8" y="6987"/>
            <a:ext cx="7758903" cy="620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11850</TotalTime>
  <Words>454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172</cp:revision>
  <dcterms:created xsi:type="dcterms:W3CDTF">2023-05-01T21:14:50Z</dcterms:created>
  <dcterms:modified xsi:type="dcterms:W3CDTF">2024-05-30T13:16:57Z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