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309" r:id="rId6"/>
    <p:sldId id="310" r:id="rId7"/>
    <p:sldId id="312" r:id="rId8"/>
    <p:sldId id="311" r:id="rId9"/>
    <p:sldId id="287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>
      <p:cViewPr varScale="1">
        <p:scale>
          <a:sx n="87" d="100"/>
          <a:sy n="87" d="100"/>
        </p:scale>
        <p:origin x="96" y="132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727834" y="166928"/>
            <a:ext cx="163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Papers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E2EA3-FB07-4EC5-9CD2-ED20F62A5EE8}"/>
              </a:ext>
            </a:extLst>
          </p:cNvPr>
          <p:cNvSpPr txBox="1"/>
          <p:nvPr/>
        </p:nvSpPr>
        <p:spPr>
          <a:xfrm>
            <a:off x="685800" y="914400"/>
            <a:ext cx="419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VSVM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Virtual Support Vector Machines with self-learning strategy for classification of multispectral remote sensing imagery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Semi-Supervised Learning with Constrained Virtual Support Vector Machines for Classification of Remote Sensing Image Data</a:t>
            </a:r>
          </a:p>
          <a:p>
            <a:pPr lvl="1"/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88FF8-BA01-414A-B2A0-AA4364B1FB67}"/>
              </a:ext>
            </a:extLst>
          </p:cNvPr>
          <p:cNvSpPr txBox="1"/>
          <p:nvPr/>
        </p:nvSpPr>
        <p:spPr>
          <a:xfrm>
            <a:off x="685800" y="3651965"/>
            <a:ext cx="3571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VSVM: </a:t>
            </a:r>
            <a:r>
              <a:rPr lang="it-IT" sz="1600" dirty="0" err="1"/>
              <a:t>enconding</a:t>
            </a:r>
            <a:r>
              <a:rPr lang="it-IT" sz="1600" dirty="0"/>
              <a:t> </a:t>
            </a:r>
            <a:r>
              <a:rPr lang="it-IT" sz="1600" dirty="0" err="1"/>
              <a:t>invariance</a:t>
            </a:r>
            <a:r>
              <a:rPr lang="it-IT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Invariances</a:t>
            </a:r>
            <a:r>
              <a:rPr lang="it-IT" sz="1600" dirty="0"/>
              <a:t> of </a:t>
            </a:r>
            <a:r>
              <a:rPr lang="it-IT" sz="1600" dirty="0" err="1"/>
              <a:t>shape</a:t>
            </a:r>
            <a:r>
              <a:rPr lang="it-IT" sz="1600" dirty="0"/>
              <a:t> (8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Invariances</a:t>
            </a:r>
            <a:r>
              <a:rPr lang="it-IT" sz="1600" dirty="0"/>
              <a:t> of scale (9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VSVM-SL: Self-learning </a:t>
            </a:r>
            <a:r>
              <a:rPr lang="it-IT" sz="1600" dirty="0" err="1"/>
              <a:t>strategy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Margin</a:t>
            </a:r>
            <a:r>
              <a:rPr lang="it-IT" sz="1600" dirty="0"/>
              <a:t> </a:t>
            </a:r>
            <a:r>
              <a:rPr lang="it-IT" sz="1600" dirty="0" err="1"/>
              <a:t>sampling</a:t>
            </a:r>
            <a:r>
              <a:rPr lang="it-IT" sz="1600" dirty="0"/>
              <a:t> </a:t>
            </a:r>
            <a:r>
              <a:rPr lang="it-IT" sz="1600" dirty="0" err="1"/>
              <a:t>constraint</a:t>
            </a:r>
            <a:endParaRPr lang="it-IT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C67ED-6474-4C01-B605-899AB138D597}"/>
              </a:ext>
            </a:extLst>
          </p:cNvPr>
          <p:cNvSpPr txBox="1"/>
          <p:nvPr/>
        </p:nvSpPr>
        <p:spPr>
          <a:xfrm>
            <a:off x="671841" y="5231153"/>
            <a:ext cx="2940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SVM-M-semi-</a:t>
            </a:r>
            <a:r>
              <a:rPr lang="it-IT" sz="1600" dirty="0" err="1"/>
              <a:t>labeled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VSVM-SL-semi-</a:t>
            </a:r>
            <a:r>
              <a:rPr lang="it-IT" sz="1600" dirty="0" err="1"/>
              <a:t>labeled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VSVM-SL-</a:t>
            </a:r>
            <a:r>
              <a:rPr lang="it-IT" sz="1600" dirty="0" err="1"/>
              <a:t>virtual</a:t>
            </a:r>
            <a:r>
              <a:rPr lang="it-IT" sz="1600" dirty="0"/>
              <a:t>-semi-</a:t>
            </a:r>
            <a:r>
              <a:rPr lang="it-IT" sz="1600" dirty="0" err="1"/>
              <a:t>labeled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5410200" y="4984932"/>
            <a:ext cx="5141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classification</a:t>
            </a:r>
            <a:r>
              <a:rPr lang="it-IT" sz="1600" dirty="0"/>
              <a:t> </a:t>
            </a:r>
            <a:r>
              <a:rPr lang="it-IT" sz="1600" dirty="0" err="1"/>
              <a:t>problem</a:t>
            </a:r>
            <a:r>
              <a:rPr lang="it-IT" sz="1600" dirty="0"/>
              <a:t> (‘</a:t>
            </a:r>
            <a:r>
              <a:rPr lang="it-IT" sz="1600" dirty="0" err="1"/>
              <a:t>bushes_trees</a:t>
            </a:r>
            <a:r>
              <a:rPr lang="it-IT" sz="1600" dirty="0"/>
              <a:t>’ vs </a:t>
            </a:r>
            <a:r>
              <a:rPr lang="it-IT" sz="1600" dirty="0" err="1"/>
              <a:t>other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Multiclass</a:t>
            </a:r>
            <a:r>
              <a:rPr lang="it-IT" sz="1600" dirty="0"/>
              <a:t> </a:t>
            </a:r>
            <a:r>
              <a:rPr lang="it-IT" sz="1600" dirty="0" err="1"/>
              <a:t>classification</a:t>
            </a:r>
            <a:r>
              <a:rPr lang="it-IT" sz="1600" dirty="0"/>
              <a:t> </a:t>
            </a:r>
            <a:r>
              <a:rPr lang="it-IT" sz="1600" dirty="0" err="1"/>
              <a:t>problem</a:t>
            </a:r>
            <a:r>
              <a:rPr lang="it-IT" sz="1600" dirty="0"/>
              <a:t> (6 classes: ‘</a:t>
            </a:r>
            <a:r>
              <a:rPr lang="it-IT" sz="1600" dirty="0" err="1"/>
              <a:t>bushes_trees</a:t>
            </a:r>
            <a:r>
              <a:rPr lang="it-IT" sz="1600" dirty="0"/>
              <a:t>’, ‘</a:t>
            </a:r>
            <a:r>
              <a:rPr lang="it-IT" sz="1600" dirty="0" err="1"/>
              <a:t>facade</a:t>
            </a:r>
            <a:r>
              <a:rPr lang="it-IT" sz="1600" dirty="0"/>
              <a:t>’, </a:t>
            </a:r>
            <a:r>
              <a:rPr lang="it-IT" sz="1600" dirty="0" err="1"/>
              <a:t>meadow</a:t>
            </a:r>
            <a:r>
              <a:rPr lang="it-IT" sz="1600" dirty="0"/>
              <a:t>’, ’</a:t>
            </a:r>
            <a:r>
              <a:rPr lang="it-IT" sz="1600" dirty="0" err="1"/>
              <a:t>other_impervious_surface</a:t>
            </a:r>
            <a:r>
              <a:rPr lang="it-IT" sz="1600" dirty="0"/>
              <a:t>’, ’</a:t>
            </a:r>
            <a:r>
              <a:rPr lang="it-IT" sz="1600" dirty="0" err="1"/>
              <a:t>roofs</a:t>
            </a:r>
            <a:r>
              <a:rPr lang="it-IT" sz="1600" dirty="0"/>
              <a:t>’, ’</a:t>
            </a:r>
            <a:r>
              <a:rPr lang="it-IT" sz="1600" dirty="0" err="1"/>
              <a:t>shadow</a:t>
            </a:r>
            <a:r>
              <a:rPr lang="it-IT" sz="1600" dirty="0"/>
              <a:t>’)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54F56A-EBFE-4499-BF42-2E97D4B76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4986334" y="914399"/>
            <a:ext cx="6824666" cy="3902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67251" y="28114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SVM: Support </a:t>
            </a:r>
            <a:r>
              <a:rPr lang="it-IT" sz="1600" dirty="0" err="1"/>
              <a:t>Vector</a:t>
            </a:r>
            <a:r>
              <a:rPr lang="it-IT" sz="1600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SVM-M: </a:t>
            </a:r>
            <a:r>
              <a:rPr lang="it-IT" sz="1600" dirty="0" err="1"/>
              <a:t>multilevel</a:t>
            </a:r>
            <a:r>
              <a:rPr lang="it-IT" sz="1600" dirty="0"/>
              <a:t> </a:t>
            </a:r>
            <a:r>
              <a:rPr lang="it-IT" sz="1600" dirty="0" err="1"/>
              <a:t>segmentation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6257607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727834" y="166928"/>
            <a:ext cx="145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Code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4301-9CAC-4523-8A21-45BC777A5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6" y="6239318"/>
            <a:ext cx="618682" cy="61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89F63-3FDD-4096-9F8B-1A10A29573F6}"/>
              </a:ext>
            </a:extLst>
          </p:cNvPr>
          <p:cNvSpPr txBox="1"/>
          <p:nvPr/>
        </p:nvSpPr>
        <p:spPr>
          <a:xfrm>
            <a:off x="685800" y="914400"/>
            <a:ext cx="368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D0E52-FE9E-4D10-AE63-2B4D6B7C21FC}"/>
              </a:ext>
            </a:extLst>
          </p:cNvPr>
          <p:cNvSpPr/>
          <p:nvPr/>
        </p:nvSpPr>
        <p:spPr>
          <a:xfrm>
            <a:off x="685800" y="39129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  <a:r>
              <a:rPr lang="it-IT" dirty="0"/>
              <a:t> more user-</a:t>
            </a:r>
            <a:r>
              <a:rPr lang="it-IT" dirty="0" err="1"/>
              <a:t>readability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704161" y="4829114"/>
            <a:ext cx="425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Widen</a:t>
            </a:r>
            <a:r>
              <a:rPr lang="it-IT" dirty="0"/>
              <a:t> </a:t>
            </a:r>
            <a:r>
              <a:rPr lang="it-IT" dirty="0" err="1"/>
              <a:t>papers</a:t>
            </a:r>
            <a:r>
              <a:rPr lang="it-IT" dirty="0"/>
              <a:t>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</a:t>
            </a:r>
            <a:r>
              <a:rPr lang="it-IT" dirty="0" err="1"/>
              <a:t>project</a:t>
            </a:r>
            <a:r>
              <a:rPr lang="it-IT" dirty="0"/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Quantum Computing </a:t>
            </a:r>
            <a:r>
              <a:rPr lang="it-IT" dirty="0" err="1"/>
              <a:t>library</a:t>
            </a:r>
            <a:r>
              <a:rPr lang="it-IT" dirty="0"/>
              <a:t> fo SVM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4727834" y="166928"/>
            <a:ext cx="145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Future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4161" y="9033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A91CDE-1CB5-4279-B973-0D83F25EF7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070" y="152400"/>
            <a:ext cx="550128" cy="550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74FBDE-9AEF-443A-806D-C9F48FC4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67805"/>
            <a:ext cx="550128" cy="5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7577</TotalTime>
  <Words>228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103</cp:revision>
  <dcterms:created xsi:type="dcterms:W3CDTF">2023-05-01T21:14:50Z</dcterms:created>
  <dcterms:modified xsi:type="dcterms:W3CDTF">2024-04-14T14:18:50Z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