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310" r:id="rId6"/>
    <p:sldId id="313" r:id="rId7"/>
    <p:sldId id="309" r:id="rId8"/>
    <p:sldId id="311" r:id="rId9"/>
    <p:sldId id="312" r:id="rId10"/>
    <p:sldId id="314" r:id="rId11"/>
    <p:sldId id="287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32" userDrawn="1">
          <p15:clr>
            <a:srgbClr val="A4A3A4"/>
          </p15:clr>
        </p15:guide>
        <p15:guide id="4" pos="7248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FA4"/>
    <a:srgbClr val="F3D64B"/>
    <a:srgbClr val="E85606"/>
    <a:srgbClr val="FFBA42"/>
    <a:srgbClr val="1E344E"/>
    <a:srgbClr val="173255"/>
    <a:srgbClr val="1A415D"/>
    <a:srgbClr val="B56E6C"/>
    <a:srgbClr val="DEA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>
      <p:cViewPr varScale="1">
        <p:scale>
          <a:sx n="57" d="100"/>
          <a:sy n="57" d="100"/>
        </p:scale>
        <p:origin x="78" y="282"/>
      </p:cViewPr>
      <p:guideLst>
        <p:guide pos="432"/>
        <p:guide pos="7248"/>
        <p:guide orient="horz"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47CE9-1F5D-4CEF-9CA7-664B3EF9808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F1DF9-8F2F-4DE8-BFED-C8451B3CC6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46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930"/>
            <a:ext cx="12191999" cy="42867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92000" cy="360045"/>
          </a:xfrm>
          <a:custGeom>
            <a:avLst/>
            <a:gdLst/>
            <a:ahLst/>
            <a:cxnLst/>
            <a:rect l="l" t="t" r="r" b="b"/>
            <a:pathLst>
              <a:path w="12192000" h="360045">
                <a:moveTo>
                  <a:pt x="12192000" y="0"/>
                </a:moveTo>
                <a:lnTo>
                  <a:pt x="0" y="0"/>
                </a:lnTo>
                <a:lnTo>
                  <a:pt x="0" y="359663"/>
                </a:lnTo>
                <a:lnTo>
                  <a:pt x="12192000" y="3596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5050">
              <a:alpha val="7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6415" y="2042286"/>
            <a:ext cx="1979168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8251" y="2908045"/>
            <a:ext cx="6096000" cy="288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jpe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47328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 dirty="0">
                <a:ln w="0"/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9437" y="172103"/>
              <a:ext cx="1441703" cy="1106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847086"/>
              <a:ext cx="12191999" cy="5000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4" y="3403091"/>
              <a:ext cx="1455419" cy="982979"/>
            </a:xfrm>
            <a:prstGeom prst="rect">
              <a:avLst/>
            </a:prstGeom>
          </p:spPr>
        </p:pic>
      </p:grpSp>
      <p:sp>
        <p:nvSpPr>
          <p:cNvPr id="17" name="object 126">
            <a:extLst>
              <a:ext uri="{FF2B5EF4-FFF2-40B4-BE49-F238E27FC236}">
                <a16:creationId xmlns:a16="http://schemas.microsoft.com/office/drawing/2014/main" id="{09570054-BEC2-4D13-AEBF-BF83F7189592}"/>
              </a:ext>
            </a:extLst>
          </p:cNvPr>
          <p:cNvSpPr/>
          <p:nvPr/>
        </p:nvSpPr>
        <p:spPr>
          <a:xfrm>
            <a:off x="1524000" y="2286001"/>
            <a:ext cx="9220200" cy="4114800"/>
          </a:xfrm>
          <a:custGeom>
            <a:avLst/>
            <a:gdLst/>
            <a:ahLst/>
            <a:cxnLst/>
            <a:rect l="l" t="t" r="r" b="b"/>
            <a:pathLst>
              <a:path w="8857615" h="2181225">
                <a:moveTo>
                  <a:pt x="8857488" y="0"/>
                </a:moveTo>
                <a:lnTo>
                  <a:pt x="0" y="0"/>
                </a:lnTo>
                <a:lnTo>
                  <a:pt x="0" y="2180844"/>
                </a:lnTo>
                <a:lnTo>
                  <a:pt x="8857488" y="2180844"/>
                </a:lnTo>
                <a:lnTo>
                  <a:pt x="8857488" y="0"/>
                </a:lnTo>
                <a:close/>
              </a:path>
            </a:pathLst>
          </a:custGeom>
          <a:solidFill>
            <a:srgbClr val="1E344E">
              <a:alpha val="50196"/>
            </a:srgbClr>
          </a:solidFill>
        </p:spPr>
        <p:txBody>
          <a:bodyPr wrap="square" lIns="0" tIns="0" rIns="0" bIns="0" rtlCol="0"/>
          <a:lstStyle/>
          <a:p>
            <a:endParaRPr dirty="0">
              <a:solidFill>
                <a:sysClr val="windowText" lastClr="000000"/>
              </a:solidFill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9FBFBF7-54E6-4E0B-9699-37F05FF0D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998" y="2465143"/>
            <a:ext cx="9220201" cy="44435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it-IT" sz="2800" b="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Thesis</a:t>
            </a:r>
            <a:r>
              <a:rPr lang="it-IT" sz="2800" b="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– work in progress</a:t>
            </a:r>
            <a:endParaRPr lang="it-IT" sz="2800" dirty="0">
              <a:effectLst>
                <a:glow rad="63500">
                  <a:schemeClr val="tx1">
                    <a:alpha val="4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DADFBAAD-6601-4B28-87FE-BCA5F7BD3EE1}"/>
              </a:ext>
            </a:extLst>
          </p:cNvPr>
          <p:cNvSpPr txBox="1"/>
          <p:nvPr/>
        </p:nvSpPr>
        <p:spPr>
          <a:xfrm>
            <a:off x="4168137" y="538639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24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Lorenzo Carlassara </a:t>
            </a:r>
            <a:r>
              <a:rPr lang="it-IT" sz="2000" spc="-3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10601118</a:t>
            </a:r>
            <a:endParaRPr lang="it-IT" sz="2000" dirty="0"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D5B7B-6D6C-4005-8146-F34CC13B85CF}"/>
              </a:ext>
            </a:extLst>
          </p:cNvPr>
          <p:cNvSpPr/>
          <p:nvPr/>
        </p:nvSpPr>
        <p:spPr>
          <a:xfrm>
            <a:off x="1523999" y="3124200"/>
            <a:ext cx="92106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Virtual Support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Vector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Machines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</a:p>
          <a:p>
            <a:pPr algn="ctr"/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with Active Learning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Algorithm</a:t>
            </a:r>
            <a:r>
              <a:rPr lang="it-IT" sz="4000" spc="-5" dirty="0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 for  Remote Sensing Image </a:t>
            </a:r>
            <a:r>
              <a:rPr lang="it-IT" sz="4000" spc="-5" dirty="0" err="1"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Microsoft Sans Serif"/>
                <a:cs typeface="Microsoft Sans Serif"/>
              </a:rPr>
              <a:t>Classification</a:t>
            </a:r>
            <a:endParaRPr lang="en-GB" sz="40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5921F-B4C9-416A-92B5-77CC4E65B0C4}"/>
              </a:ext>
            </a:extLst>
          </p:cNvPr>
          <p:cNvSpPr/>
          <p:nvPr/>
        </p:nvSpPr>
        <p:spPr>
          <a:xfrm>
            <a:off x="5500508" y="5915400"/>
            <a:ext cx="1152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2023/2024</a:t>
            </a:r>
            <a:endParaRPr lang="en-GB" sz="1600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8332A5-14D5-49A6-A9E4-03628F7D62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6">
            <a:extLst>
              <a:ext uri="{FF2B5EF4-FFF2-40B4-BE49-F238E27FC236}">
                <a16:creationId xmlns:a16="http://schemas.microsoft.com/office/drawing/2014/main" id="{05BF0CA7-83B6-449B-AA0A-E2302D4779A5}"/>
              </a:ext>
            </a:extLst>
          </p:cNvPr>
          <p:cNvSpPr/>
          <p:nvPr/>
        </p:nvSpPr>
        <p:spPr>
          <a:xfrm>
            <a:off x="0" y="6230111"/>
            <a:ext cx="12192000" cy="628015"/>
          </a:xfrm>
          <a:custGeom>
            <a:avLst/>
            <a:gdLst/>
            <a:ahLst/>
            <a:cxnLst/>
            <a:rect l="l" t="t" r="r" b="b"/>
            <a:pathLst>
              <a:path w="12192000" h="628015">
                <a:moveTo>
                  <a:pt x="12192000" y="0"/>
                </a:moveTo>
                <a:lnTo>
                  <a:pt x="0" y="0"/>
                </a:lnTo>
                <a:lnTo>
                  <a:pt x="0" y="627886"/>
                </a:lnTo>
                <a:lnTo>
                  <a:pt x="12192000" y="6278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718F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335054" y="159026"/>
            <a:ext cx="152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Paper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FF7E52-7556-41EC-A469-C2E2F7025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06C601EC-E601-4B31-A96E-F721A297F8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6262115"/>
            <a:ext cx="3038855" cy="5730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9AC724-8E97-4CBA-982F-7C3EBD5D642C}"/>
              </a:ext>
            </a:extLst>
          </p:cNvPr>
          <p:cNvSpPr/>
          <p:nvPr/>
        </p:nvSpPr>
        <p:spPr>
          <a:xfrm>
            <a:off x="807441" y="5348579"/>
            <a:ext cx="1082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Virtual Support Vector Machines with Self-Learning Constraint for Remote Sensing Image Classification (Ozan)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796D7A-09C6-4C22-8663-C5346049E1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7778"/>
          <a:stretch/>
        </p:blipFill>
        <p:spPr>
          <a:xfrm>
            <a:off x="685800" y="847737"/>
            <a:ext cx="7312382" cy="4181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8019BC-6D7B-4153-ADF4-1D56E633EF45}"/>
              </a:ext>
            </a:extLst>
          </p:cNvPr>
          <p:cNvSpPr/>
          <p:nvPr/>
        </p:nvSpPr>
        <p:spPr>
          <a:xfrm>
            <a:off x="7998315" y="2993506"/>
            <a:ext cx="36375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Semi-Supervised Learning with Constrained Virtual Support Vector Machines for Classification of Remote Sensing Image Data (</a:t>
            </a:r>
            <a:r>
              <a:rPr lang="en-GB" dirty="0" err="1"/>
              <a:t>Geiss</a:t>
            </a:r>
            <a:r>
              <a:rPr lang="en-GB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B016A-20C7-4794-B228-595A51E63C31}"/>
              </a:ext>
            </a:extLst>
          </p:cNvPr>
          <p:cNvSpPr/>
          <p:nvPr/>
        </p:nvSpPr>
        <p:spPr>
          <a:xfrm>
            <a:off x="7998182" y="1192430"/>
            <a:ext cx="3661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Virtual Support Vector Machines with self-learning strategy for classification of multispectral remote sensing imagery</a:t>
            </a:r>
          </a:p>
        </p:txBody>
      </p:sp>
    </p:spTree>
    <p:extLst>
      <p:ext uri="{BB962C8B-B14F-4D97-AF65-F5344CB8AC3E}">
        <p14:creationId xmlns:p14="http://schemas.microsoft.com/office/powerpoint/2010/main" val="157022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596279-BFE8-449C-AE2F-17B9FD93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72" y="80936"/>
            <a:ext cx="5179764" cy="3516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54099-5411-44FA-BEE9-9A6E72116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40" y="80936"/>
            <a:ext cx="5410201" cy="414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2A866-A5C6-45F6-870B-9E9B39D48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18" y="3596991"/>
            <a:ext cx="5281671" cy="2596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5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FA13-4D4F-4C02-8E32-2A97ED740439}"/>
              </a:ext>
            </a:extLst>
          </p:cNvPr>
          <p:cNvSpPr/>
          <p:nvPr/>
        </p:nvSpPr>
        <p:spPr>
          <a:xfrm>
            <a:off x="5180044" y="207523"/>
            <a:ext cx="1831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Model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collection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F53FC-FD68-4B63-ACA6-1C5B471EC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A4302-62D0-4514-BC06-711248CBB598}"/>
              </a:ext>
            </a:extLst>
          </p:cNvPr>
          <p:cNvSpPr/>
          <p:nvPr/>
        </p:nvSpPr>
        <p:spPr>
          <a:xfrm>
            <a:off x="689812" y="2896059"/>
            <a:ext cx="46769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Binary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 vs </a:t>
            </a:r>
            <a:r>
              <a:rPr lang="it-IT" dirty="0" err="1"/>
              <a:t>other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Multiclass</a:t>
            </a:r>
            <a:r>
              <a:rPr lang="it-IT" dirty="0"/>
              <a:t> </a:t>
            </a:r>
            <a:r>
              <a:rPr lang="it-IT" dirty="0" err="1"/>
              <a:t>classification</a:t>
            </a:r>
            <a:r>
              <a:rPr lang="it-IT" dirty="0"/>
              <a:t> with 6 classes: ‘</a:t>
            </a:r>
            <a:r>
              <a:rPr lang="it-IT" dirty="0" err="1"/>
              <a:t>bushes</a:t>
            </a:r>
            <a:r>
              <a:rPr lang="it-IT" dirty="0"/>
              <a:t>/</a:t>
            </a:r>
            <a:r>
              <a:rPr lang="it-IT" dirty="0" err="1"/>
              <a:t>trees</a:t>
            </a:r>
            <a:r>
              <a:rPr lang="it-IT" dirty="0"/>
              <a:t>’, ‘</a:t>
            </a:r>
            <a:r>
              <a:rPr lang="it-IT" dirty="0" err="1"/>
              <a:t>facade</a:t>
            </a:r>
            <a:r>
              <a:rPr lang="it-IT" dirty="0"/>
              <a:t>’, </a:t>
            </a:r>
            <a:r>
              <a:rPr lang="it-IT" dirty="0" err="1"/>
              <a:t>meadow</a:t>
            </a:r>
            <a:r>
              <a:rPr lang="it-IT" dirty="0"/>
              <a:t>’, ’</a:t>
            </a:r>
            <a:r>
              <a:rPr lang="it-IT" dirty="0" err="1"/>
              <a:t>impervious</a:t>
            </a:r>
            <a:r>
              <a:rPr lang="it-IT" dirty="0"/>
              <a:t> surface’, ’</a:t>
            </a:r>
            <a:r>
              <a:rPr lang="it-IT" dirty="0" err="1"/>
              <a:t>roofs</a:t>
            </a:r>
            <a:r>
              <a:rPr lang="it-IT" dirty="0"/>
              <a:t>’, ’</a:t>
            </a:r>
            <a:r>
              <a:rPr lang="it-IT" dirty="0" err="1"/>
              <a:t>shadow</a:t>
            </a:r>
            <a:r>
              <a:rPr lang="it-IT" dirty="0"/>
              <a:t>’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6B49D4-79D6-47B3-982A-4002F118C366}"/>
              </a:ext>
            </a:extLst>
          </p:cNvPr>
          <p:cNvSpPr/>
          <p:nvPr/>
        </p:nvSpPr>
        <p:spPr>
          <a:xfrm>
            <a:off x="6190257" y="940333"/>
            <a:ext cx="499272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SVM</a:t>
            </a:r>
            <a:r>
              <a:rPr lang="it-IT" dirty="0"/>
              <a:t>: Support </a:t>
            </a:r>
            <a:r>
              <a:rPr lang="it-IT" dirty="0" err="1"/>
              <a:t>Vector</a:t>
            </a:r>
            <a:r>
              <a:rPr lang="it-IT" dirty="0"/>
              <a:t>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SVM-MS: include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multilevel</a:t>
            </a:r>
            <a:r>
              <a:rPr lang="it-IT" dirty="0"/>
              <a:t> </a:t>
            </a:r>
            <a:r>
              <a:rPr lang="it-IT" dirty="0" err="1"/>
              <a:t>segmentations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</a:t>
            </a:r>
            <a:r>
              <a:rPr lang="it-IT" dirty="0"/>
              <a:t>: </a:t>
            </a:r>
            <a:r>
              <a:rPr lang="it-IT" dirty="0" err="1"/>
              <a:t>enconding</a:t>
            </a:r>
            <a:r>
              <a:rPr lang="it-IT" dirty="0"/>
              <a:t> </a:t>
            </a:r>
            <a:r>
              <a:rPr lang="it-IT" dirty="0" err="1"/>
              <a:t>invariance</a:t>
            </a:r>
            <a:r>
              <a:rPr lang="it-IT" dirty="0"/>
              <a:t> wrt/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SVs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</a:t>
            </a:r>
            <a:r>
              <a:rPr lang="it-IT" dirty="0"/>
              <a:t>: Self-learning </a:t>
            </a:r>
            <a:r>
              <a:rPr lang="it-IT" dirty="0" err="1"/>
              <a:t>strategy</a:t>
            </a:r>
            <a:r>
              <a:rPr lang="it-IT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GB" dirty="0"/>
              <a:t>remove VSVs:</a:t>
            </a: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not located within certain distance to original SVs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outside radius threshold on margin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SVM-MS-SL-UNL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VSVM-SL-</a:t>
            </a:r>
            <a:r>
              <a:rPr lang="it-IT" dirty="0" err="1"/>
              <a:t>virtual</a:t>
            </a:r>
            <a:r>
              <a:rPr lang="it-IT" dirty="0"/>
              <a:t>-UNL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AB57B-E5F3-4106-948A-B7C2F0853BDE}"/>
              </a:ext>
            </a:extLst>
          </p:cNvPr>
          <p:cNvSpPr/>
          <p:nvPr/>
        </p:nvSpPr>
        <p:spPr>
          <a:xfrm>
            <a:off x="689811" y="938463"/>
            <a:ext cx="33204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Cologne</a:t>
            </a:r>
            <a:r>
              <a:rPr lang="it-IT" dirty="0"/>
              <a:t>, Germany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1"/>
              <a:t>Hadagera</a:t>
            </a:r>
            <a:r>
              <a:rPr lang="it-IT" dirty="0"/>
              <a:t>, Kenya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ACD8A-F25C-4C2E-AEFE-3E7644A7B9A3}"/>
              </a:ext>
            </a:extLst>
          </p:cNvPr>
          <p:cNvSpPr/>
          <p:nvPr/>
        </p:nvSpPr>
        <p:spPr>
          <a:xfrm>
            <a:off x="689812" y="184962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 err="1"/>
              <a:t>shape</a:t>
            </a:r>
            <a:r>
              <a:rPr lang="it-IT" dirty="0"/>
              <a:t>: base </a:t>
            </a:r>
            <a:r>
              <a:rPr lang="it-IT" dirty="0" err="1"/>
              <a:t>level</a:t>
            </a:r>
            <a:r>
              <a:rPr lang="it-IT" dirty="0"/>
              <a:t> + 8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Invariances</a:t>
            </a:r>
            <a:r>
              <a:rPr lang="it-IT" dirty="0"/>
              <a:t> of </a:t>
            </a:r>
            <a:r>
              <a:rPr lang="it-IT" dirty="0">
                <a:highlight>
                  <a:srgbClr val="FFFF00"/>
                </a:highlight>
              </a:rPr>
              <a:t>scale</a:t>
            </a:r>
            <a:r>
              <a:rPr lang="it-IT" dirty="0"/>
              <a:t>: L4 base </a:t>
            </a:r>
            <a:r>
              <a:rPr lang="it-IT" dirty="0" err="1"/>
              <a:t>level</a:t>
            </a:r>
            <a:r>
              <a:rPr lang="it-IT" dirty="0"/>
              <a:t> + 9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D3D2E2-4F8F-4D1D-B2E3-7CB8DF587344}"/>
              </a:ext>
            </a:extLst>
          </p:cNvPr>
          <p:cNvSpPr/>
          <p:nvPr/>
        </p:nvSpPr>
        <p:spPr>
          <a:xfrm>
            <a:off x="754688" y="4840084"/>
            <a:ext cx="2902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Unlabeled</a:t>
            </a:r>
            <a:r>
              <a:rPr lang="it-IT" dirty="0"/>
              <a:t> </a:t>
            </a:r>
            <a:r>
              <a:rPr lang="it-IT" dirty="0" err="1"/>
              <a:t>Sampling</a:t>
            </a:r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Random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Balanced</a:t>
            </a:r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94F79-27BC-4AF3-B740-683B69FEB2D2}"/>
              </a:ext>
            </a:extLst>
          </p:cNvPr>
          <p:cNvSpPr/>
          <p:nvPr/>
        </p:nvSpPr>
        <p:spPr>
          <a:xfrm>
            <a:off x="6190258" y="4840084"/>
            <a:ext cx="409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Execution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of the import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New Train set </a:t>
            </a:r>
            <a:r>
              <a:rPr lang="it-IT" dirty="0" err="1"/>
              <a:t>after</a:t>
            </a:r>
            <a:r>
              <a:rPr lang="it-IT" dirty="0"/>
              <a:t> VSVM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5F22FC-FEE5-4C31-9E24-9C3BDAB4473F}"/>
              </a:ext>
            </a:extLst>
          </p:cNvPr>
          <p:cNvSpPr/>
          <p:nvPr/>
        </p:nvSpPr>
        <p:spPr>
          <a:xfrm>
            <a:off x="6190258" y="4232757"/>
            <a:ext cx="5284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ighlight>
                  <a:srgbClr val="FFFF00"/>
                </a:highlight>
              </a:rPr>
              <a:t>VSVM-SL-UNL + </a:t>
            </a:r>
            <a:r>
              <a:rPr lang="it-IT" dirty="0" err="1">
                <a:highlight>
                  <a:srgbClr val="FFFF00"/>
                </a:highlight>
              </a:rPr>
              <a:t>uncertainty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function</a:t>
            </a:r>
            <a:r>
              <a:rPr lang="it-IT" dirty="0">
                <a:highlight>
                  <a:srgbClr val="FFFF00"/>
                </a:highlight>
              </a:rPr>
              <a:t> for </a:t>
            </a:r>
            <a:r>
              <a:rPr lang="en-US" dirty="0">
                <a:highlight>
                  <a:srgbClr val="FFFF00"/>
                </a:highlight>
              </a:rPr>
              <a:t>relabeling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D3A6850B-968D-415D-81F1-A6E75C061D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4863632"/>
            <a:ext cx="267681" cy="267681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D11B5273-226B-4A1F-B13D-BD8D9389E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0258" y="515486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1D25302-010C-44FE-8055-162AD15399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BC71A-746A-4D84-9DB0-C53365C5BEEA}"/>
              </a:ext>
            </a:extLst>
          </p:cNvPr>
          <p:cNvSpPr/>
          <p:nvPr/>
        </p:nvSpPr>
        <p:spPr>
          <a:xfrm>
            <a:off x="1219200" y="474860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Single </a:t>
            </a:r>
            <a:r>
              <a:rPr lang="it-IT" dirty="0" err="1"/>
              <a:t>level</a:t>
            </a:r>
            <a:r>
              <a:rPr lang="it-IT" dirty="0"/>
              <a:t> VS multi </a:t>
            </a:r>
            <a:r>
              <a:rPr lang="it-IT" dirty="0" err="1"/>
              <a:t>level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dependencies</a:t>
            </a:r>
            <a:r>
              <a:rPr lang="it-IT" dirty="0"/>
              <a:t> inside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Sequence</a:t>
            </a:r>
            <a:r>
              <a:rPr lang="it-IT" dirty="0"/>
              <a:t>/Order of SVM model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8E74F-4FEF-4DCA-A77F-5D8E29E9FF36}"/>
              </a:ext>
            </a:extLst>
          </p:cNvPr>
          <p:cNvSpPr txBox="1"/>
          <p:nvPr/>
        </p:nvSpPr>
        <p:spPr>
          <a:xfrm>
            <a:off x="806116" y="1146717"/>
            <a:ext cx="5141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understanding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Locate the </a:t>
            </a:r>
            <a:r>
              <a:rPr lang="it-IT" dirty="0" err="1"/>
              <a:t>sections</a:t>
            </a:r>
            <a:r>
              <a:rPr lang="it-IT" dirty="0"/>
              <a:t> to </a:t>
            </a:r>
            <a:r>
              <a:rPr lang="it-IT" dirty="0" err="1"/>
              <a:t>extend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 </a:t>
            </a:r>
            <a:r>
              <a:rPr lang="it-IT" dirty="0" err="1"/>
              <a:t>documentation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E8CA7-D5ED-47C6-B848-CCDF680687BD}"/>
              </a:ext>
            </a:extLst>
          </p:cNvPr>
          <p:cNvSpPr/>
          <p:nvPr/>
        </p:nvSpPr>
        <p:spPr>
          <a:xfrm>
            <a:off x="831570" y="2995264"/>
            <a:ext cx="5141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en-US" dirty="0"/>
              <a:t>customization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readability</a:t>
            </a:r>
            <a:r>
              <a:rPr lang="it-IT" dirty="0"/>
              <a:t> of the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Optimize</a:t>
            </a:r>
            <a:r>
              <a:rPr lang="it-IT" dirty="0"/>
              <a:t>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972CCB-94D5-4DE1-8AB2-711763C7F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213" y="1206222"/>
            <a:ext cx="523948" cy="2667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AD35E14-4161-42A7-8739-C5CCEA70687A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 flipH="1" flipV="1">
            <a:off x="806116" y="1885381"/>
            <a:ext cx="413084" cy="3463388"/>
          </a:xfrm>
          <a:prstGeom prst="bentConnector3">
            <a:avLst>
              <a:gd name="adj1" fmla="val -55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3EAB0-17F8-48BD-A236-42738A4ACAE9}"/>
              </a:ext>
            </a:extLst>
          </p:cNvPr>
          <p:cNvSpPr/>
          <p:nvPr/>
        </p:nvSpPr>
        <p:spPr>
          <a:xfrm>
            <a:off x="5347397" y="184245"/>
            <a:ext cx="149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Script </a:t>
            </a:r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review</a:t>
            </a:r>
            <a:endParaRPr lang="it-IT" spc="-5" dirty="0"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Microsoft Sans Serif"/>
              <a:cs typeface="Microsoft Sans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7FE0F-624D-4E03-B03E-F69F3FE6049C}"/>
              </a:ext>
            </a:extLst>
          </p:cNvPr>
          <p:cNvSpPr/>
          <p:nvPr/>
        </p:nvSpPr>
        <p:spPr>
          <a:xfrm>
            <a:off x="5029200" y="914400"/>
            <a:ext cx="6477000" cy="3834204"/>
          </a:xfrm>
          <a:prstGeom prst="roundRect">
            <a:avLst/>
          </a:prstGeom>
          <a:noFill/>
          <a:ln>
            <a:solidFill>
              <a:srgbClr val="718FA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930A05-8B99-4CC7-90BF-2FCAC022111E}"/>
              </a:ext>
            </a:extLst>
          </p:cNvPr>
          <p:cNvSpPr/>
          <p:nvPr/>
        </p:nvSpPr>
        <p:spPr>
          <a:xfrm>
            <a:off x="7402815" y="1029326"/>
            <a:ext cx="172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generalDataPool</a:t>
            </a: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A35BF-65FC-41DB-BD54-7C7C48FC4CC2}"/>
              </a:ext>
            </a:extLst>
          </p:cNvPr>
          <p:cNvSpPr/>
          <p:nvPr/>
        </p:nvSpPr>
        <p:spPr>
          <a:xfrm>
            <a:off x="6234936" y="1594472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AEC6CA-10AB-43CA-A629-F89258670E12}"/>
              </a:ext>
            </a:extLst>
          </p:cNvPr>
          <p:cNvSpPr/>
          <p:nvPr/>
        </p:nvSpPr>
        <p:spPr>
          <a:xfrm>
            <a:off x="5545468" y="159447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REF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D70EA9-3AD7-4E00-97FE-44A812D52441}"/>
              </a:ext>
            </a:extLst>
          </p:cNvPr>
          <p:cNvSpPr/>
          <p:nvPr/>
        </p:nvSpPr>
        <p:spPr>
          <a:xfrm>
            <a:off x="8690268" y="1594472"/>
            <a:ext cx="263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normalizedDataPoolAllLev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24A468-BDC7-470D-ACCC-ED68DF74C672}"/>
              </a:ext>
            </a:extLst>
          </p:cNvPr>
          <p:cNvSpPr/>
          <p:nvPr/>
        </p:nvSpPr>
        <p:spPr>
          <a:xfrm>
            <a:off x="6269999" y="2346631"/>
            <a:ext cx="1763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normalized_data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F90EA-2C36-4D43-98E8-F660778364B2}"/>
              </a:ext>
            </a:extLst>
          </p:cNvPr>
          <p:cNvSpPr/>
          <p:nvPr/>
        </p:nvSpPr>
        <p:spPr>
          <a:xfrm>
            <a:off x="8722352" y="1959198"/>
            <a:ext cx="249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normalizedDataPool_MS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24B32-E01D-435A-8707-7473DA8DC67A}"/>
              </a:ext>
            </a:extLst>
          </p:cNvPr>
          <p:cNvSpPr/>
          <p:nvPr/>
        </p:nvSpPr>
        <p:spPr>
          <a:xfrm>
            <a:off x="6269999" y="1959198"/>
            <a:ext cx="218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normalized_data_MS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1CBCD57-CEBE-43B0-815F-B7E534DD2EEC}"/>
              </a:ext>
            </a:extLst>
          </p:cNvPr>
          <p:cNvSpPr/>
          <p:nvPr/>
        </p:nvSpPr>
        <p:spPr>
          <a:xfrm>
            <a:off x="6269999" y="3080293"/>
            <a:ext cx="2023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B5B2F-9682-495A-8BDC-228E786D3C8D}"/>
              </a:ext>
            </a:extLst>
          </p:cNvPr>
          <p:cNvSpPr/>
          <p:nvPr/>
        </p:nvSpPr>
        <p:spPr>
          <a:xfrm>
            <a:off x="6269999" y="3429359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154780-DDF0-4997-8707-7C6B9CD408EE}"/>
              </a:ext>
            </a:extLst>
          </p:cNvPr>
          <p:cNvSpPr/>
          <p:nvPr/>
        </p:nvSpPr>
        <p:spPr>
          <a:xfrm>
            <a:off x="6296485" y="3846942"/>
            <a:ext cx="191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F2C76D-DFA0-4B39-A281-B36E964660F2}"/>
              </a:ext>
            </a:extLst>
          </p:cNvPr>
          <p:cNvSpPr/>
          <p:nvPr/>
        </p:nvSpPr>
        <p:spPr>
          <a:xfrm>
            <a:off x="8843931" y="3080293"/>
            <a:ext cx="2326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trainDataPoolAllLevMS</a:t>
            </a:r>
            <a:endParaRPr lang="en-GB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36A4DC-5E1C-41F4-8D53-C106FBAEDB6E}"/>
              </a:ext>
            </a:extLst>
          </p:cNvPr>
          <p:cNvSpPr/>
          <p:nvPr/>
        </p:nvSpPr>
        <p:spPr>
          <a:xfrm>
            <a:off x="8843931" y="3510682"/>
            <a:ext cx="1832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testDataAllLevMS</a:t>
            </a:r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B6F9DC-B545-4F43-B4D6-80D62460CDB9}"/>
              </a:ext>
            </a:extLst>
          </p:cNvPr>
          <p:cNvSpPr/>
          <p:nvPr/>
        </p:nvSpPr>
        <p:spPr>
          <a:xfrm>
            <a:off x="8847830" y="3947497"/>
            <a:ext cx="221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validateDataAllLevMS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90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6923920" y="5191789"/>
            <a:ext cx="3535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Widen</a:t>
            </a:r>
            <a:r>
              <a:rPr lang="it-IT" dirty="0"/>
              <a:t> </a:t>
            </a:r>
            <a:r>
              <a:rPr lang="it-IT" dirty="0" err="1"/>
              <a:t>papers</a:t>
            </a:r>
            <a:r>
              <a:rPr lang="it-IT" dirty="0"/>
              <a:t>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code on a different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Qiskit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library</a:t>
            </a:r>
            <a:r>
              <a:rPr lang="it-IT" dirty="0"/>
              <a:t> for VSVM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463455" y="13748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Next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B66492-7631-4D77-854C-9D9B2C20CC19}"/>
              </a:ext>
            </a:extLst>
          </p:cNvPr>
          <p:cNvSpPr/>
          <p:nvPr/>
        </p:nvSpPr>
        <p:spPr>
          <a:xfrm>
            <a:off x="708172" y="12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 dirty="0"/>
              <a:t>Active Learning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 Survey of Active Learning Algorithms for Supervised Remote Sensing Image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Active Learning Methods for Remote Sensing Image Classification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F48A4-B9AC-4DA4-972A-FBE6314EBF73}"/>
              </a:ext>
            </a:extLst>
          </p:cNvPr>
          <p:cNvSpPr/>
          <p:nvPr/>
        </p:nvSpPr>
        <p:spPr>
          <a:xfrm>
            <a:off x="1032756" y="2716951"/>
            <a:ext cx="91018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dirty="0"/>
              <a:t>Large-Margin-Based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argin</a:t>
            </a:r>
            <a:r>
              <a:rPr lang="en-GB" dirty="0"/>
              <a:t> Sampling 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Uncertainty MCLU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-GB" dirty="0" err="1"/>
              <a:t>ignificance</a:t>
            </a:r>
            <a:r>
              <a:rPr lang="en-GB" dirty="0"/>
              <a:t> Space </a:t>
            </a:r>
            <a:r>
              <a:rPr lang="en-GB" dirty="0" err="1"/>
              <a:t>Construnction</a:t>
            </a:r>
            <a:r>
              <a:rPr lang="en-GB" dirty="0"/>
              <a:t> SSC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Ambiguous</a:t>
            </a:r>
            <a:r>
              <a:rPr lang="it-IT" dirty="0"/>
              <a:t> and </a:t>
            </a:r>
            <a:r>
              <a:rPr lang="it-IT" dirty="0" err="1"/>
              <a:t>orthogonal</a:t>
            </a:r>
            <a:r>
              <a:rPr lang="it-IT" dirty="0"/>
              <a:t> MAO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</a:t>
            </a:r>
            <a:r>
              <a:rPr lang="it-IT" dirty="0"/>
              <a:t>-angle-based </a:t>
            </a:r>
            <a:r>
              <a:rPr lang="it-IT" dirty="0" err="1"/>
              <a:t>diversity</a:t>
            </a:r>
            <a:r>
              <a:rPr lang="it-IT" dirty="0"/>
              <a:t> MCLU-ABD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 err="1"/>
              <a:t>Multiclass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uncertainty-enhanced</a:t>
            </a:r>
            <a:r>
              <a:rPr lang="it-IT" dirty="0"/>
              <a:t> cluster based </a:t>
            </a:r>
            <a:r>
              <a:rPr lang="it-IT" dirty="0" err="1"/>
              <a:t>diversity</a:t>
            </a:r>
            <a:r>
              <a:rPr lang="it-IT" dirty="0"/>
              <a:t> MCLU-ECBD</a:t>
            </a:r>
            <a:endParaRPr lang="en-GB" dirty="0"/>
          </a:p>
          <a:p>
            <a:pPr lvl="1"/>
            <a:r>
              <a:rPr lang="en-GB" dirty="0"/>
              <a:t>Posterior Probability-Based Active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err="1"/>
              <a:t>Kullbach</a:t>
            </a:r>
            <a:r>
              <a:rPr lang="en-GB" dirty="0"/>
              <a:t>–</a:t>
            </a:r>
            <a:r>
              <a:rPr lang="en-GB" dirty="0" err="1"/>
              <a:t>Leibler</a:t>
            </a:r>
            <a:r>
              <a:rPr lang="en-GB" dirty="0"/>
              <a:t> divergence KL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Breaking Ties (BT)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A029F770-4102-4EA1-A9E2-44EBA75FB1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43400" y="3014325"/>
            <a:ext cx="267681" cy="267681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C52B204F-9401-4C6D-8A5C-F12262CEE5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7575" y="3307524"/>
            <a:ext cx="267681" cy="267681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8745" y="5503171"/>
            <a:ext cx="267681" cy="2676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6D9663-2037-4924-B3CC-0AD9573D6981}"/>
              </a:ext>
            </a:extLst>
          </p:cNvPr>
          <p:cNvSpPr/>
          <p:nvPr/>
        </p:nvSpPr>
        <p:spPr>
          <a:xfrm>
            <a:off x="5943600" y="3256699"/>
            <a:ext cx="4361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it-IT" dirty="0"/>
              <a:t>M</a:t>
            </a:r>
            <a:r>
              <a:rPr lang="en-GB" dirty="0" err="1"/>
              <a:t>ulticlass</a:t>
            </a:r>
            <a:r>
              <a:rPr lang="en-GB" dirty="0"/>
              <a:t> Level </a:t>
            </a:r>
            <a:r>
              <a:rPr lang="en-GB" dirty="0" err="1"/>
              <a:t>Probabbility</a:t>
            </a:r>
            <a:r>
              <a:rPr lang="en-GB" dirty="0"/>
              <a:t> MCLP</a:t>
            </a:r>
          </a:p>
        </p:txBody>
      </p:sp>
      <p:pic>
        <p:nvPicPr>
          <p:cNvPr id="17" name="Graphic 16" descr="Add">
            <a:extLst>
              <a:ext uri="{FF2B5EF4-FFF2-40B4-BE49-F238E27FC236}">
                <a16:creationId xmlns:a16="http://schemas.microsoft.com/office/drawing/2014/main" id="{EFDBB9F1-996C-4B4E-8779-E71C42757D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29840" y="3272226"/>
            <a:ext cx="338275" cy="33827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50C7AAE-68E4-4474-BCA6-267296DA96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86999" y="3282006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8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EB6038DE-F9D1-4516-9F33-118AC02DBD97}"/>
              </a:ext>
            </a:extLst>
          </p:cNvPr>
          <p:cNvGrpSpPr/>
          <p:nvPr/>
        </p:nvGrpSpPr>
        <p:grpSpPr>
          <a:xfrm>
            <a:off x="0" y="6230111"/>
            <a:ext cx="12192000" cy="628015"/>
            <a:chOff x="0" y="6230111"/>
            <a:chExt cx="12192000" cy="62801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05BF0CA7-83B6-449B-AA0A-E2302D4779A5}"/>
                </a:ext>
              </a:extLst>
            </p:cNvPr>
            <p:cNvSpPr/>
            <p:nvPr/>
          </p:nvSpPr>
          <p:spPr>
            <a:xfrm>
              <a:off x="0" y="6230111"/>
              <a:ext cx="12192000" cy="628015"/>
            </a:xfrm>
            <a:custGeom>
              <a:avLst/>
              <a:gdLst/>
              <a:ahLst/>
              <a:cxnLst/>
              <a:rect l="l" t="t" r="r" b="b"/>
              <a:pathLst>
                <a:path w="12192000" h="628015">
                  <a:moveTo>
                    <a:pt x="12192000" y="0"/>
                  </a:moveTo>
                  <a:lnTo>
                    <a:pt x="0" y="0"/>
                  </a:lnTo>
                  <a:lnTo>
                    <a:pt x="0" y="627886"/>
                  </a:lnTo>
                  <a:lnTo>
                    <a:pt x="12192000" y="62788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718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C69EB078-1A55-43F6-AB67-FC18B8773B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6262115"/>
              <a:ext cx="3038855" cy="57302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3A0654-5DB1-47E8-86CA-FEF40CCE84EB}"/>
              </a:ext>
            </a:extLst>
          </p:cNvPr>
          <p:cNvSpPr txBox="1"/>
          <p:nvPr/>
        </p:nvSpPr>
        <p:spPr>
          <a:xfrm>
            <a:off x="914400" y="1066800"/>
            <a:ext cx="69410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Multiple </a:t>
            </a:r>
            <a:r>
              <a:rPr lang="it-IT" dirty="0" err="1"/>
              <a:t>cores</a:t>
            </a:r>
            <a:r>
              <a:rPr lang="it-IT" dirty="0"/>
              <a:t> for </a:t>
            </a:r>
            <a:r>
              <a:rPr lang="it-IT" dirty="0" err="1"/>
              <a:t>parallel</a:t>
            </a:r>
            <a:r>
              <a:rPr lang="it-IT" dirty="0"/>
              <a:t> computing -&gt; </a:t>
            </a:r>
            <a:r>
              <a:rPr lang="it-IT" dirty="0" err="1"/>
              <a:t>foreach</a:t>
            </a:r>
            <a:r>
              <a:rPr lang="it-IT" dirty="0"/>
              <a:t> &amp; </a:t>
            </a:r>
            <a:r>
              <a:rPr lang="it-IT" dirty="0" err="1"/>
              <a:t>doParallel</a:t>
            </a:r>
            <a:r>
              <a:rPr lang="it-IT" dirty="0"/>
              <a:t> </a:t>
            </a:r>
            <a:r>
              <a:rPr lang="it-IT" dirty="0" err="1"/>
              <a:t>libraries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Save </a:t>
            </a:r>
            <a:r>
              <a:rPr lang="it-IT" dirty="0" err="1"/>
              <a:t>trained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</a:t>
            </a:r>
            <a:r>
              <a:rPr lang="it-IT" dirty="0"/>
              <a:t> class </a:t>
            </a:r>
            <a:r>
              <a:rPr lang="it-IT" dirty="0" err="1"/>
              <a:t>probability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From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to kernel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RBF kernel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Adapt</a:t>
            </a:r>
            <a:r>
              <a:rPr lang="it-IT" dirty="0"/>
              <a:t> </a:t>
            </a:r>
            <a:r>
              <a:rPr lang="it-IT" dirty="0" err="1"/>
              <a:t>pred_one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to different class </a:t>
            </a:r>
            <a:r>
              <a:rPr lang="it-IT" dirty="0" err="1"/>
              <a:t>label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Marging</a:t>
            </a:r>
            <a:r>
              <a:rPr lang="it-IT" dirty="0"/>
              <a:t>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MCLU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Uncertainty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(MULTICORE)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MCLP </a:t>
            </a:r>
            <a:r>
              <a:rPr lang="it-IT" dirty="0" err="1"/>
              <a:t>sampling</a:t>
            </a:r>
            <a:r>
              <a:rPr lang="it-IT" dirty="0"/>
              <a:t> (MULTICORE)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6D211-AAF4-4661-818A-BC4D70F45A60}"/>
              </a:ext>
            </a:extLst>
          </p:cNvPr>
          <p:cNvSpPr/>
          <p:nvPr/>
        </p:nvSpPr>
        <p:spPr>
          <a:xfrm>
            <a:off x="5463455" y="13748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pc="-5" dirty="0" err="1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Next</a:t>
            </a:r>
            <a:r>
              <a:rPr lang="it-IT" spc="-5" dirty="0"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Microsoft Sans Serif"/>
                <a:cs typeface="Microsoft Sans Serif"/>
              </a:rPr>
              <a:t> steps</a:t>
            </a:r>
            <a:endParaRPr lang="en-GB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29177D-28AF-42B9-AD3F-30783F81E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0" y="6269054"/>
            <a:ext cx="550128" cy="550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56ADC5-2793-4FE5-8017-FD10394D59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6230111"/>
            <a:ext cx="628015" cy="628015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F8E6B4B-CD08-481E-91D7-B56733E083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8745" y="5503171"/>
            <a:ext cx="267681" cy="26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5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849120"/>
            <a:chOff x="0" y="0"/>
            <a:chExt cx="12192000" cy="18491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49120"/>
            </a:xfrm>
            <a:custGeom>
              <a:avLst/>
              <a:gdLst/>
              <a:ahLst/>
              <a:cxnLst/>
              <a:rect l="l" t="t" r="r" b="b"/>
              <a:pathLst>
                <a:path w="12192000" h="1849120">
                  <a:moveTo>
                    <a:pt x="12192000" y="0"/>
                  </a:moveTo>
                  <a:lnTo>
                    <a:pt x="0" y="0"/>
                  </a:lnTo>
                  <a:lnTo>
                    <a:pt x="0" y="1848612"/>
                  </a:lnTo>
                  <a:lnTo>
                    <a:pt x="12192000" y="18486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A41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7" y="298704"/>
              <a:ext cx="1441703" cy="11064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57344" y="2896704"/>
            <a:ext cx="767730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0" spc="-5" dirty="0" err="1">
                <a:latin typeface="+mn-lt"/>
              </a:rPr>
              <a:t>Thanks</a:t>
            </a:r>
            <a:r>
              <a:rPr lang="it-IT" sz="4800" b="0" spc="-5" dirty="0">
                <a:latin typeface="+mn-lt"/>
              </a:rPr>
              <a:t>!</a:t>
            </a:r>
            <a:endParaRPr sz="4800" b="0" spc="-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6422" y="4600469"/>
            <a:ext cx="68991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it-IT" sz="2800" spc="-5" dirty="0">
                <a:latin typeface="Trebuchet MS"/>
                <a:cs typeface="Trebuchet MS"/>
              </a:rPr>
              <a:t>lorenzo.carlassara@mail.polimi.it</a:t>
            </a:r>
            <a:endParaRPr lang="it-IT" sz="2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865" y="6412179"/>
            <a:ext cx="11398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All</a:t>
            </a:r>
            <a:r>
              <a:rPr sz="1400" spc="-8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in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this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presentation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75" dirty="0">
                <a:solidFill>
                  <a:srgbClr val="D9D9D9"/>
                </a:solidFill>
                <a:latin typeface="Microsoft Sans Serif"/>
                <a:cs typeface="Microsoft Sans Serif"/>
              </a:rPr>
              <a:t>from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65" dirty="0">
                <a:solidFill>
                  <a:srgbClr val="D9D9D9"/>
                </a:solidFill>
                <a:latin typeface="Microsoft Sans Serif"/>
                <a:cs typeface="Microsoft Sans Serif"/>
              </a:rPr>
              <a:t>the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public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D9D9D9"/>
                </a:solidFill>
                <a:latin typeface="Microsoft Sans Serif"/>
                <a:cs typeface="Microsoft Sans Serif"/>
              </a:rPr>
              <a:t>literature</a:t>
            </a:r>
            <a:r>
              <a:rPr sz="1400" spc="-10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D9D9D9"/>
                </a:solidFill>
                <a:latin typeface="Microsoft Sans Serif"/>
                <a:cs typeface="Microsoft Sans Serif"/>
              </a:rPr>
              <a:t>and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D9D9D9"/>
                </a:solidFill>
                <a:latin typeface="Microsoft Sans Serif"/>
                <a:cs typeface="Microsoft Sans Serif"/>
              </a:rPr>
              <a:t>internet.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D9D9D9"/>
                </a:solidFill>
                <a:latin typeface="Microsoft Sans Serif"/>
                <a:cs typeface="Microsoft Sans Serif"/>
              </a:rPr>
              <a:t>Use</a:t>
            </a:r>
            <a:r>
              <a:rPr sz="1400" spc="-8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D9D9D9"/>
                </a:solidFill>
                <a:latin typeface="Microsoft Sans Serif"/>
                <a:cs typeface="Microsoft Sans Serif"/>
              </a:rPr>
              <a:t>herein</a:t>
            </a:r>
            <a:r>
              <a:rPr sz="1400" spc="-10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D9D9D9"/>
                </a:solidFill>
                <a:latin typeface="Microsoft Sans Serif"/>
                <a:cs typeface="Microsoft Sans Serif"/>
              </a:rPr>
              <a:t>of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copyrighted</a:t>
            </a:r>
            <a:r>
              <a:rPr sz="1400" spc="-9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25" dirty="0">
                <a:solidFill>
                  <a:srgbClr val="D9D9D9"/>
                </a:solidFill>
                <a:latin typeface="Microsoft Sans Serif"/>
                <a:cs typeface="Microsoft Sans Serif"/>
              </a:rPr>
              <a:t>material</a:t>
            </a:r>
            <a:r>
              <a:rPr sz="1400" spc="-7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is</a:t>
            </a:r>
            <a:r>
              <a:rPr sz="1400" spc="-6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D9D9D9"/>
                </a:solidFill>
                <a:latin typeface="Microsoft Sans Serif"/>
                <a:cs typeface="Microsoft Sans Serif"/>
              </a:rPr>
              <a:t>purely</a:t>
            </a:r>
            <a:r>
              <a:rPr sz="1400" spc="-70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90" dirty="0">
                <a:solidFill>
                  <a:srgbClr val="D9D9D9"/>
                </a:solidFill>
                <a:latin typeface="Microsoft Sans Serif"/>
                <a:cs typeface="Microsoft Sans Serif"/>
              </a:rPr>
              <a:t>for</a:t>
            </a:r>
            <a:r>
              <a:rPr sz="1400" spc="-5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D9D9D9"/>
                </a:solidFill>
                <a:latin typeface="Microsoft Sans Serif"/>
                <a:cs typeface="Microsoft Sans Serif"/>
              </a:rPr>
              <a:t>academic</a:t>
            </a:r>
            <a:r>
              <a:rPr sz="1400" spc="-95" dirty="0">
                <a:solidFill>
                  <a:srgbClr val="D9D9D9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solidFill>
                  <a:srgbClr val="D9D9D9"/>
                </a:solidFill>
                <a:latin typeface="Microsoft Sans Serif"/>
                <a:cs typeface="Microsoft Sans Serif"/>
              </a:rPr>
              <a:t>purposes.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27A03-435F-4EE1-A7E7-77407F60CFBF}"/>
              </a:ext>
            </a:extLst>
          </p:cNvPr>
          <p:cNvSpPr txBox="1"/>
          <p:nvPr/>
        </p:nvSpPr>
        <p:spPr>
          <a:xfrm>
            <a:off x="3941946" y="5622430"/>
            <a:ext cx="430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Geoinformatics Engineering</a:t>
            </a:r>
            <a:endParaRPr lang="en-GB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DC1DE-8F8B-4959-BC5A-5D45BFFED9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985" y="412437"/>
            <a:ext cx="628015" cy="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9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0841625E9231845AE0E6B129DAD585F" ma:contentTypeVersion="14" ma:contentTypeDescription="Creare un nuovo documento." ma:contentTypeScope="" ma:versionID="adf50d05938a50fd5065660052e1beff">
  <xsd:schema xmlns:xsd="http://www.w3.org/2001/XMLSchema" xmlns:xs="http://www.w3.org/2001/XMLSchema" xmlns:p="http://schemas.microsoft.com/office/2006/metadata/properties" xmlns:ns3="c9eab120-891d-4e75-bbb7-983661d36c9c" xmlns:ns4="2cbdb79f-05cb-4beb-bf79-a6aafc29ddd5" targetNamespace="http://schemas.microsoft.com/office/2006/metadata/properties" ma:root="true" ma:fieldsID="b902866bf818cdea5f3ce01fe2127e05" ns3:_="" ns4:_="">
    <xsd:import namespace="c9eab120-891d-4e75-bbb7-983661d36c9c"/>
    <xsd:import namespace="2cbdb79f-05cb-4beb-bf79-a6aafc29dd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ab120-891d-4e75-bbb7-983661d36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bdb79f-05cb-4beb-bf79-a6aafc29ddd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eab120-891d-4e75-bbb7-983661d36c9c" xsi:nil="true"/>
  </documentManagement>
</p:properties>
</file>

<file path=customXml/itemProps1.xml><?xml version="1.0" encoding="utf-8"?>
<ds:datastoreItem xmlns:ds="http://schemas.openxmlformats.org/officeDocument/2006/customXml" ds:itemID="{29D72105-E419-4657-8EC8-6C73137ECF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ABA9B0-793B-4B58-8B9B-EDA17520E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ab120-891d-4e75-bbb7-983661d36c9c"/>
    <ds:schemaRef ds:uri="2cbdb79f-05cb-4beb-bf79-a6aafc29d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35546A-FCFF-49CF-A534-6766F9A5EAFB}">
  <ds:schemaRefs>
    <ds:schemaRef ds:uri="http://schemas.openxmlformats.org/package/2006/metadata/core-properties"/>
    <ds:schemaRef ds:uri="c9eab120-891d-4e75-bbb7-983661d36c9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2cbdb79f-05cb-4beb-bf79-a6aafc29ddd5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10640</TotalTime>
  <Words>447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Microsoft Sans Serif</vt:lpstr>
      <vt:lpstr>Trebuchet MS</vt:lpstr>
      <vt:lpstr>Office Theme</vt:lpstr>
      <vt:lpstr>Thesis – work in progress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Arias</dc:creator>
  <cp:lastModifiedBy>Utente</cp:lastModifiedBy>
  <cp:revision>132</cp:revision>
  <dcterms:created xsi:type="dcterms:W3CDTF">2023-05-01T21:14:50Z</dcterms:created>
  <dcterms:modified xsi:type="dcterms:W3CDTF">2024-05-14T08:40:30Z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2023-03-30T00:00:00Z</vt:filetime>
  </property>
  <property fmtid="{D5CDD505-2E9C-101B-9397-08002B2CF9AE}" pid="3" name="Creator">
    <vt:lpwstr>Microsoft® PowerPoint® per Microsoft 365</vt:lpwstr>
  </property>
  <property fmtid="{D5CDD505-2E9C-101B-9397-08002B2CF9AE}" pid="4" name="LastSaved">
    <vt:filetime>2023-05-01T00:00:00Z</vt:filetime>
  </property>
  <property fmtid="{D5CDD505-2E9C-101B-9397-08002B2CF9AE}" pid="5" name="ContentTypeId">
    <vt:lpwstr>0x01010010841625E9231845AE0E6B129DAD585F</vt:lpwstr>
  </property>
</Properties>
</file>