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313" r:id="rId6"/>
    <p:sldId id="309" r:id="rId7"/>
    <p:sldId id="311" r:id="rId8"/>
    <p:sldId id="314" r:id="rId9"/>
    <p:sldId id="312" r:id="rId10"/>
    <p:sldId id="315" r:id="rId11"/>
    <p:sldId id="310" r:id="rId12"/>
    <p:sldId id="319" r:id="rId13"/>
    <p:sldId id="323" r:id="rId14"/>
    <p:sldId id="326" r:id="rId15"/>
    <p:sldId id="321" r:id="rId16"/>
    <p:sldId id="316" r:id="rId17"/>
    <p:sldId id="327" r:id="rId18"/>
    <p:sldId id="328" r:id="rId19"/>
    <p:sldId id="287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79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orient="horz" pos="336" userDrawn="1">
          <p15:clr>
            <a:srgbClr val="A4A3A4"/>
          </p15:clr>
        </p15:guide>
        <p15:guide id="6" orient="horz" pos="1248" userDrawn="1">
          <p15:clr>
            <a:srgbClr val="A4A3A4"/>
          </p15:clr>
        </p15:guide>
        <p15:guide id="7" pos="528" userDrawn="1">
          <p15:clr>
            <a:srgbClr val="A4A3A4"/>
          </p15:clr>
        </p15:guide>
        <p15:guide id="8" orient="horz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01509F"/>
    <a:srgbClr val="F4F6F7"/>
    <a:srgbClr val="7F7F7F"/>
    <a:srgbClr val="F7F7F7"/>
    <a:srgbClr val="718FA4"/>
    <a:srgbClr val="F3D64B"/>
    <a:srgbClr val="E85606"/>
    <a:srgbClr val="FFBA42"/>
    <a:srgbClr val="1E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>
      <p:cViewPr varScale="1">
        <p:scale>
          <a:sx n="112" d="100"/>
          <a:sy n="112" d="100"/>
        </p:scale>
        <p:origin x="132" y="888"/>
      </p:cViewPr>
      <p:guideLst>
        <p:guide pos="3792"/>
        <p:guide pos="6192"/>
        <p:guide orient="horz" pos="336"/>
        <p:guide orient="horz" pos="1248"/>
        <p:guide pos="528"/>
        <p:guide orient="horz"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381000" y="2286000"/>
            <a:ext cx="114300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1357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600" b="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Geoinformatics</a:t>
            </a:r>
            <a:r>
              <a:rPr lang="it-IT" sz="2600" b="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Engineering</a:t>
            </a:r>
            <a:endParaRPr lang="it-IT" sz="2600" dirty="0">
              <a:effectLst/>
              <a:latin typeface="Futura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409759"/>
            <a:ext cx="38862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600" spc="-35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Lorenzo Carlassara</a:t>
            </a:r>
            <a:endParaRPr lang="it-IT" sz="2600" dirty="0">
              <a:effectLst/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381000" y="3136865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latin typeface="Futura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 Machine </a:t>
            </a:r>
            <a:endParaRPr lang="it-IT" sz="4000" spc="-5" dirty="0">
              <a:solidFill>
                <a:srgbClr val="FFFFFF"/>
              </a:solidFill>
              <a:effectLst/>
              <a:latin typeface="Futura"/>
              <a:cs typeface="Microsoft Sans Serif"/>
            </a:endParaRPr>
          </a:p>
          <a:p>
            <a:pPr algn="ctr"/>
            <a:r>
              <a:rPr lang="it-IT" sz="4000" spc="-5" dirty="0">
                <a:solidFill>
                  <a:srgbClr val="FFFFFF"/>
                </a:solidFill>
                <a:latin typeface="Futura"/>
                <a:cs typeface="Microsoft Sans Serif"/>
              </a:rPr>
              <a:t>with Active 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Learning Method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for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Multispectral</a:t>
            </a:r>
            <a:r>
              <a:rPr lang="it-IT" sz="4000" spc="-5" dirty="0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 Image </a:t>
            </a:r>
            <a:r>
              <a:rPr lang="it-IT" sz="4000" spc="-5" dirty="0" err="1">
                <a:solidFill>
                  <a:srgbClr val="FFFFFF"/>
                </a:solidFill>
                <a:effectLst/>
                <a:latin typeface="Futura"/>
                <a:cs typeface="Microsoft Sans Serif"/>
              </a:rPr>
              <a:t>Classification</a:t>
            </a:r>
            <a:endParaRPr lang="en-GB" sz="4000" dirty="0">
              <a:effectLst/>
              <a:latin typeface="Futur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38761"/>
            <a:ext cx="1152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/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FB4F2-E763-40AE-8788-8D86F0F83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2" y="838200"/>
            <a:ext cx="10284483" cy="46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  <a:endParaRPr lang="it-IT" sz="1600" dirty="0">
              <a:latin typeface="Futura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AF63E94-62EA-4700-863E-6283E1A78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01" y="829426"/>
            <a:ext cx="10060677" cy="50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2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06DE2-BEA6-4831-BDF1-0316AD477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1FFA9-ABF0-4776-ACC8-6C4F0827C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0C88C-6D57-4674-AC4B-2495F7634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"/>
            <a:ext cx="60960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D1587-0798-4E9A-8C10-E2C45B075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5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172DCD-A98B-4CBB-B731-981469F70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095999" cy="4876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C1F78-7DAC-4A65-97C8-396800C25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4800"/>
            <a:ext cx="6096002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20E16B-DFF0-42A7-836E-E7D494F2B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0C08F-7400-4B95-9451-8B73FBF2A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9FAF43-7C05-4A02-BB43-C7D0C3A951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057"/>
            <a:ext cx="6096000" cy="487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43E1C8-752F-4317-BD0E-33307EDFE4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57"/>
            <a:ext cx="6096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3" y="2638038"/>
            <a:ext cx="7677307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5400" b="0" spc="-5" dirty="0" err="1">
                <a:latin typeface="Futura"/>
              </a:rPr>
              <a:t>Thanks</a:t>
            </a:r>
            <a:endParaRPr sz="4800" b="0" spc="-5" dirty="0">
              <a:latin typeface="Futu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Futura"/>
                <a:cs typeface="Trebuchet MS"/>
              </a:rPr>
              <a:t>lorenzo.carlassara@mail.polimi.it</a:t>
            </a:r>
            <a:endParaRPr lang="it-IT" sz="2800" dirty="0">
              <a:latin typeface="Futur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0" y="6412179"/>
            <a:ext cx="12192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6D7E9-F63C-41B7-B728-269E10B7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374816" y="412437"/>
            <a:ext cx="677505" cy="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43000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982" y="1143000"/>
            <a:ext cx="5410201" cy="4145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582CEA-A4D9-4AA7-863C-506C848D1B3E}"/>
              </a:ext>
            </a:extLst>
          </p:cNvPr>
          <p:cNvSpPr/>
          <p:nvPr/>
        </p:nvSpPr>
        <p:spPr>
          <a:xfrm>
            <a:off x="3993443" y="179457"/>
            <a:ext cx="405271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Self - constrained VSVM background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0695A-CDC9-4C95-8E33-81CA902EC4EC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56712-E5A3-404B-8960-260F8620E5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4EF2C-11C8-49D3-9BFA-E2FEAC517F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4919047" y="186717"/>
            <a:ext cx="2201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>
                <a:ln w="0"/>
                <a:latin typeface="Futura"/>
                <a:cs typeface="Microsoft Sans Serif"/>
              </a:rPr>
              <a:t>Datasets &amp; Models</a:t>
            </a:r>
            <a:endParaRPr lang="en-US" sz="1700" dirty="0">
              <a:ln w="0"/>
              <a:latin typeface="Futur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5898908" y="938463"/>
            <a:ext cx="60017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SVM: Support </a:t>
            </a:r>
            <a:r>
              <a:rPr lang="it-IT" sz="1700" dirty="0" err="1">
                <a:latin typeface="Futura"/>
              </a:rPr>
              <a:t>Vector</a:t>
            </a:r>
            <a:r>
              <a:rPr lang="it-IT" sz="1700" dirty="0">
                <a:latin typeface="Futura"/>
              </a:rPr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SVM-MS: include </a:t>
            </a:r>
            <a:r>
              <a:rPr lang="it-IT" sz="1700" dirty="0" err="1">
                <a:latin typeface="Futura"/>
              </a:rPr>
              <a:t>all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multilevel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segmentations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VSVM: </a:t>
            </a:r>
            <a:r>
              <a:rPr lang="it-IT" sz="1700" dirty="0" err="1">
                <a:latin typeface="Futura"/>
              </a:rPr>
              <a:t>enconding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invariance</a:t>
            </a:r>
            <a:r>
              <a:rPr lang="it-IT" sz="1700" dirty="0">
                <a:latin typeface="Futura"/>
              </a:rPr>
              <a:t> wrt the </a:t>
            </a:r>
            <a:r>
              <a:rPr lang="it-IT" sz="1700" dirty="0" err="1">
                <a:latin typeface="Futura"/>
              </a:rPr>
              <a:t>SVs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VSVM-SL: Self-learning </a:t>
            </a:r>
            <a:r>
              <a:rPr lang="it-IT" sz="1700" dirty="0" err="1">
                <a:latin typeface="Futura"/>
              </a:rPr>
              <a:t>strategy</a:t>
            </a:r>
            <a:r>
              <a:rPr lang="it-IT" sz="1700" dirty="0">
                <a:latin typeface="Futura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 </a:t>
            </a:r>
            <a:r>
              <a:rPr lang="en-GB" sz="1700" dirty="0">
                <a:latin typeface="Futura"/>
              </a:rPr>
              <a:t>remove VSVs:</a:t>
            </a:r>
            <a:endParaRPr lang="it-IT" sz="1700" dirty="0">
              <a:latin typeface="Futur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over a certain distance wrt the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VSVM-SL-</a:t>
            </a:r>
            <a:r>
              <a:rPr lang="it-IT" sz="1700" dirty="0" err="1">
                <a:latin typeface="Futura"/>
              </a:rPr>
              <a:t>virtual</a:t>
            </a:r>
            <a:r>
              <a:rPr lang="it-IT" sz="1700" dirty="0">
                <a:latin typeface="Futura"/>
              </a:rPr>
              <a:t>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VSVM-SL + Active Learning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en-GB" sz="1700" dirty="0">
              <a:latin typeface="Futur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381000" y="1344665"/>
            <a:ext cx="5410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Cologne, Germany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1000x1000 pixel 1m </a:t>
            </a:r>
            <a:r>
              <a:rPr lang="en-GB" sz="1700" dirty="0">
                <a:latin typeface="Futura"/>
              </a:rPr>
              <a:t>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1</a:t>
            </a:r>
            <a:r>
              <a:rPr lang="en-GB" sz="1700" dirty="0">
                <a:latin typeface="Futura"/>
              </a:rPr>
              <a:t>8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+ 9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6 classes</a:t>
            </a:r>
            <a:endParaRPr lang="en-GB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noProof="1">
                <a:latin typeface="Futura"/>
              </a:rPr>
              <a:t>Hadagera</a:t>
            </a:r>
            <a:r>
              <a:rPr lang="it-IT" sz="1700" dirty="0">
                <a:latin typeface="Futura"/>
              </a:rPr>
              <a:t>, Kenya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2000x2000 pixel </a:t>
            </a:r>
            <a:r>
              <a:rPr lang="en-GB" sz="1700" dirty="0">
                <a:latin typeface="Futura"/>
              </a:rPr>
              <a:t>0.5m geometric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2</a:t>
            </a:r>
            <a:r>
              <a:rPr lang="en-GB" sz="1700" dirty="0">
                <a:latin typeface="Futura"/>
              </a:rPr>
              <a:t>6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</a:t>
            </a:r>
            <a:r>
              <a:rPr lang="it-IT" sz="1700" dirty="0" err="1">
                <a:latin typeface="Futura"/>
              </a:rPr>
              <a:t>shape</a:t>
            </a:r>
            <a:r>
              <a:rPr lang="it-IT" sz="1700" dirty="0">
                <a:latin typeface="Futura"/>
              </a:rPr>
              <a:t>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+ 8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Invariances</a:t>
            </a:r>
            <a:r>
              <a:rPr lang="it-IT" sz="1700" dirty="0">
                <a:latin typeface="Futura"/>
              </a:rPr>
              <a:t> of scale: base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+ 7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Binary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classification</a:t>
            </a:r>
            <a:r>
              <a:rPr lang="it-IT" sz="1700" dirty="0">
                <a:latin typeface="Futura"/>
              </a:rPr>
              <a:t>: 5 classes</a:t>
            </a:r>
            <a:endParaRPr lang="en-GB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5913422" y="4483281"/>
            <a:ext cx="48587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Futura"/>
              </a:rPr>
              <a:t>Unlabeled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order</a:t>
            </a:r>
            <a:r>
              <a:rPr lang="it-IT" sz="1700" dirty="0">
                <a:latin typeface="Futura"/>
              </a:rPr>
              <a:t> of the import </a:t>
            </a:r>
            <a:r>
              <a:rPr lang="it-IT" sz="1700" dirty="0" err="1">
                <a:latin typeface="Futura"/>
              </a:rPr>
              <a:t>section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New Train set </a:t>
            </a:r>
            <a:r>
              <a:rPr lang="it-IT" sz="1700" dirty="0" err="1">
                <a:latin typeface="Futura"/>
              </a:rPr>
              <a:t>after</a:t>
            </a:r>
            <a:r>
              <a:rPr lang="it-IT" sz="1700" dirty="0">
                <a:latin typeface="Futura"/>
              </a:rPr>
              <a:t> VSVM</a:t>
            </a:r>
            <a:endParaRPr lang="en-GB" sz="1700" dirty="0">
              <a:latin typeface="Futur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79C61-0B42-44B7-8A6F-2A140373D4F6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278A8-F868-4120-A864-F506CD51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669315-FE9F-4B36-8884-1466D170B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C59136-E01A-4A1C-B1B6-F06E124E6CB6}"/>
              </a:ext>
            </a:extLst>
          </p:cNvPr>
          <p:cNvSpPr/>
          <p:nvPr/>
        </p:nvSpPr>
        <p:spPr>
          <a:xfrm>
            <a:off x="381000" y="796759"/>
            <a:ext cx="3886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dirty="0">
                <a:latin typeface="Futura"/>
              </a:rPr>
              <a:t>World View-II multispectral data</a:t>
            </a:r>
          </a:p>
        </p:txBody>
      </p:sp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381000" y="480566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Single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VS multi </a:t>
            </a:r>
            <a:r>
              <a:rPr lang="it-IT" sz="1700" dirty="0" err="1">
                <a:latin typeface="Futura"/>
              </a:rPr>
              <a:t>level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Variable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dependencies</a:t>
            </a:r>
            <a:r>
              <a:rPr lang="it-IT" sz="1700" dirty="0">
                <a:latin typeface="Futura"/>
              </a:rPr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Sequence</a:t>
            </a:r>
            <a:r>
              <a:rPr lang="it-IT" sz="1700" dirty="0">
                <a:latin typeface="Futura"/>
              </a:rPr>
              <a:t>/Order of SVM model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381000" y="1118272"/>
            <a:ext cx="38146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it-IT" sz="1700" dirty="0" err="1">
                <a:latin typeface="Futura"/>
              </a:rPr>
              <a:t>understanding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Identify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structure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Find</a:t>
            </a:r>
            <a:r>
              <a:rPr lang="it-IT" sz="1700" dirty="0">
                <a:latin typeface="Futura"/>
              </a:rPr>
              <a:t> the </a:t>
            </a:r>
            <a:r>
              <a:rPr lang="it-IT" sz="1700" dirty="0" err="1">
                <a:latin typeface="Futura"/>
              </a:rPr>
              <a:t>sections</a:t>
            </a:r>
            <a:r>
              <a:rPr lang="it-IT" sz="1700" dirty="0">
                <a:latin typeface="Futura"/>
              </a:rPr>
              <a:t> to </a:t>
            </a:r>
            <a:r>
              <a:rPr lang="it-IT" sz="1700" dirty="0" err="1">
                <a:latin typeface="Futura"/>
              </a:rPr>
              <a:t>extend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R </a:t>
            </a:r>
            <a:r>
              <a:rPr lang="it-IT" sz="1700" dirty="0" err="1">
                <a:latin typeface="Futura"/>
              </a:rPr>
              <a:t>documentation</a:t>
            </a:r>
            <a:endParaRPr lang="it-IT" sz="1700" dirty="0">
              <a:latin typeface="Futur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381000" y="2922998"/>
            <a:ext cx="386508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Script </a:t>
            </a:r>
            <a:r>
              <a:rPr lang="en-US" sz="1700" dirty="0">
                <a:latin typeface="Futura"/>
              </a:rPr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Improve</a:t>
            </a:r>
            <a:r>
              <a:rPr lang="it-IT" sz="1700" dirty="0">
                <a:latin typeface="Futura"/>
              </a:rPr>
              <a:t> code  </a:t>
            </a:r>
            <a:r>
              <a:rPr lang="it-IT" sz="1700" dirty="0" err="1">
                <a:latin typeface="Futura"/>
              </a:rPr>
              <a:t>readability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Optimize</a:t>
            </a:r>
            <a:r>
              <a:rPr lang="it-IT" sz="1700" dirty="0">
                <a:latin typeface="Futura"/>
              </a:rPr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97" y="1177777"/>
            <a:ext cx="523948" cy="266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403344" y="152400"/>
            <a:ext cx="15199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700" dirty="0">
                <a:ln w="0"/>
                <a:latin typeface="Futura"/>
                <a:cs typeface="Microsoft Sans Serif"/>
              </a:rPr>
              <a:t>Script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review</a:t>
            </a:r>
            <a:endParaRPr lang="it-IT" sz="1700" dirty="0">
              <a:ln w="0"/>
              <a:latin typeface="Futura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4967242" y="1118796"/>
            <a:ext cx="6477000" cy="3834204"/>
          </a:xfrm>
          <a:prstGeom prst="roundRect">
            <a:avLst/>
          </a:prstGeom>
          <a:noFill/>
          <a:ln>
            <a:solidFill>
              <a:srgbClr val="0C0C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340857" y="1180912"/>
            <a:ext cx="199605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generalDataPool</a:t>
            </a:r>
            <a:endParaRPr lang="en-GB" sz="1700" dirty="0">
              <a:latin typeface="Futura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5946660" y="1903102"/>
            <a:ext cx="7056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>
                <a:latin typeface="Futura"/>
              </a:rPr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7925425" y="1726631"/>
            <a:ext cx="295144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normalizedDataPoolAllLev</a:t>
            </a:r>
            <a:endParaRPr lang="en-GB" sz="1700" dirty="0">
              <a:latin typeface="Futur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7925425" y="2141674"/>
            <a:ext cx="198002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solidFill>
                  <a:schemeClr val="accent3">
                    <a:lumMod val="50000"/>
                  </a:schemeClr>
                </a:solidFill>
                <a:latin typeface="Futura"/>
              </a:rPr>
              <a:t>normalized_data</a:t>
            </a:r>
            <a:endParaRPr lang="en-GB" sz="1700" dirty="0">
              <a:solidFill>
                <a:schemeClr val="accent3">
                  <a:lumMod val="50000"/>
                </a:schemeClr>
              </a:solidFill>
              <a:latin typeface="Futur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5170431" y="3041351"/>
            <a:ext cx="2250937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trainDataPoolAllLev</a:t>
            </a:r>
            <a:endParaRPr lang="en-GB" sz="1700" dirty="0">
              <a:latin typeface="Futur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5165929" y="3579618"/>
            <a:ext cx="170271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testDataAllLev</a:t>
            </a:r>
            <a:endParaRPr lang="en-GB" sz="1700" dirty="0">
              <a:latin typeface="Futur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5133477" y="4117885"/>
            <a:ext cx="219803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validateDataAllLev</a:t>
            </a:r>
            <a:endParaRPr lang="en-GB" sz="1700" dirty="0">
              <a:latin typeface="Futur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EDFA32-791C-4A94-B3CC-D3B7E3B13B2B}"/>
              </a:ext>
            </a:extLst>
          </p:cNvPr>
          <p:cNvSpPr/>
          <p:nvPr/>
        </p:nvSpPr>
        <p:spPr>
          <a:xfrm>
            <a:off x="9461620" y="2865825"/>
            <a:ext cx="170751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trainFeat</a:t>
            </a:r>
            <a:r>
              <a:rPr lang="en-GB" sz="1700" dirty="0">
                <a:latin typeface="Futura"/>
              </a:rPr>
              <a:t> (sub)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E5AFC-B17F-44AD-B083-B996CA709553}"/>
              </a:ext>
            </a:extLst>
          </p:cNvPr>
          <p:cNvSpPr/>
          <p:nvPr/>
        </p:nvSpPr>
        <p:spPr>
          <a:xfrm>
            <a:off x="9461620" y="3158276"/>
            <a:ext cx="131799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trainLabels</a:t>
            </a:r>
            <a:endParaRPr lang="en-GB" sz="1700" dirty="0">
              <a:latin typeface="Futur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70CF5-6A75-43E6-9D91-60CE9440E7E9}"/>
              </a:ext>
            </a:extLst>
          </p:cNvPr>
          <p:cNvSpPr/>
          <p:nvPr/>
        </p:nvSpPr>
        <p:spPr>
          <a:xfrm>
            <a:off x="9442567" y="3755542"/>
            <a:ext cx="12266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testLabels</a:t>
            </a:r>
            <a:endParaRPr lang="en-GB" sz="1700" dirty="0">
              <a:latin typeface="Futur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BA619-D70F-4CBF-9E6E-865DCEC97B8A}"/>
              </a:ext>
            </a:extLst>
          </p:cNvPr>
          <p:cNvSpPr/>
          <p:nvPr/>
        </p:nvSpPr>
        <p:spPr>
          <a:xfrm>
            <a:off x="9442567" y="3446218"/>
            <a:ext cx="1394934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testFeatsub</a:t>
            </a:r>
            <a:endParaRPr lang="en-GB" sz="1700" dirty="0"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78521A-2E19-40B1-84E9-6391439B5B84}"/>
              </a:ext>
            </a:extLst>
          </p:cNvPr>
          <p:cNvSpPr/>
          <p:nvPr/>
        </p:nvSpPr>
        <p:spPr>
          <a:xfrm>
            <a:off x="9427264" y="4344418"/>
            <a:ext cx="172194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validateLabels</a:t>
            </a:r>
            <a:endParaRPr lang="en-GB" sz="1700" dirty="0">
              <a:latin typeface="Futur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D2448-1352-4779-A18C-AB322DE6694F}"/>
              </a:ext>
            </a:extLst>
          </p:cNvPr>
          <p:cNvSpPr/>
          <p:nvPr/>
        </p:nvSpPr>
        <p:spPr>
          <a:xfrm>
            <a:off x="9442567" y="4060600"/>
            <a:ext cx="189026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validateFeatsub</a:t>
            </a:r>
            <a:endParaRPr lang="en-GB" sz="1700" dirty="0">
              <a:latin typeface="Futur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EC172-9762-4F1F-9582-F4DDFBF735CE}"/>
              </a:ext>
            </a:extLst>
          </p:cNvPr>
          <p:cNvSpPr/>
          <p:nvPr/>
        </p:nvSpPr>
        <p:spPr>
          <a:xfrm>
            <a:off x="7661473" y="3001181"/>
            <a:ext cx="15600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700" dirty="0" err="1">
                <a:latin typeface="Futura"/>
              </a:rPr>
              <a:t>trainDataCur</a:t>
            </a:r>
            <a:endParaRPr lang="en-GB" sz="1700" dirty="0">
              <a:latin typeface="Futur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982F88-D912-4B22-8853-3645E34475A4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17F43A1-DDCB-4A3A-A584-62DEF7F10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1AF232-DD72-49E1-A7EB-36C8BD9B19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E3BA4-46A6-400E-9651-C242B016D65B}"/>
              </a:ext>
            </a:extLst>
          </p:cNvPr>
          <p:cNvSpPr/>
          <p:nvPr/>
        </p:nvSpPr>
        <p:spPr>
          <a:xfrm>
            <a:off x="6995409" y="811922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n w="0"/>
                <a:latin typeface="Futura"/>
                <a:cs typeface="Microsoft Sans Serif"/>
              </a:rPr>
              <a:t>Dataset </a:t>
            </a:r>
            <a:r>
              <a:rPr lang="it-IT" dirty="0" err="1">
                <a:ln w="0"/>
                <a:latin typeface="Futura"/>
                <a:cs typeface="Microsoft Sans Serif"/>
              </a:rPr>
              <a:t>Preprocessing</a:t>
            </a:r>
            <a:endParaRPr lang="it-IT" dirty="0">
              <a:ln w="0"/>
              <a:latin typeface="Futura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1066800" y="1143000"/>
            <a:ext cx="7643439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Multiplecores for </a:t>
            </a:r>
            <a:r>
              <a:rPr lang="it-IT" sz="1700" dirty="0" err="1">
                <a:latin typeface="Futura"/>
              </a:rPr>
              <a:t>parallel</a:t>
            </a:r>
            <a:r>
              <a:rPr lang="it-IT" sz="1700" dirty="0">
                <a:latin typeface="Futura"/>
              </a:rPr>
              <a:t> computing -&gt; </a:t>
            </a:r>
            <a:r>
              <a:rPr lang="it-IT" sz="1700" i="1" dirty="0" err="1">
                <a:latin typeface="Futura"/>
              </a:rPr>
              <a:t>foreach</a:t>
            </a:r>
            <a:r>
              <a:rPr lang="it-IT" sz="1700" dirty="0">
                <a:latin typeface="Futura"/>
              </a:rPr>
              <a:t> &amp; </a:t>
            </a:r>
            <a:r>
              <a:rPr lang="it-IT" sz="1700" i="1" dirty="0" err="1">
                <a:latin typeface="Futura"/>
              </a:rPr>
              <a:t>doParallel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libraries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Save </a:t>
            </a:r>
            <a:r>
              <a:rPr lang="it-IT" sz="1700" i="1" dirty="0" err="1">
                <a:latin typeface="Futura"/>
              </a:rPr>
              <a:t>trained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models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Added</a:t>
            </a:r>
            <a:r>
              <a:rPr lang="it-IT" sz="1700" dirty="0">
                <a:latin typeface="Futura"/>
              </a:rPr>
              <a:t> class </a:t>
            </a:r>
            <a:r>
              <a:rPr lang="it-IT" sz="1700" i="1" dirty="0" err="1">
                <a:latin typeface="Futura"/>
              </a:rPr>
              <a:t>probability</a:t>
            </a:r>
            <a:endParaRPr lang="it-IT" sz="1700" i="1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From </a:t>
            </a:r>
            <a:r>
              <a:rPr lang="it-IT" sz="1700" dirty="0" err="1">
                <a:latin typeface="Futura"/>
              </a:rPr>
              <a:t>euclidean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to kernel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endParaRPr lang="it-IT" sz="1700" dirty="0">
              <a:latin typeface="Futur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i="1" dirty="0">
                <a:latin typeface="Futura"/>
              </a:rPr>
              <a:t>RBF kernel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implementation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Adapt</a:t>
            </a:r>
            <a:r>
              <a:rPr lang="it-IT" sz="1700" dirty="0">
                <a:latin typeface="Futura"/>
              </a:rPr>
              <a:t> </a:t>
            </a:r>
            <a:r>
              <a:rPr lang="it-IT" sz="1700" i="1" dirty="0" err="1">
                <a:latin typeface="Futura"/>
              </a:rPr>
              <a:t>pred_one</a:t>
            </a:r>
            <a:r>
              <a:rPr lang="it-IT" sz="1700" i="1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function</a:t>
            </a:r>
            <a:r>
              <a:rPr lang="it-IT" sz="1700" dirty="0">
                <a:latin typeface="Futura"/>
              </a:rPr>
              <a:t> to different class </a:t>
            </a:r>
            <a:r>
              <a:rPr lang="it-IT" sz="1700" dirty="0" err="1">
                <a:latin typeface="Futura"/>
              </a:rPr>
              <a:t>label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distances</a:t>
            </a: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Marging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MCLU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distance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 dirty="0">
                <a:latin typeface="Futura"/>
              </a:rPr>
              <a:t>)</a:t>
            </a:r>
          </a:p>
          <a:p>
            <a:endParaRPr lang="it-IT" sz="1700" dirty="0">
              <a:latin typeface="Futu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MCLP </a:t>
            </a:r>
            <a:r>
              <a:rPr lang="it-IT" sz="1700" dirty="0" err="1">
                <a:latin typeface="Futura"/>
              </a:rPr>
              <a:t>sampling</a:t>
            </a:r>
            <a:r>
              <a:rPr lang="it-IT" sz="1700" dirty="0">
                <a:latin typeface="Futura"/>
              </a:rPr>
              <a:t> (</a:t>
            </a:r>
            <a:r>
              <a:rPr lang="it-IT" sz="1700" dirty="0" err="1">
                <a:latin typeface="Futura"/>
              </a:rPr>
              <a:t>multicore</a:t>
            </a:r>
            <a:r>
              <a:rPr lang="it-IT" sz="1700">
                <a:latin typeface="Futura"/>
              </a:rPr>
              <a:t>)</a:t>
            </a:r>
            <a:endParaRPr lang="it-IT" sz="1700" dirty="0">
              <a:latin typeface="Futur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0" y="152400"/>
            <a:ext cx="121920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Implemented</a:t>
            </a:r>
            <a:r>
              <a:rPr lang="it-IT" sz="1700" dirty="0">
                <a:ln w="0"/>
                <a:latin typeface="Futura"/>
                <a:cs typeface="Microsoft Sans Serif"/>
              </a:rPr>
              <a:t> steps</a:t>
            </a:r>
            <a:endParaRPr lang="en-GB" sz="1700" dirty="0">
              <a:ln w="0"/>
              <a:latin typeface="Futur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E576F-9E28-4F1C-B2E8-CD21F2DB4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" t="13805" r="903" b="14324"/>
          <a:stretch/>
        </p:blipFill>
        <p:spPr>
          <a:xfrm>
            <a:off x="4800600" y="3028353"/>
            <a:ext cx="1895753" cy="286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AE6C36-B7A4-4C70-869B-0D814962D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6" t="60215" r="7291" b="6973"/>
          <a:stretch/>
        </p:blipFill>
        <p:spPr>
          <a:xfrm>
            <a:off x="7467600" y="3522580"/>
            <a:ext cx="2207679" cy="2837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2E061B-7E4A-4054-B28D-8C00E304F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" t="37849" r="86792" b="38187"/>
          <a:stretch/>
        </p:blipFill>
        <p:spPr>
          <a:xfrm>
            <a:off x="6799852" y="3522580"/>
            <a:ext cx="484495" cy="2837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59D4A7-21E7-44C7-9747-8A939E758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83" t="4809" r="19635" b="67439"/>
          <a:stretch/>
        </p:blipFill>
        <p:spPr>
          <a:xfrm>
            <a:off x="4800600" y="3522580"/>
            <a:ext cx="1815999" cy="2837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CE36CE-F34A-4EAB-BF7A-9EE78D765351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CF1E1-94F9-4C49-B01C-383E0EB043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4A163-195C-492D-BBCF-B4F558AC28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521632" y="5235414"/>
            <a:ext cx="44582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Execute</a:t>
            </a:r>
            <a:r>
              <a:rPr lang="it-IT" sz="1700" dirty="0">
                <a:latin typeface="Futura"/>
              </a:rPr>
              <a:t>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Qiskit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python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library</a:t>
            </a:r>
            <a:r>
              <a:rPr lang="it-IT" sz="1700" dirty="0">
                <a:latin typeface="Futura"/>
              </a:rPr>
              <a:t> for VSVM</a:t>
            </a:r>
            <a:endParaRPr lang="en-GB" sz="1700" dirty="0">
              <a:latin typeface="Futur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685800" y="962625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u="sng" dirty="0">
                <a:latin typeface="Futura"/>
              </a:rPr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533400" y="2716951"/>
            <a:ext cx="9101843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700" dirty="0">
                <a:latin typeface="Futura"/>
              </a:rPr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 err="1">
                <a:latin typeface="Futura"/>
              </a:rPr>
              <a:t>argin</a:t>
            </a:r>
            <a:r>
              <a:rPr lang="en-GB" sz="1700" dirty="0">
                <a:latin typeface="Futura"/>
              </a:rPr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M</a:t>
            </a:r>
            <a:r>
              <a:rPr lang="en-GB" sz="1700" dirty="0">
                <a:latin typeface="Futura"/>
              </a:rPr>
              <a:t>ulticlass Level Probability MCLP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>
                <a:latin typeface="Futura"/>
              </a:rPr>
              <a:t>S</a:t>
            </a:r>
            <a:r>
              <a:rPr lang="en-GB" sz="1700" dirty="0" err="1">
                <a:latin typeface="Futura"/>
              </a:rPr>
              <a:t>ignificance</a:t>
            </a:r>
            <a:r>
              <a:rPr lang="en-GB" sz="1700" dirty="0">
                <a:latin typeface="Futura"/>
              </a:rPr>
              <a:t> Space </a:t>
            </a:r>
            <a:r>
              <a:rPr lang="en-GB" sz="1700" dirty="0" err="1">
                <a:latin typeface="Futura"/>
              </a:rPr>
              <a:t>Construnction</a:t>
            </a:r>
            <a:r>
              <a:rPr lang="en-GB" sz="1700" dirty="0">
                <a:latin typeface="Futura"/>
              </a:rPr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Most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Ambiguous</a:t>
            </a:r>
            <a:r>
              <a:rPr lang="it-IT" sz="1700" dirty="0">
                <a:latin typeface="Futura"/>
              </a:rPr>
              <a:t> and </a:t>
            </a:r>
            <a:r>
              <a:rPr lang="it-IT" sz="1700" dirty="0" err="1">
                <a:latin typeface="Futura"/>
              </a:rPr>
              <a:t>orthogonal</a:t>
            </a:r>
            <a:r>
              <a:rPr lang="it-IT" sz="1700" dirty="0">
                <a:latin typeface="Futura"/>
              </a:rPr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</a:t>
            </a:r>
            <a:r>
              <a:rPr lang="it-IT" sz="1700" dirty="0">
                <a:latin typeface="Futura"/>
              </a:rPr>
              <a:t>-angle-based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700" dirty="0" err="1">
                <a:latin typeface="Futura"/>
              </a:rPr>
              <a:t>Multiclass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level</a:t>
            </a:r>
            <a:r>
              <a:rPr lang="it-IT" sz="1700" dirty="0">
                <a:latin typeface="Futura"/>
              </a:rPr>
              <a:t> </a:t>
            </a:r>
            <a:r>
              <a:rPr lang="it-IT" sz="1700" dirty="0" err="1">
                <a:latin typeface="Futura"/>
              </a:rPr>
              <a:t>uncertainty-enhanced</a:t>
            </a:r>
            <a:r>
              <a:rPr lang="it-IT" sz="1700" dirty="0">
                <a:latin typeface="Futura"/>
              </a:rPr>
              <a:t> cluster based </a:t>
            </a:r>
            <a:r>
              <a:rPr lang="it-IT" sz="1700" dirty="0" err="1">
                <a:latin typeface="Futura"/>
              </a:rPr>
              <a:t>diversity</a:t>
            </a:r>
            <a:r>
              <a:rPr lang="it-IT" sz="1700" dirty="0">
                <a:latin typeface="Futura"/>
              </a:rPr>
              <a:t> MCLU-ECBD</a:t>
            </a:r>
            <a:endParaRPr lang="en-GB" sz="1700" dirty="0">
              <a:latin typeface="Futura"/>
            </a:endParaRPr>
          </a:p>
          <a:p>
            <a:pPr lvl="1"/>
            <a:r>
              <a:rPr lang="en-GB" sz="1700" dirty="0">
                <a:latin typeface="Futura"/>
              </a:rPr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 err="1">
                <a:latin typeface="Futura"/>
              </a:rPr>
              <a:t>Kullbach</a:t>
            </a:r>
            <a:r>
              <a:rPr lang="en-GB" sz="1700" dirty="0">
                <a:latin typeface="Futura"/>
              </a:rPr>
              <a:t>–</a:t>
            </a:r>
            <a:r>
              <a:rPr lang="en-GB" sz="1700" dirty="0" err="1">
                <a:latin typeface="Futura"/>
              </a:rPr>
              <a:t>Leibler</a:t>
            </a:r>
            <a:r>
              <a:rPr lang="en-GB" sz="1700" dirty="0">
                <a:latin typeface="Futura"/>
              </a:rPr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700" dirty="0">
                <a:latin typeface="Futura"/>
              </a:rPr>
              <a:t>Breaking Ties (BT)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0F008-828D-483B-ACB5-22B0F07CD130}"/>
              </a:ext>
            </a:extLst>
          </p:cNvPr>
          <p:cNvSpPr/>
          <p:nvPr/>
        </p:nvSpPr>
        <p:spPr>
          <a:xfrm>
            <a:off x="0" y="152400"/>
            <a:ext cx="1219199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700" dirty="0" err="1">
                <a:ln w="0"/>
                <a:latin typeface="Futura"/>
                <a:cs typeface="Microsoft Sans Serif"/>
              </a:rPr>
              <a:t>Current</a:t>
            </a:r>
            <a:r>
              <a:rPr lang="it-IT" sz="1700" dirty="0">
                <a:ln w="0"/>
                <a:latin typeface="Futura"/>
                <a:cs typeface="Microsoft Sans Serif"/>
              </a:rPr>
              <a:t> progress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9D941-6740-4DCA-9C09-56462679D93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2B8902F-9AE9-4B7B-84BA-61F3473D8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390E6A-6E3F-4B90-8E0D-3B576222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AB17A8-B6F3-4C8D-B315-3C1091763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77AE-6C37-4CB2-A012-16EEBF539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8295" y="6172200"/>
            <a:ext cx="677505" cy="62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9A05B-8D08-46CF-8EB2-8EF9C40EEA00}"/>
              </a:ext>
            </a:extLst>
          </p:cNvPr>
          <p:cNvSpPr/>
          <p:nvPr/>
        </p:nvSpPr>
        <p:spPr>
          <a:xfrm>
            <a:off x="914400" y="0"/>
            <a:ext cx="10363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"/>
              </a:rPr>
              <a:t>1.  DONE try without </a:t>
            </a:r>
            <a:r>
              <a:rPr lang="en-GB" sz="1600" dirty="0" err="1">
                <a:latin typeface="Futura"/>
              </a:rPr>
              <a:t>indexTrain</a:t>
            </a:r>
            <a:r>
              <a:rPr lang="en-GB" sz="1600" dirty="0">
                <a:latin typeface="Futura"/>
              </a:rPr>
              <a:t>  </a:t>
            </a:r>
          </a:p>
          <a:p>
            <a:r>
              <a:rPr lang="en-GB" sz="1600" dirty="0">
                <a:latin typeface="Futura"/>
              </a:rPr>
              <a:t>3.  DONE split </a:t>
            </a:r>
            <a:r>
              <a:rPr lang="en-GB" sz="1600" dirty="0" err="1">
                <a:latin typeface="Futura"/>
              </a:rPr>
              <a:t>alter_samples</a:t>
            </a:r>
            <a:r>
              <a:rPr lang="en-GB" sz="1600" dirty="0">
                <a:latin typeface="Futura"/>
              </a:rPr>
              <a:t> in multiple iterations </a:t>
            </a:r>
          </a:p>
          <a:p>
            <a:r>
              <a:rPr lang="en-GB" sz="1600" dirty="0">
                <a:latin typeface="Futura"/>
              </a:rPr>
              <a:t>4.  DONE check if in the </a:t>
            </a:r>
            <a:r>
              <a:rPr lang="en-GB" sz="1600" dirty="0" err="1">
                <a:latin typeface="Futura"/>
              </a:rPr>
              <a:t>multiclas</a:t>
            </a:r>
            <a:r>
              <a:rPr lang="en-GB" sz="1600" dirty="0">
                <a:latin typeface="Futura"/>
              </a:rPr>
              <a:t> setting the random / balanced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actually change</a:t>
            </a:r>
          </a:p>
          <a:p>
            <a:r>
              <a:rPr lang="en-GB" sz="1600" dirty="0">
                <a:latin typeface="Futura"/>
              </a:rPr>
              <a:t>5.  DONE implement </a:t>
            </a:r>
            <a:r>
              <a:rPr lang="en-GB" sz="1600" dirty="0" err="1">
                <a:latin typeface="Futura"/>
              </a:rPr>
              <a:t>only_probability_distance</a:t>
            </a:r>
            <a:r>
              <a:rPr lang="en-GB" sz="1600" dirty="0">
                <a:latin typeface="Futura"/>
              </a:rPr>
              <a:t> + check different implementation of </a:t>
            </a:r>
            <a:r>
              <a:rPr lang="en-GB" sz="1600" dirty="0" err="1">
                <a:latin typeface="Futura"/>
              </a:rPr>
              <a:t>mclu</a:t>
            </a:r>
            <a:r>
              <a:rPr lang="en-GB" sz="1600" dirty="0">
                <a:latin typeface="Futura"/>
              </a:rPr>
              <a:t> (see paper) </a:t>
            </a:r>
          </a:p>
          <a:p>
            <a:r>
              <a:rPr lang="en-GB" sz="1600" dirty="0">
                <a:latin typeface="Futura"/>
              </a:rPr>
              <a:t>6.  DONE check if NDVI feature is actually useful</a:t>
            </a:r>
          </a:p>
          <a:p>
            <a:r>
              <a:rPr lang="en-GB" sz="1600" dirty="0">
                <a:latin typeface="Futura"/>
              </a:rPr>
              <a:t>7.  DONE boundClass1 issue related to implementation error -&gt; values inside variables</a:t>
            </a:r>
          </a:p>
          <a:p>
            <a:r>
              <a:rPr lang="en-GB" sz="1600" dirty="0">
                <a:latin typeface="Futura"/>
              </a:rPr>
              <a:t>8.  DONE implement binary + multiclass in the same script</a:t>
            </a:r>
          </a:p>
          <a:p>
            <a:r>
              <a:rPr lang="en-GB" sz="1600" dirty="0">
                <a:latin typeface="Futura"/>
              </a:rPr>
              <a:t>9.  DONE tune </a:t>
            </a:r>
            <a:r>
              <a:rPr lang="en-GB" sz="1600" dirty="0" err="1">
                <a:latin typeface="Futura"/>
              </a:rPr>
              <a:t>alter_label</a:t>
            </a:r>
            <a:r>
              <a:rPr lang="en-GB" sz="1600" dirty="0">
                <a:latin typeface="Futura"/>
              </a:rPr>
              <a:t> hyperparameter: how many label need to be </a:t>
            </a:r>
            <a:r>
              <a:rPr lang="en-GB" sz="1600" dirty="0" err="1">
                <a:latin typeface="Futura"/>
              </a:rPr>
              <a:t>relabeled</a:t>
            </a:r>
            <a:r>
              <a:rPr lang="en-GB" sz="1600" dirty="0">
                <a:latin typeface="Futura"/>
              </a:rPr>
              <a:t>?</a:t>
            </a:r>
          </a:p>
          <a:p>
            <a:r>
              <a:rPr lang="en-GB" sz="1600" dirty="0">
                <a:latin typeface="Futura"/>
              </a:rPr>
              <a:t>10. DONE overall hyperparameters optimization e.g. "</a:t>
            </a:r>
            <a:r>
              <a:rPr lang="en-GB" sz="1600" dirty="0" err="1">
                <a:latin typeface="Futura"/>
              </a:rPr>
              <a:t>boundMargin</a:t>
            </a:r>
            <a:r>
              <a:rPr lang="en-GB" sz="1600" dirty="0">
                <a:latin typeface="Futura"/>
              </a:rPr>
              <a:t>" and "bound" </a:t>
            </a:r>
          </a:p>
          <a:p>
            <a:r>
              <a:rPr lang="en-GB" sz="1600" dirty="0">
                <a:latin typeface="Futura"/>
              </a:rPr>
              <a:t>11. DONE descriptive stats of the dataset/data visualization</a:t>
            </a:r>
          </a:p>
          <a:p>
            <a:r>
              <a:rPr lang="en-GB" sz="1600" dirty="0">
                <a:latin typeface="Futura"/>
              </a:rPr>
              <a:t>12. DONE Kappa-score coefficient definition: change the metric from "kappa" to "accuracy"</a:t>
            </a:r>
          </a:p>
          <a:p>
            <a:r>
              <a:rPr lang="en-GB" sz="1600" dirty="0">
                <a:latin typeface="Futura"/>
              </a:rPr>
              <a:t>15. DONE multiclass script is implemented differently from the binary one -&gt; got different accuracies</a:t>
            </a:r>
          </a:p>
          <a:p>
            <a:r>
              <a:rPr lang="en-GB" sz="1600" dirty="0">
                <a:latin typeface="Futura"/>
              </a:rPr>
              <a:t>17. DONE add shape scripts</a:t>
            </a:r>
          </a:p>
          <a:p>
            <a:r>
              <a:rPr lang="en-GB" sz="1600" dirty="0">
                <a:latin typeface="Futura"/>
              </a:rPr>
              <a:t>18. DONE add </a:t>
            </a:r>
            <a:r>
              <a:rPr lang="en-GB" sz="1600" dirty="0" err="1">
                <a:latin typeface="Futura"/>
              </a:rPr>
              <a:t>hadagera</a:t>
            </a:r>
            <a:r>
              <a:rPr lang="en-GB" sz="1600" dirty="0">
                <a:latin typeface="Futura"/>
              </a:rPr>
              <a:t> scripts</a:t>
            </a:r>
          </a:p>
          <a:p>
            <a:r>
              <a:rPr lang="en-GB" sz="1600" dirty="0">
                <a:latin typeface="Futura"/>
              </a:rPr>
              <a:t>19. DONE check if it is sufficient to run </a:t>
            </a:r>
            <a:r>
              <a:rPr lang="en-GB" sz="1600" dirty="0" err="1">
                <a:latin typeface="Futura"/>
              </a:rPr>
              <a:t>registerDoParallel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num_cores</a:t>
            </a:r>
            <a:r>
              <a:rPr lang="en-GB" sz="1600" dirty="0">
                <a:latin typeface="Futura"/>
              </a:rPr>
              <a:t>) just once inside the script</a:t>
            </a:r>
          </a:p>
          <a:p>
            <a:r>
              <a:rPr lang="en-GB" sz="1600" dirty="0">
                <a:latin typeface="Futura"/>
              </a:rPr>
              <a:t>20. DONE either balanced the </a:t>
            </a:r>
            <a:r>
              <a:rPr lang="en-GB" sz="1600" dirty="0" err="1">
                <a:latin typeface="Futura"/>
              </a:rPr>
              <a:t>datapool</a:t>
            </a:r>
            <a:r>
              <a:rPr lang="en-GB" sz="1600" dirty="0">
                <a:latin typeface="Futura"/>
              </a:rPr>
              <a:t> at the beginning or the each train/test/validate/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set</a:t>
            </a:r>
          </a:p>
          <a:p>
            <a:r>
              <a:rPr lang="en-GB" sz="1600" dirty="0">
                <a:latin typeface="Futura"/>
              </a:rPr>
              <a:t>21. DONE pick one new sample at time OR pick multiple from different regions/classes</a:t>
            </a:r>
          </a:p>
          <a:p>
            <a:r>
              <a:rPr lang="en-GB" sz="1600" dirty="0">
                <a:latin typeface="Futura"/>
              </a:rPr>
              <a:t>22. DONE plots for different model accuracies with different training data size and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</a:t>
            </a:r>
          </a:p>
          <a:p>
            <a:r>
              <a:rPr lang="en-GB" sz="1600" dirty="0">
                <a:latin typeface="Futura"/>
              </a:rPr>
              <a:t>24. DONE implement VSVM-SL + VIRTUAL </a:t>
            </a:r>
            <a:r>
              <a:rPr lang="en-GB" sz="1600" dirty="0" err="1">
                <a:latin typeface="Futura"/>
              </a:rPr>
              <a:t>Unlabeled</a:t>
            </a:r>
            <a:r>
              <a:rPr lang="en-GB" sz="1600" dirty="0">
                <a:latin typeface="Futura"/>
              </a:rPr>
              <a:t> Samples on </a:t>
            </a:r>
            <a:r>
              <a:rPr lang="en-GB" sz="1600" dirty="0" err="1">
                <a:latin typeface="Futura"/>
              </a:rPr>
              <a:t>new_tunedVSVM</a:t>
            </a:r>
            <a:r>
              <a:rPr lang="en-GB" sz="1600" dirty="0">
                <a:latin typeface="Futura"/>
              </a:rPr>
              <a:t> IT</a:t>
            </a:r>
          </a:p>
          <a:p>
            <a:r>
              <a:rPr lang="en-GB" sz="1600" dirty="0">
                <a:latin typeface="Futura"/>
              </a:rPr>
              <a:t>25. DONE use the </a:t>
            </a:r>
            <a:r>
              <a:rPr lang="en-GB" sz="1600" dirty="0" err="1">
                <a:latin typeface="Futura"/>
              </a:rPr>
              <a:t>kernel_function</a:t>
            </a:r>
            <a:r>
              <a:rPr lang="en-GB" sz="1600" dirty="0">
                <a:latin typeface="Futura"/>
              </a:rPr>
              <a:t> from the </a:t>
            </a:r>
            <a:r>
              <a:rPr lang="en-GB" sz="1600" dirty="0" err="1">
                <a:latin typeface="Futura"/>
              </a:rPr>
              <a:t>base_svm</a:t>
            </a:r>
            <a:r>
              <a:rPr lang="en-GB" sz="1600" dirty="0">
                <a:latin typeface="Futura"/>
              </a:rPr>
              <a:t> </a:t>
            </a:r>
          </a:p>
          <a:p>
            <a:r>
              <a:rPr lang="en-GB" sz="1600" dirty="0">
                <a:latin typeface="Futura"/>
              </a:rPr>
              <a:t>29. DONE compare VSVM / VSVM_SL / VSVM_SL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/ VSVM_SL V </a:t>
            </a:r>
            <a:r>
              <a:rPr lang="en-GB" sz="1600" dirty="0" err="1">
                <a:latin typeface="Futura"/>
              </a:rPr>
              <a:t>Unl</a:t>
            </a:r>
            <a:r>
              <a:rPr lang="en-GB" sz="1600" dirty="0">
                <a:latin typeface="Futura"/>
              </a:rPr>
              <a:t> as base model for </a:t>
            </a:r>
            <a:r>
              <a:rPr lang="en-GB" sz="1600" dirty="0" err="1">
                <a:latin typeface="Futura"/>
              </a:rPr>
              <a:t>ITerative</a:t>
            </a:r>
            <a:r>
              <a:rPr lang="en-GB" sz="1600" dirty="0">
                <a:latin typeface="Futura"/>
              </a:rPr>
              <a:t> AL</a:t>
            </a:r>
          </a:p>
          <a:p>
            <a:r>
              <a:rPr lang="en-GB" sz="1600" dirty="0">
                <a:latin typeface="Futura"/>
              </a:rPr>
              <a:t>30. DONE check why SVM as an Accuracy of 90% just with 3 samples</a:t>
            </a:r>
          </a:p>
          <a:p>
            <a:r>
              <a:rPr lang="en-GB" sz="1600" dirty="0">
                <a:latin typeface="Futura"/>
              </a:rPr>
              <a:t>31. DONE check </a:t>
            </a:r>
            <a:r>
              <a:rPr lang="en-GB" sz="1600" dirty="0" err="1">
                <a:latin typeface="Futura"/>
              </a:rPr>
              <a:t>sampleSize</a:t>
            </a:r>
            <a:r>
              <a:rPr lang="en-GB" sz="1600" dirty="0">
                <a:latin typeface="Futura"/>
              </a:rPr>
              <a:t> =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</a:t>
            </a:r>
            <a:r>
              <a:rPr lang="en-GB" sz="1600" dirty="0" err="1">
                <a:latin typeface="Futura"/>
              </a:rPr>
              <a:t>sample_size</a:t>
            </a:r>
            <a:r>
              <a:rPr lang="en-GB" sz="1600" dirty="0">
                <a:latin typeface="Futura"/>
              </a:rPr>
              <a:t>] - </a:t>
            </a:r>
            <a:r>
              <a:rPr lang="en-GB" sz="1600" dirty="0" err="1">
                <a:latin typeface="Futura"/>
              </a:rPr>
              <a:t>sampleSizePor</a:t>
            </a:r>
            <a:r>
              <a:rPr lang="en-GB" sz="1600" dirty="0">
                <a:latin typeface="Futura"/>
              </a:rPr>
              <a:t>[sample_size-1]</a:t>
            </a:r>
          </a:p>
          <a:p>
            <a:r>
              <a:rPr lang="en-GB" sz="1600" dirty="0">
                <a:latin typeface="Futura"/>
              </a:rPr>
              <a:t>32. DONE compare </a:t>
            </a:r>
            <a:r>
              <a:rPr lang="en-GB" sz="1600" dirty="0" err="1">
                <a:latin typeface="Futura"/>
              </a:rPr>
              <a:t>VSVM_SL_Un_it</a:t>
            </a:r>
            <a:r>
              <a:rPr lang="en-GB" sz="1600" dirty="0">
                <a:latin typeface="Futura"/>
              </a:rPr>
              <a:t> trained on SVM/VSVM with </a:t>
            </a:r>
            <a:r>
              <a:rPr lang="en-GB" sz="1600" dirty="0" err="1">
                <a:latin typeface="Futura"/>
              </a:rPr>
              <a:t>VSVM_SL_Un_b</a:t>
            </a:r>
            <a:r>
              <a:rPr lang="en-GB" sz="1600" dirty="0">
                <a:latin typeface="Futura"/>
              </a:rPr>
              <a:t>/</a:t>
            </a:r>
            <a:r>
              <a:rPr lang="en-GB" sz="1600" dirty="0" err="1">
                <a:latin typeface="Futura"/>
              </a:rPr>
              <a:t>VSVM_SL_vUn_b</a:t>
            </a:r>
            <a:endParaRPr lang="en-GB" sz="1600" dirty="0">
              <a:latin typeface="Futura"/>
            </a:endParaRPr>
          </a:p>
          <a:p>
            <a:r>
              <a:rPr lang="en-GB" sz="1600" dirty="0">
                <a:latin typeface="Futura"/>
              </a:rPr>
              <a:t>36. DONE try MS with one sample per iteration</a:t>
            </a:r>
          </a:p>
          <a:p>
            <a:r>
              <a:rPr lang="en-GB" sz="1600" dirty="0">
                <a:latin typeface="Futura"/>
              </a:rPr>
              <a:t>39. DONE consider all the levels for the uncertainty distance </a:t>
            </a:r>
          </a:p>
          <a:p>
            <a:r>
              <a:rPr lang="en-GB" sz="1600" dirty="0">
                <a:latin typeface="Futura"/>
              </a:rPr>
              <a:t>41. DONE check warnings in AL binary </a:t>
            </a:r>
            <a:r>
              <a:rPr lang="en-GB" sz="1600" dirty="0" err="1">
                <a:latin typeface="Futura"/>
              </a:rPr>
              <a:t>hagadera</a:t>
            </a:r>
            <a:r>
              <a:rPr lang="en-GB" sz="1600" dirty="0">
                <a:latin typeface="Futura"/>
              </a:rPr>
              <a:t> -&gt; </a:t>
            </a:r>
            <a:r>
              <a:rPr lang="en-GB" sz="1600" dirty="0" err="1">
                <a:latin typeface="Futura"/>
              </a:rPr>
              <a:t>na</a:t>
            </a:r>
            <a:r>
              <a:rPr lang="en-GB" sz="1600" dirty="0">
                <a:latin typeface="Futura"/>
              </a:rPr>
              <a:t> due to </a:t>
            </a:r>
            <a:r>
              <a:rPr lang="en-GB" sz="1600" dirty="0" err="1">
                <a:latin typeface="Futura"/>
              </a:rPr>
              <a:t>ncol</a:t>
            </a:r>
            <a:r>
              <a:rPr lang="en-GB" sz="1600" dirty="0">
                <a:latin typeface="Futura"/>
              </a:rPr>
              <a:t>(</a:t>
            </a:r>
            <a:r>
              <a:rPr lang="en-GB" sz="1600" dirty="0" err="1">
                <a:latin typeface="Futura"/>
              </a:rPr>
              <a:t>samplesRemaining</a:t>
            </a:r>
            <a:r>
              <a:rPr lang="en-GB" sz="1600" dirty="0">
                <a:latin typeface="Futura"/>
              </a:rPr>
              <a:t>) in UD FUNCS</a:t>
            </a:r>
          </a:p>
        </p:txBody>
      </p:sp>
    </p:spTree>
    <p:extLst>
      <p:ext uri="{BB962C8B-B14F-4D97-AF65-F5344CB8AC3E}">
        <p14:creationId xmlns:p14="http://schemas.microsoft.com/office/powerpoint/2010/main" val="411806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6E73E0-56D2-4533-A864-D6D3653D0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" t="15029" r="22248" b="5464"/>
          <a:stretch/>
        </p:blipFill>
        <p:spPr>
          <a:xfrm>
            <a:off x="779911" y="838200"/>
            <a:ext cx="9087989" cy="47539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5BB3E6-77E8-4B4B-A946-3FA6B3AEE787}"/>
              </a:ext>
            </a:extLst>
          </p:cNvPr>
          <p:cNvSpPr/>
          <p:nvPr/>
        </p:nvSpPr>
        <p:spPr>
          <a:xfrm>
            <a:off x="8295" y="152400"/>
            <a:ext cx="121837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700" dirty="0">
                <a:ln w="0"/>
                <a:latin typeface="Futura"/>
                <a:cs typeface="Microsoft Sans Serif"/>
              </a:rPr>
              <a:t>Previous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block</a:t>
            </a:r>
            <a:r>
              <a:rPr lang="it-IT" sz="1700" dirty="0">
                <a:ln w="0"/>
                <a:latin typeface="Futura"/>
                <a:cs typeface="Microsoft Sans Serif"/>
              </a:rPr>
              <a:t> </a:t>
            </a:r>
            <a:r>
              <a:rPr lang="it-IT" sz="1700" dirty="0" err="1">
                <a:ln w="0"/>
                <a:latin typeface="Futura"/>
                <a:cs typeface="Microsoft Sans Serif"/>
              </a:rPr>
              <a:t>scheme</a:t>
            </a:r>
            <a:endParaRPr lang="en-GB" sz="1700" dirty="0">
              <a:ln w="0"/>
              <a:latin typeface="Futur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193AA-EAEC-43CC-B0A5-7B7B5FFCD5DE}"/>
              </a:ext>
            </a:extLst>
          </p:cNvPr>
          <p:cNvSpPr/>
          <p:nvPr/>
        </p:nvSpPr>
        <p:spPr>
          <a:xfrm>
            <a:off x="762000" y="5181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Futura"/>
              </a:rPr>
              <a:t>Semi-Supervised Virtual Support Vector Machines with Self-Learning Constraint for Remote Sensing Image Classification (Ozan)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DEC3-E9C9-4DD6-9164-EAA5D5B14A25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BFA73-ADF0-4DB8-A3D3-FDC3128832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D1BB9F-FE68-444A-BBD1-D989D18C9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81E6F-C40A-4ED0-9D53-D34104B4964F}"/>
              </a:ext>
            </a:extLst>
          </p:cNvPr>
          <p:cNvSpPr/>
          <p:nvPr/>
        </p:nvSpPr>
        <p:spPr>
          <a:xfrm>
            <a:off x="228600" y="6359452"/>
            <a:ext cx="2063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Futura"/>
                <a:ea typeface="Microsoft Sans Serif" panose="020B0604020202020204" pitchFamily="34" charset="0"/>
                <a:cs typeface="Microsoft Sans Serif" panose="020B0604020202020204" pitchFamily="34" charset="0"/>
              </a:rPr>
              <a:t>Lorenzo Carlassara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2A884-A15F-4E1B-9F93-24E6A16C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0" r="25955" b="38216"/>
          <a:stretch/>
        </p:blipFill>
        <p:spPr>
          <a:xfrm>
            <a:off x="10734080" y="6172326"/>
            <a:ext cx="677505" cy="627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BAE88E-FFC9-4BC0-9DE5-9B7CA7691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6172200"/>
            <a:ext cx="628015" cy="628015"/>
          </a:xfrm>
          <a:prstGeom prst="rect">
            <a:avLst/>
          </a:prstGeom>
        </p:spPr>
      </p:pic>
      <p:sp>
        <p:nvSpPr>
          <p:cNvPr id="21" name="Textfeld 99">
            <a:extLst>
              <a:ext uri="{FF2B5EF4-FFF2-40B4-BE49-F238E27FC236}">
                <a16:creationId xmlns:a16="http://schemas.microsoft.com/office/drawing/2014/main" id="{0803C2D1-1B12-4681-99BA-94ACF45F635F}"/>
              </a:ext>
            </a:extLst>
          </p:cNvPr>
          <p:cNvSpPr txBox="1"/>
          <p:nvPr/>
        </p:nvSpPr>
        <p:spPr>
          <a:xfrm>
            <a:off x="-10886" y="152400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F3ACF-1ADF-431F-9FBC-C36B9DC9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1" y="848594"/>
            <a:ext cx="10560894" cy="48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12220</TotalTime>
  <Words>887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Futura</vt:lpstr>
      <vt:lpstr>Microsoft Sans Serif</vt:lpstr>
      <vt:lpstr>Times New Roman</vt:lpstr>
      <vt:lpstr>Trebuchet MS</vt:lpstr>
      <vt:lpstr>Office Theme</vt:lpstr>
      <vt:lpstr>Geoinformatics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209</cp:revision>
  <dcterms:created xsi:type="dcterms:W3CDTF">2023-05-01T21:14:50Z</dcterms:created>
  <dcterms:modified xsi:type="dcterms:W3CDTF">2024-07-11T14:12:24Z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