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2" r:id="rId10"/>
    <p:sldId id="267" r:id="rId11"/>
  </p:sldIdLst>
  <p:sldSz cx="16256000" cy="9144000"/>
  <p:notesSz cx="16256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856" userDrawn="1">
          <p15:clr>
            <a:srgbClr val="A4A3A4"/>
          </p15:clr>
        </p15:guide>
        <p15:guide id="2" pos="8204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  <p15:guide id="4" pos="1469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asORYXxL7H+XTiiE8q31T4nVa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5B2E1-36BB-423C-9D9F-8BD25FA29AE7}">
  <a:tblStyle styleId="{B305B2E1-36BB-423C-9D9F-8BD25FA29A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66"/>
      </p:cViewPr>
      <p:guideLst>
        <p:guide pos="856"/>
        <p:guide pos="8204"/>
        <p:guide orient="horz" pos="408"/>
        <p:guide pos="1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09875" y="685800"/>
            <a:ext cx="10837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48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orenzo.carlassara@mail.polimi.i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irginia.valeria@mail.polimi.it" TargetMode="External"/><Relationship Id="rId5" Type="http://schemas.openxmlformats.org/officeDocument/2006/relationships/hyperlink" Target="mailto:Emma.lodetti@mail.poolimi.it" TargetMode="External"/><Relationship Id="rId4" Type="http://schemas.openxmlformats.org/officeDocument/2006/relationships/hyperlink" Target="mailto:Anglica.iseni@mail.polimi.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000" cy="2465493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sz="1867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3983" y="3076462"/>
            <a:ext cx="7468025" cy="1835673"/>
          </a:xfrm>
          <a:prstGeom prst="rect">
            <a:avLst/>
          </a:prstGeom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it-IT" sz="5867" b="0" spc="-7" dirty="0">
                <a:latin typeface="Calibri" panose="020F0502020204030204" pitchFamily="34" charset="0"/>
                <a:cs typeface="Calibri" panose="020F0502020204030204" pitchFamily="34" charset="0"/>
              </a:rPr>
              <a:t>Thanks for your attention!</a:t>
            </a:r>
            <a:endParaRPr sz="5867" b="0" spc="-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8563" y="5130589"/>
            <a:ext cx="9198867" cy="29820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47"/>
              </a:spcBef>
            </a:pPr>
            <a:endParaRPr lang="en-GB" sz="3267" dirty="0">
              <a:latin typeface="Trebuchet MS"/>
              <a:cs typeface="Trebuchet MS"/>
            </a:endParaRPr>
          </a:p>
          <a:p>
            <a:pPr marL="847" algn="ctr"/>
            <a:r>
              <a:rPr lang="it-IT" sz="3200" spc="-7" dirty="0">
                <a:solidFill>
                  <a:srgbClr val="006699"/>
                </a:solidFill>
                <a:latin typeface="Trebuchet MS"/>
                <a:cs typeface="Trebuchet MS"/>
                <a:hlinkClick r:id="rId3"/>
              </a:rPr>
              <a:t>lorenzo.carlassara@mail.polimi.it</a:t>
            </a:r>
            <a:r>
              <a:rPr lang="it-IT" sz="3200" spc="-7" dirty="0">
                <a:solidFill>
                  <a:srgbClr val="006699"/>
                </a:solidFill>
                <a:latin typeface="Trebuchet MS"/>
                <a:cs typeface="Trebuchet MS"/>
              </a:rPr>
              <a:t> </a:t>
            </a:r>
          </a:p>
          <a:p>
            <a:pPr marL="847" algn="ctr"/>
            <a:r>
              <a:rPr lang="it-IT" sz="3200" spc="-7" dirty="0">
                <a:solidFill>
                  <a:srgbClr val="006699"/>
                </a:solidFill>
                <a:latin typeface="Trebuchet MS"/>
                <a:cs typeface="Trebuchet MS"/>
                <a:hlinkClick r:id="rId4"/>
              </a:rPr>
              <a:t>angelica.iseni@mail.polimi.it</a:t>
            </a:r>
            <a:endParaRPr lang="it-IT" sz="3200" spc="-7" dirty="0">
              <a:solidFill>
                <a:srgbClr val="006699"/>
              </a:solidFill>
              <a:latin typeface="Trebuchet MS"/>
              <a:cs typeface="Trebuchet MS"/>
            </a:endParaRPr>
          </a:p>
          <a:p>
            <a:pPr marL="847" algn="ctr"/>
            <a:r>
              <a:rPr lang="it-IT" sz="3200" spc="-7" dirty="0">
                <a:solidFill>
                  <a:srgbClr val="006699"/>
                </a:solidFill>
                <a:latin typeface="Trebuchet MS"/>
                <a:cs typeface="Trebuchet MS"/>
                <a:hlinkClick r:id="rId5"/>
              </a:rPr>
              <a:t>emma.lodetti@mail.poolimi.it</a:t>
            </a:r>
            <a:endParaRPr lang="it-IT" sz="3200" spc="-7" dirty="0">
              <a:solidFill>
                <a:srgbClr val="006699"/>
              </a:solidFill>
              <a:latin typeface="Trebuchet MS"/>
              <a:cs typeface="Trebuchet MS"/>
            </a:endParaRPr>
          </a:p>
          <a:p>
            <a:pPr marL="847" algn="ctr"/>
            <a:r>
              <a:rPr lang="it-IT" sz="3200" spc="-7" dirty="0">
                <a:solidFill>
                  <a:srgbClr val="006699"/>
                </a:solidFill>
                <a:latin typeface="Trebuchet MS"/>
                <a:cs typeface="Trebuchet MS"/>
                <a:hlinkClick r:id="rId6"/>
              </a:rPr>
              <a:t>virginia.valeria@mail.polimi.it</a:t>
            </a:r>
            <a:endParaRPr lang="it-IT" sz="3200" spc="-7" dirty="0">
              <a:solidFill>
                <a:srgbClr val="006699"/>
              </a:solidFill>
              <a:latin typeface="Trebuchet MS"/>
              <a:cs typeface="Trebuchet MS"/>
            </a:endParaRPr>
          </a:p>
          <a:p>
            <a:pPr marL="847" algn="ctr"/>
            <a:endParaRPr lang="it-IT" sz="3200" spc="-7" dirty="0">
              <a:solidFill>
                <a:srgbClr val="006699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487" y="8549573"/>
            <a:ext cx="151976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53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867" spc="-107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867" spc="-12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867" spc="-87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53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867" spc="-12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33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867" spc="-12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13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867" spc="-13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867" spc="-9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87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867" spc="-12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27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867" spc="-127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60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867" spc="-13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13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867" spc="-12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53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867" spc="-11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-60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867" spc="-11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27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867" spc="-14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133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867" spc="-7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867" spc="-12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33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867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-27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867" spc="-87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867" spc="-9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12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867" spc="-73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-27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867" spc="-127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867" spc="-7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867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82245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"/>
          <p:cNvPicPr preferRelativeResize="0"/>
          <p:nvPr/>
        </p:nvPicPr>
        <p:blipFill rotWithShape="1">
          <a:blip r:embed="rId3">
            <a:alphaModFix/>
          </a:blip>
          <a:srcRect b="16251"/>
          <a:stretch/>
        </p:blipFill>
        <p:spPr>
          <a:xfrm>
            <a:off x="0" y="-65314"/>
            <a:ext cx="16256000" cy="9178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2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34" name="Google Shape;34;p2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" name="Google Shape;3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2"/>
          <p:cNvSpPr txBox="1"/>
          <p:nvPr/>
        </p:nvSpPr>
        <p:spPr>
          <a:xfrm>
            <a:off x="3772615" y="2954460"/>
            <a:ext cx="8954035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interactive Application for Air </a:t>
            </a:r>
            <a:r>
              <a:rPr lang="it-IT" sz="6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Pollution</a:t>
            </a:r>
            <a:r>
              <a:rPr lang="it-IT" sz="6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Monitoring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;p2">
            <a:extLst>
              <a:ext uri="{FF2B5EF4-FFF2-40B4-BE49-F238E27FC236}">
                <a16:creationId xmlns:a16="http://schemas.microsoft.com/office/drawing/2014/main" id="{D64D05BE-5B23-449B-B4A0-AAD74D7437B7}"/>
              </a:ext>
            </a:extLst>
          </p:cNvPr>
          <p:cNvSpPr txBox="1"/>
          <p:nvPr/>
        </p:nvSpPr>
        <p:spPr>
          <a:xfrm>
            <a:off x="15096622" y="8513225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"/>
          <p:cNvPicPr preferRelativeResize="0"/>
          <p:nvPr/>
        </p:nvPicPr>
        <p:blipFill rotWithShape="1">
          <a:blip r:embed="rId3">
            <a:alphaModFix/>
          </a:blip>
          <a:srcRect t="11445"/>
          <a:stretch/>
        </p:blipFill>
        <p:spPr>
          <a:xfrm>
            <a:off x="8615742" y="0"/>
            <a:ext cx="7640258" cy="510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4">
            <a:alphaModFix/>
          </a:blip>
          <a:srcRect t="21562"/>
          <a:stretch/>
        </p:blipFill>
        <p:spPr>
          <a:xfrm>
            <a:off x="8615742" y="4934337"/>
            <a:ext cx="7640258" cy="337231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 txBox="1"/>
          <p:nvPr/>
        </p:nvSpPr>
        <p:spPr>
          <a:xfrm>
            <a:off x="1213545" y="2827179"/>
            <a:ext cx="666074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3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Providing</a:t>
            </a:r>
            <a:r>
              <a:rPr lang="it-IT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Clear Scientific Insights </a:t>
            </a:r>
            <a:r>
              <a:rPr lang="it-IT" sz="3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into</a:t>
            </a:r>
            <a:r>
              <a:rPr lang="it-IT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Air </a:t>
            </a:r>
            <a:r>
              <a:rPr lang="it-IT" sz="3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Pollutants</a:t>
            </a:r>
            <a:r>
              <a:rPr lang="it-IT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’ impact on health</a:t>
            </a:r>
            <a:endParaRPr sz="3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Open-Source Platform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3"/>
          <p:cNvGrpSpPr/>
          <p:nvPr/>
        </p:nvGrpSpPr>
        <p:grpSpPr>
          <a:xfrm>
            <a:off x="0" y="8306647"/>
            <a:ext cx="16256000" cy="837353"/>
            <a:chOff x="0" y="6230108"/>
            <a:chExt cx="12192000" cy="628015"/>
          </a:xfrm>
        </p:grpSpPr>
        <p:sp>
          <p:nvSpPr>
            <p:cNvPr id="46" name="Google Shape;46;p3"/>
            <p:cNvSpPr/>
            <p:nvPr/>
          </p:nvSpPr>
          <p:spPr>
            <a:xfrm>
              <a:off x="0" y="6230108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" name="Google Shape;47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3"/>
          <p:cNvSpPr txBox="1"/>
          <p:nvPr/>
        </p:nvSpPr>
        <p:spPr>
          <a:xfrm>
            <a:off x="745493" y="93702"/>
            <a:ext cx="712879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6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;p2">
            <a:extLst>
              <a:ext uri="{FF2B5EF4-FFF2-40B4-BE49-F238E27FC236}">
                <a16:creationId xmlns:a16="http://schemas.microsoft.com/office/drawing/2014/main" id="{F305ADB2-5256-4DE9-892D-029DD5F31179}"/>
              </a:ext>
            </a:extLst>
          </p:cNvPr>
          <p:cNvSpPr txBox="1"/>
          <p:nvPr/>
        </p:nvSpPr>
        <p:spPr>
          <a:xfrm>
            <a:off x="15096622" y="8509903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54" name="Google Shape;54;p4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" name="Google Shape;5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4"/>
          <p:cNvSpPr txBox="1"/>
          <p:nvPr/>
        </p:nvSpPr>
        <p:spPr>
          <a:xfrm>
            <a:off x="1252508" y="7528544"/>
            <a:ext cx="13750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pollutants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harmful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life on the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" name="Google Shape;57;p4"/>
          <p:cNvGraphicFramePr/>
          <p:nvPr>
            <p:extLst>
              <p:ext uri="{D42A27DB-BD31-4B8C-83A1-F6EECF244321}">
                <p14:modId xmlns:p14="http://schemas.microsoft.com/office/powerpoint/2010/main" val="4228205051"/>
              </p:ext>
            </p:extLst>
          </p:nvPr>
        </p:nvGraphicFramePr>
        <p:xfrm>
          <a:off x="1252508" y="1306233"/>
          <a:ext cx="13750975" cy="6090330"/>
        </p:xfrm>
        <a:graphic>
          <a:graphicData uri="http://schemas.openxmlformats.org/drawingml/2006/table">
            <a:tbl>
              <a:tblPr firstRow="1" bandRow="1">
                <a:noFill/>
                <a:tableStyleId>{B305B2E1-36BB-423C-9D9F-8BD25FA29AE7}</a:tableStyleId>
              </a:tblPr>
              <a:tblGrid>
                <a:gridCol w="18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err="1"/>
                        <a:t>Pollutant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Description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PM10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Particulate</a:t>
                      </a: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matter</a:t>
                      </a: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10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particles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a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diameter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10 micron or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Dust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from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construction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landfills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agriculture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wildfires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brush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burning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industrial sources, wind-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blown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dust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from open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SO2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Sulfur</a:t>
                      </a: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Dioxide</a:t>
                      </a:r>
                      <a:endParaRPr lang="it-IT" sz="18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Heavy,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colorless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and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poisonous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gas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composed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sulfur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oxygen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the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burning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fossil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oil) and the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smelting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mineral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NOx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Nitrogen</a:t>
                      </a: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Monoxide</a:t>
                      </a: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Dioxide</a:t>
                      </a:r>
                      <a:endParaRPr lang="it-IT" sz="18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Gaseous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pollutant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composed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nitrogen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oxygen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fossil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oil, gas, diesel) are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burned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high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5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CO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Carbon </a:t>
                      </a: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Monoxide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Colorless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odorless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gas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can be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harmful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inhaled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 large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amounts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cars, trucks and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machinery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burn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fossil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5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PM2.5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Particulate</a:t>
                      </a:r>
                      <a:r>
                        <a:rPr lang="it-IT" sz="18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Matter 2.5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particles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droplets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 the air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that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one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half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micron or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width</a:t>
                      </a:r>
                      <a:endParaRPr lang="it-IT"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combustion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gasoline, oil, diesel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wood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produce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much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ofthe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u="sng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PM2.5</a:t>
                      </a:r>
                      <a:r>
                        <a:rPr lang="it-IT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pollution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19980338"/>
                  </a:ext>
                </a:extLst>
              </a:tr>
            </a:tbl>
          </a:graphicData>
        </a:graphic>
      </p:graphicFrame>
      <p:sp>
        <p:nvSpPr>
          <p:cNvPr id="58" name="Google Shape;58;p4"/>
          <p:cNvSpPr txBox="1"/>
          <p:nvPr/>
        </p:nvSpPr>
        <p:spPr>
          <a:xfrm>
            <a:off x="4563600" y="155565"/>
            <a:ext cx="712879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Pollutants</a:t>
            </a:r>
            <a:endParaRPr sz="6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;p2">
            <a:extLst>
              <a:ext uri="{FF2B5EF4-FFF2-40B4-BE49-F238E27FC236}">
                <a16:creationId xmlns:a16="http://schemas.microsoft.com/office/drawing/2014/main" id="{89F06401-98CA-46E2-BE09-85D433583BA7}"/>
              </a:ext>
            </a:extLst>
          </p:cNvPr>
          <p:cNvSpPr txBox="1"/>
          <p:nvPr/>
        </p:nvSpPr>
        <p:spPr>
          <a:xfrm>
            <a:off x="15096622" y="8510068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64" name="Google Shape;64;p5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5"/>
          <p:cNvSpPr txBox="1"/>
          <p:nvPr/>
        </p:nvSpPr>
        <p:spPr>
          <a:xfrm>
            <a:off x="4559807" y="93702"/>
            <a:ext cx="712879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6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1205645" y="1676690"/>
            <a:ext cx="14545616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⮚"/>
            </a:pPr>
            <a:r>
              <a:rPr lang="it-IT" sz="4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Functional</a:t>
            </a:r>
            <a:r>
              <a:rPr lang="it-IT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4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Requirements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Handling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Secure Data Management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User-Friendly Access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⮚"/>
            </a:pPr>
            <a:r>
              <a:rPr lang="it-IT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Non-</a:t>
            </a:r>
            <a:r>
              <a:rPr lang="it-IT" sz="4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Functional</a:t>
            </a:r>
            <a:r>
              <a:rPr lang="it-IT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4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Requirements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Language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Accessible</a:t>
            </a: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Data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⮚"/>
            </a:pPr>
            <a:r>
              <a:rPr lang="it-IT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Technical </a:t>
            </a:r>
            <a:r>
              <a:rPr lang="it-IT" sz="4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Requirements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Python </a:t>
            </a:r>
            <a:r>
              <a:rPr lang="it-IT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Backend</a:t>
            </a:r>
            <a:r>
              <a:rPr lang="it-IT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Development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36;p2">
            <a:extLst>
              <a:ext uri="{FF2B5EF4-FFF2-40B4-BE49-F238E27FC236}">
                <a16:creationId xmlns:a16="http://schemas.microsoft.com/office/drawing/2014/main" id="{558AC113-DDF6-4182-87C1-31AEB501F301}"/>
              </a:ext>
            </a:extLst>
          </p:cNvPr>
          <p:cNvSpPr txBox="1"/>
          <p:nvPr/>
        </p:nvSpPr>
        <p:spPr>
          <a:xfrm>
            <a:off x="15096622" y="8510068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6" descr="Immagine che contiene testo, diagramma, Piano, Disegno tecnic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4476" y="1286649"/>
            <a:ext cx="11327048" cy="6551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6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74" name="Google Shape;74;p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6"/>
          <p:cNvSpPr txBox="1"/>
          <p:nvPr/>
        </p:nvSpPr>
        <p:spPr>
          <a:xfrm>
            <a:off x="4743624" y="7740352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representation of the different components of iAPP4P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1308795" y="93702"/>
            <a:ext cx="136384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</a:t>
            </a:r>
            <a:r>
              <a:rPr lang="it-IT" sz="66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66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r>
              <a:rPr lang="it-IT" sz="66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66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sz="6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;p2">
            <a:extLst>
              <a:ext uri="{FF2B5EF4-FFF2-40B4-BE49-F238E27FC236}">
                <a16:creationId xmlns:a16="http://schemas.microsoft.com/office/drawing/2014/main" id="{5E021009-FF9D-4888-A4E1-CF3DA136E477}"/>
              </a:ext>
            </a:extLst>
          </p:cNvPr>
          <p:cNvSpPr txBox="1"/>
          <p:nvPr/>
        </p:nvSpPr>
        <p:spPr>
          <a:xfrm>
            <a:off x="15096622" y="8510068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91" name="Google Shape;91;p8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8"/>
          <p:cNvSpPr/>
          <p:nvPr/>
        </p:nvSpPr>
        <p:spPr>
          <a:xfrm>
            <a:off x="5043272" y="54561"/>
            <a:ext cx="6169456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</a:t>
            </a:r>
            <a:r>
              <a:rPr lang="it-IT" sz="6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6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6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62DD-937B-4DF0-9F2A-603FD5B50A79}"/>
              </a:ext>
            </a:extLst>
          </p:cNvPr>
          <p:cNvSpPr/>
          <p:nvPr/>
        </p:nvSpPr>
        <p:spPr>
          <a:xfrm>
            <a:off x="1358900" y="2167131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u="sng" dirty="0">
                <a:solidFill>
                  <a:schemeClr val="tx1"/>
                </a:solidFill>
                <a:latin typeface="Consolas" panose="020B0609020204030204" pitchFamily="49" charset="0"/>
              </a:rPr>
              <a:t>DATA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5D216-97D5-4AB3-B3AF-E81417569946}"/>
              </a:ext>
            </a:extLst>
          </p:cNvPr>
          <p:cNvSpPr/>
          <p:nvPr/>
        </p:nvSpPr>
        <p:spPr>
          <a:xfrm>
            <a:off x="2259749" y="3192769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1. DB transition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5D79F-0AF9-4153-AB60-01999FE5AC79}"/>
              </a:ext>
            </a:extLst>
          </p:cNvPr>
          <p:cNvSpPr/>
          <p:nvPr/>
        </p:nvSpPr>
        <p:spPr>
          <a:xfrm>
            <a:off x="2256147" y="417147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2. DB from 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27D85-DF81-44DB-8A54-F185BE2DEA65}"/>
              </a:ext>
            </a:extLst>
          </p:cNvPr>
          <p:cNvSpPr/>
          <p:nvPr/>
        </p:nvSpPr>
        <p:spPr>
          <a:xfrm>
            <a:off x="2257197" y="5150184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3. CSV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6EFD2-46D8-4F82-A7E4-D18638B6A925}"/>
              </a:ext>
            </a:extLst>
          </p:cNvPr>
          <p:cNvSpPr/>
          <p:nvPr/>
        </p:nvSpPr>
        <p:spPr>
          <a:xfrm>
            <a:off x="1317469" y="6851695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u="sng" dirty="0">
                <a:solidFill>
                  <a:schemeClr val="tx1"/>
                </a:solidFill>
                <a:latin typeface="Consolas" panose="020B0609020204030204" pitchFamily="49" charset="0"/>
              </a:rPr>
              <a:t>USER LOGIN &amp; REGISTRATION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121FD3-A36C-4FDC-8F99-CD8D4680E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168" y="1727460"/>
            <a:ext cx="3879561" cy="2424726"/>
          </a:xfrm>
          <a:prstGeom prst="rect">
            <a:avLst/>
          </a:prstGeom>
        </p:spPr>
      </p:pic>
      <p:pic>
        <p:nvPicPr>
          <p:cNvPr id="17" name="Google Shape;108;p9">
            <a:extLst>
              <a:ext uri="{FF2B5EF4-FFF2-40B4-BE49-F238E27FC236}">
                <a16:creationId xmlns:a16="http://schemas.microsoft.com/office/drawing/2014/main" id="{A2238254-B1F1-4438-8FEF-FDCF7BE340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67537" y="5153510"/>
            <a:ext cx="2912626" cy="136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0674F-E7DB-466C-8BA6-03A50076D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2240" y="3861408"/>
            <a:ext cx="1043220" cy="1043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A67CFE9-9759-449E-BC59-BB13E5B987EF}"/>
              </a:ext>
            </a:extLst>
          </p:cNvPr>
          <p:cNvSpPr/>
          <p:nvPr/>
        </p:nvSpPr>
        <p:spPr>
          <a:xfrm>
            <a:off x="5748411" y="2641376"/>
            <a:ext cx="16433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Consolas" panose="020B0609020204030204" pitchFamily="49" charset="0"/>
              </a:rPr>
              <a:t>Download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Create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Insert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Update</a:t>
            </a: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Table helper </a:t>
            </a:r>
          </a:p>
        </p:txBody>
      </p:sp>
      <p:sp>
        <p:nvSpPr>
          <p:cNvPr id="22" name="Google Shape;36;p2">
            <a:extLst>
              <a:ext uri="{FF2B5EF4-FFF2-40B4-BE49-F238E27FC236}">
                <a16:creationId xmlns:a16="http://schemas.microsoft.com/office/drawing/2014/main" id="{5E59E44A-F255-482C-8597-47C6E72C34F5}"/>
              </a:ext>
            </a:extLst>
          </p:cNvPr>
          <p:cNvSpPr txBox="1"/>
          <p:nvPr/>
        </p:nvSpPr>
        <p:spPr>
          <a:xfrm>
            <a:off x="15096622" y="8510068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ADDF135-9FF5-4CB4-AFA7-4ABA131E577A}"/>
              </a:ext>
            </a:extLst>
          </p:cNvPr>
          <p:cNvSpPr/>
          <p:nvPr/>
        </p:nvSpPr>
        <p:spPr>
          <a:xfrm>
            <a:off x="5284583" y="2635561"/>
            <a:ext cx="350694" cy="1575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101" name="Google Shape;101;p9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1689" y="5310553"/>
            <a:ext cx="5444321" cy="194491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926958B-5BA6-47E8-B7D6-492D1C83016F}"/>
              </a:ext>
            </a:extLst>
          </p:cNvPr>
          <p:cNvSpPr/>
          <p:nvPr/>
        </p:nvSpPr>
        <p:spPr>
          <a:xfrm>
            <a:off x="1331972" y="701233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u="sng" dirty="0">
                <a:solidFill>
                  <a:schemeClr val="tx1"/>
                </a:solidFill>
                <a:latin typeface="Consolas" panose="020B0609020204030204" pitchFamily="49" charset="0"/>
              </a:rPr>
              <a:t>DASHBOARD CREATION &amp; VISUALIZATION</a:t>
            </a:r>
          </a:p>
        </p:txBody>
      </p:sp>
      <p:pic>
        <p:nvPicPr>
          <p:cNvPr id="17" name="Google Shape;104;p9">
            <a:extLst>
              <a:ext uri="{FF2B5EF4-FFF2-40B4-BE49-F238E27FC236}">
                <a16:creationId xmlns:a16="http://schemas.microsoft.com/office/drawing/2014/main" id="{96C309D1-8672-40B8-A983-0B9D6EAED1C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97063" y="6028317"/>
            <a:ext cx="1798820" cy="51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6;p9">
            <a:extLst>
              <a:ext uri="{FF2B5EF4-FFF2-40B4-BE49-F238E27FC236}">
                <a16:creationId xmlns:a16="http://schemas.microsoft.com/office/drawing/2014/main" id="{BCF3495E-8F95-47BE-BA2D-B17D68970E1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42215" y="1224453"/>
            <a:ext cx="3563269" cy="86999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6;p2">
            <a:extLst>
              <a:ext uri="{FF2B5EF4-FFF2-40B4-BE49-F238E27FC236}">
                <a16:creationId xmlns:a16="http://schemas.microsoft.com/office/drawing/2014/main" id="{A6154ECE-6A6A-49E4-A031-E80A4A474AF2}"/>
              </a:ext>
            </a:extLst>
          </p:cNvPr>
          <p:cNvSpPr txBox="1"/>
          <p:nvPr/>
        </p:nvSpPr>
        <p:spPr>
          <a:xfrm>
            <a:off x="15096622" y="8510068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9E6D0-D5F7-4D1E-96A0-423CC4C9B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7616" y="4135123"/>
            <a:ext cx="3467868" cy="728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FC90A9-40B3-4D93-91C9-F7F17EC80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751" y="2570897"/>
            <a:ext cx="3188597" cy="1087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83746-B815-4B53-959E-D3D394F733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19167" y="2825444"/>
            <a:ext cx="572634" cy="572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2C171-B71B-4037-AB39-AE591D208FD5}"/>
              </a:ext>
            </a:extLst>
          </p:cNvPr>
          <p:cNvSpPr/>
          <p:nvPr/>
        </p:nvSpPr>
        <p:spPr>
          <a:xfrm>
            <a:off x="2834677" y="2570897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-IT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All</a:t>
            </a:r>
            <a:r>
              <a:rPr lang="it-IT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the </a:t>
            </a:r>
            <a:r>
              <a:rPr lang="it-IT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tasks</a:t>
            </a:r>
            <a:r>
              <a:rPr lang="it-IT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are </a:t>
            </a:r>
            <a:r>
              <a:rPr lang="it-IT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grouped</a:t>
            </a:r>
            <a:r>
              <a:rPr lang="it-IT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it-IT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into</a:t>
            </a:r>
            <a:r>
              <a:rPr lang="it-IT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4 </a:t>
            </a:r>
            <a:r>
              <a:rPr lang="it-IT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main</a:t>
            </a:r>
            <a:r>
              <a:rPr lang="it-IT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50744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7"/>
          <p:cNvGrpSpPr/>
          <p:nvPr/>
        </p:nvGrpSpPr>
        <p:grpSpPr>
          <a:xfrm>
            <a:off x="0" y="8306816"/>
            <a:ext cx="16256000" cy="837353"/>
            <a:chOff x="0" y="6230111"/>
            <a:chExt cx="12192000" cy="628015"/>
          </a:xfrm>
        </p:grpSpPr>
        <p:sp>
          <p:nvSpPr>
            <p:cNvPr id="83" name="Google Shape;83;p7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7"/>
          <p:cNvSpPr/>
          <p:nvPr/>
        </p:nvSpPr>
        <p:spPr>
          <a:xfrm>
            <a:off x="1150401" y="2230509"/>
            <a:ext cx="6818811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1. Import from se4g_helper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2. Login/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user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Descriptive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4. Display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pollutant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maps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5. Download Data &amp; Update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6. Display Interactive Time Series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23E2E7-0121-A946-5CB1-99DEB0F350CB}"/>
              </a:ext>
            </a:extLst>
          </p:cNvPr>
          <p:cNvSpPr txBox="1"/>
          <p:nvPr/>
        </p:nvSpPr>
        <p:spPr>
          <a:xfrm>
            <a:off x="4694348" y="93702"/>
            <a:ext cx="6867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it-IT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7" name="Google Shape;36;p2">
            <a:extLst>
              <a:ext uri="{FF2B5EF4-FFF2-40B4-BE49-F238E27FC236}">
                <a16:creationId xmlns:a16="http://schemas.microsoft.com/office/drawing/2014/main" id="{1DEC979C-5984-49EB-BD30-30437ACE2C91}"/>
              </a:ext>
            </a:extLst>
          </p:cNvPr>
          <p:cNvSpPr txBox="1"/>
          <p:nvPr/>
        </p:nvSpPr>
        <p:spPr>
          <a:xfrm>
            <a:off x="15096622" y="8510068"/>
            <a:ext cx="100947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iAPP4P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408</Words>
  <Application>Microsoft Office PowerPoint</Application>
  <PresentationFormat>Custom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Microsoft Sans Serif</vt:lpstr>
      <vt:lpstr>Noto Sans Symbols</vt:lpstr>
      <vt:lpstr>Trebuchet MS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root</dc:creator>
  <cp:lastModifiedBy>Lorenzo Carlassara</cp:lastModifiedBy>
  <cp:revision>29</cp:revision>
  <dcterms:modified xsi:type="dcterms:W3CDTF">2023-06-26T10:55:19Z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0x01010010841625E9231845AE0E6B129DAD585F</vt:lpwstr>
  </property>
</Properties>
</file>