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3238" r:id="rId13"/>
    <p:sldId id="284" r:id="rId14"/>
    <p:sldId id="28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49" autoAdjust="0"/>
  </p:normalViewPr>
  <p:slideViewPr>
    <p:cSldViewPr>
      <p:cViewPr>
        <p:scale>
          <a:sx n="66" d="100"/>
          <a:sy n="66" d="100"/>
        </p:scale>
        <p:origin x="-405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3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7.png"/><Relationship Id="rId42" Type="http://schemas.openxmlformats.org/officeDocument/2006/relationships/image" Target="../media/image70.png"/><Relationship Id="rId47" Type="http://schemas.openxmlformats.org/officeDocument/2006/relationships/image" Target="../media/image76.png"/><Relationship Id="rId63" Type="http://schemas.openxmlformats.org/officeDocument/2006/relationships/image" Target="../media/image92.png"/><Relationship Id="rId68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9" Type="http://schemas.openxmlformats.org/officeDocument/2006/relationships/image" Target="../media/image35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74" Type="http://schemas.openxmlformats.org/officeDocument/2006/relationships/image" Target="../media/image103.png"/><Relationship Id="rId79" Type="http://schemas.openxmlformats.org/officeDocument/2006/relationships/image" Target="../media/image108.png"/><Relationship Id="rId5" Type="http://schemas.openxmlformats.org/officeDocument/2006/relationships/image" Target="../media/image3.png"/><Relationship Id="rId61" Type="http://schemas.openxmlformats.org/officeDocument/2006/relationships/image" Target="../media/image90.png"/><Relationship Id="rId82" Type="http://schemas.openxmlformats.org/officeDocument/2006/relationships/image" Target="../media/image111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62.png"/><Relationship Id="rId43" Type="http://schemas.openxmlformats.org/officeDocument/2006/relationships/image" Target="../media/image71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image" Target="../media/image98.png"/><Relationship Id="rId77" Type="http://schemas.openxmlformats.org/officeDocument/2006/relationships/image" Target="../media/image106.png"/><Relationship Id="rId8" Type="http://schemas.openxmlformats.org/officeDocument/2006/relationships/image" Target="../media/image6.png"/><Relationship Id="rId51" Type="http://schemas.openxmlformats.org/officeDocument/2006/relationships/image" Target="../media/image80.png"/><Relationship Id="rId72" Type="http://schemas.openxmlformats.org/officeDocument/2006/relationships/image" Target="../media/image101.png"/><Relationship Id="rId80" Type="http://schemas.openxmlformats.org/officeDocument/2006/relationships/image" Target="../media/image10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16.png"/><Relationship Id="rId41" Type="http://schemas.openxmlformats.org/officeDocument/2006/relationships/image" Target="../media/image69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image" Target="../media/image104.png"/><Relationship Id="rId83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8" Type="http://schemas.openxmlformats.org/officeDocument/2006/relationships/image" Target="../media/image72.png"/><Relationship Id="rId36" Type="http://schemas.openxmlformats.org/officeDocument/2006/relationships/image" Target="../media/image63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10" Type="http://schemas.openxmlformats.org/officeDocument/2006/relationships/image" Target="../media/image8.png"/><Relationship Id="rId31" Type="http://schemas.openxmlformats.org/officeDocument/2006/relationships/image" Target="../media/image38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73" Type="http://schemas.openxmlformats.org/officeDocument/2006/relationships/image" Target="../media/image102.png"/><Relationship Id="rId78" Type="http://schemas.openxmlformats.org/officeDocument/2006/relationships/image" Target="../media/image107.png"/><Relationship Id="rId81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76" Type="http://schemas.openxmlformats.org/officeDocument/2006/relationships/image" Target="../media/image105.png"/><Relationship Id="rId71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31058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215A-C5E5-878F-5ECC-C6DEEB51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E4A8C-9BF7-1550-4FAD-0CE93681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43690-65F9-E4C4-050B-0F51C705064F}"/>
              </a:ext>
            </a:extLst>
          </p:cNvPr>
          <p:cNvSpPr txBox="1"/>
          <p:nvPr/>
        </p:nvSpPr>
        <p:spPr>
          <a:xfrm>
            <a:off x="521494" y="1109335"/>
            <a:ext cx="4144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for the “semi-supervised” versions one would integrate randomly drawn samples </a:t>
            </a:r>
            <a:r>
              <a:rPr lang="en-GB" sz="1350" i="1" dirty="0"/>
              <a:t>(and not the most certain (as you did it?) nor the most uncertain (as I explained) (especially when aiming to prune them with the self-learning strategy) </a:t>
            </a:r>
            <a:r>
              <a:rPr lang="en-GB" sz="1350" dirty="0"/>
              <a:t>– because with semi-supervised learning one would want to model the distribution of the </a:t>
            </a:r>
            <a:r>
              <a:rPr lang="en-GB" sz="1350" dirty="0" err="1"/>
              <a:t>unlabeled</a:t>
            </a:r>
            <a:r>
              <a:rPr lang="en-GB" sz="1350" dirty="0"/>
              <a:t> data actually in a safe way (so pruning them also with the self-learning constraint)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6D50-3518-08ED-1C09-BD5A8E7E45A2}"/>
              </a:ext>
            </a:extLst>
          </p:cNvPr>
          <p:cNvSpPr txBox="1"/>
          <p:nvPr/>
        </p:nvSpPr>
        <p:spPr>
          <a:xfrm>
            <a:off x="521494" y="3429000"/>
            <a:ext cx="5675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appropriate next step would be to prepare a list of all N consistently named model variants for each of the two frameworks: AL samples 4 2nd iteration, and AL samples 4  2nd iteration paired with consistently named pseudo-algorithms, respectively. The model variants of the two frameworks should thereby consider identical the methodological components (VSVs, active learning heuristics, clustering, dimensionality reduction, etc.); their only difference lies in where the actively </a:t>
            </a:r>
            <a:r>
              <a:rPr lang="en-GB" sz="1350" dirty="0" err="1"/>
              <a:t>labeled</a:t>
            </a:r>
            <a:r>
              <a:rPr lang="en-GB" sz="1350" dirty="0"/>
              <a:t> samples are added.</a:t>
            </a:r>
          </a:p>
          <a:p>
            <a:endParaRPr lang="en-GB" sz="1350" dirty="0"/>
          </a:p>
          <a:p>
            <a:r>
              <a:rPr lang="en-GB" sz="1350" dirty="0"/>
              <a:t>This list could then serve as the basis for our next meeting, where we can consolidate a (hopefully) final list of experiments for the paper.</a:t>
            </a:r>
          </a:p>
        </p:txBody>
      </p:sp>
    </p:spTree>
    <p:extLst>
      <p:ext uri="{BB962C8B-B14F-4D97-AF65-F5344CB8AC3E}">
        <p14:creationId xmlns:p14="http://schemas.microsoft.com/office/powerpoint/2010/main" val="42684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363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self-learning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semi-supervised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ylinder 100">
            <a:extLst>
              <a:ext uri="{FF2B5EF4-FFF2-40B4-BE49-F238E27FC236}">
                <a16:creationId xmlns:a16="http://schemas.microsoft.com/office/drawing/2014/main" id="{CFFA5162-0AC3-42E9-9BF7-1A01875D3CF7}"/>
              </a:ext>
            </a:extLst>
          </p:cNvPr>
          <p:cNvSpPr/>
          <p:nvPr/>
        </p:nvSpPr>
        <p:spPr>
          <a:xfrm>
            <a:off x="19287111" y="233080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079713" y="194340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002657" y="361600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390589" y="426673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328244" y="544214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002657" y="513083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760183" y="9310109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2929543" y="9440662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699254" y="944066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652264" y="9868789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561391" y="851752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572382" y="126930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09563" y="12187928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393364" y="12619976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793639" y="10627888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32760154" y="1102878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23072025" y="9929703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27513040" y="11334626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23072024" y="11334628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32071824" y="1309062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32143832" y="874024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23070824" y="127113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27522736" y="127041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blipFill>
                <a:blip r:embed="rId3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23070824" y="99354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30631664" y="939467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30631832" y="902193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blipFill>
                <a:blip r:embed="rId32"/>
                <a:stretch>
                  <a:fillRect t="-25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32755661" y="958862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24943032" y="11437085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23430864" y="11437086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27688608" y="11437085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29056760" y="11437085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24799016" y="12015664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26167168" y="12026241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28912744" y="12026241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blipFill>
                <a:blip r:embed="rId3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𝑆𝑉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blipFill>
                <a:blip r:embed="rId35"/>
                <a:stretch>
                  <a:fillRect t="-4516" b="-12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23430864" y="10651935"/>
            <a:ext cx="6912768" cy="1363730"/>
          </a:xfrm>
          <a:prstGeom prst="bentConnector3">
            <a:avLst>
              <a:gd name="adj1" fmla="val 1033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32143832" y="1162266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blipFill>
                <a:blip r:embed="rId3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31601277" y="9030776"/>
            <a:ext cx="581055" cy="1728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30281784" y="12026241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32757996" y="1249384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3272710" y="1155789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3442070" y="128634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blipFill>
                <a:blip r:embed="rId3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7211781" y="128634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5170262" y="1718390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ylinder 100">
            <a:extLst>
              <a:ext uri="{FF2B5EF4-FFF2-40B4-BE49-F238E27FC236}">
                <a16:creationId xmlns:a16="http://schemas.microsoft.com/office/drawing/2014/main" id="{439A6500-01F8-4AFF-B9C9-8D8AA9C6CEC9}"/>
              </a:ext>
            </a:extLst>
          </p:cNvPr>
          <p:cNvSpPr/>
          <p:nvPr/>
        </p:nvSpPr>
        <p:spPr>
          <a:xfrm>
            <a:off x="32106273" y="1085015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2073918" y="36320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2826352" y="2370215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2214284" y="272120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0256812" y="485843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3622090" y="42976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1905891" y="472966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2826352" y="3585301"/>
            <a:ext cx="1" cy="706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4306166" y="2150438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4546543" y="2325137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blipFill>
                <a:blip r:embed="rId41"/>
                <a:stretch>
                  <a:fillRect t="-5556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27963000" y="233981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6182358" y="4144363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6276645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7644797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6179353" y="518382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7500781" y="4729664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4885157" y="2165902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6276645" y="27390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6888713" y="3603175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6142410" y="3171127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28579933" y="1718390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blipFill>
                <a:blip r:embed="rId43"/>
                <a:stretch>
                  <a:fillRect l="-3941" t="-6250" r="-197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28868933" y="4723611"/>
            <a:ext cx="3345352" cy="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  <a:stCxn id="397" idx="2"/>
            <a:endCxn id="406" idx="0"/>
          </p:cNvCxnSpPr>
          <p:nvPr/>
        </p:nvCxnSpPr>
        <p:spPr>
          <a:xfrm>
            <a:off x="32826353" y="5155659"/>
            <a:ext cx="5664" cy="31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2147941" y="665887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2219949" y="54752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  <a:stCxn id="406" idx="2"/>
            <a:endCxn id="405" idx="0"/>
          </p:cNvCxnSpPr>
          <p:nvPr/>
        </p:nvCxnSpPr>
        <p:spPr>
          <a:xfrm>
            <a:off x="32832017" y="6339384"/>
            <a:ext cx="0" cy="31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7500781" y="3153253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2825477" y="669814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55">
            <a:extLst>
              <a:ext uri="{FF2B5EF4-FFF2-40B4-BE49-F238E27FC236}">
                <a16:creationId xmlns:a16="http://schemas.microsoft.com/office/drawing/2014/main" id="{D05F7549-4D43-4001-8DC0-460695ED2CB6}"/>
              </a:ext>
            </a:extLst>
          </p:cNvPr>
          <p:cNvCxnSpPr>
            <a:cxnSpLocks/>
          </p:cNvCxnSpPr>
          <p:nvPr/>
        </p:nvCxnSpPr>
        <p:spPr>
          <a:xfrm>
            <a:off x="32767097" y="8280439"/>
            <a:ext cx="4126" cy="42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38E9AE-4E2C-4C15-A673-1E112D06C38F}"/>
              </a:ext>
            </a:extLst>
          </p:cNvPr>
          <p:cNvSpPr/>
          <p:nvPr/>
        </p:nvSpPr>
        <p:spPr>
          <a:xfrm>
            <a:off x="11461935" y="438779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2959E0-B5B3-481C-9A88-5CC1D396A8C4}"/>
              </a:ext>
            </a:extLst>
          </p:cNvPr>
          <p:cNvSpPr/>
          <p:nvPr/>
        </p:nvSpPr>
        <p:spPr>
          <a:xfrm>
            <a:off x="11356512" y="1225744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3FECE5-27A1-4871-839C-B3B8A2CACE45}"/>
              </a:ext>
            </a:extLst>
          </p:cNvPr>
          <p:cNvSpPr/>
          <p:nvPr/>
        </p:nvSpPr>
        <p:spPr>
          <a:xfrm>
            <a:off x="21901984" y="4354279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cxnSp>
        <p:nvCxnSpPr>
          <p:cNvPr id="370" name="Gerade Verbindung mit Pfeil 55">
            <a:extLst>
              <a:ext uri="{FF2B5EF4-FFF2-40B4-BE49-F238E27FC236}">
                <a16:creationId xmlns:a16="http://schemas.microsoft.com/office/drawing/2014/main" id="{390B775F-E99E-4565-BA4E-6433D9264BFD}"/>
              </a:ext>
            </a:extLst>
          </p:cNvPr>
          <p:cNvCxnSpPr>
            <a:cxnSpLocks/>
            <a:endCxn id="371" idx="0"/>
          </p:cNvCxnSpPr>
          <p:nvPr/>
        </p:nvCxnSpPr>
        <p:spPr>
          <a:xfrm flipH="1">
            <a:off x="-8163733" y="8459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ussdiagramm: Prozess 16">
            <a:extLst>
              <a:ext uri="{FF2B5EF4-FFF2-40B4-BE49-F238E27FC236}">
                <a16:creationId xmlns:a16="http://schemas.microsoft.com/office/drawing/2014/main" id="{9CD30A9A-191B-40E5-9EBA-A96B1D5B8810}"/>
              </a:ext>
            </a:extLst>
          </p:cNvPr>
          <p:cNvSpPr/>
          <p:nvPr/>
        </p:nvSpPr>
        <p:spPr>
          <a:xfrm>
            <a:off x="-8775801" y="73532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72" name="Flussdiagramm: Karte 7">
            <a:extLst>
              <a:ext uri="{FF2B5EF4-FFF2-40B4-BE49-F238E27FC236}">
                <a16:creationId xmlns:a16="http://schemas.microsoft.com/office/drawing/2014/main" id="{904DEED3-DD06-4359-994F-5AD49522C77B}"/>
              </a:ext>
            </a:extLst>
          </p:cNvPr>
          <p:cNvSpPr/>
          <p:nvPr/>
        </p:nvSpPr>
        <p:spPr>
          <a:xfrm>
            <a:off x="-8847809" y="231683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73" name="Gerade Verbindung mit Pfeil 76">
            <a:extLst>
              <a:ext uri="{FF2B5EF4-FFF2-40B4-BE49-F238E27FC236}">
                <a16:creationId xmlns:a16="http://schemas.microsoft.com/office/drawing/2014/main" id="{EAE46AB5-53C0-4109-AF03-5DD17C7F577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-8163733" y="159942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55">
            <a:extLst>
              <a:ext uri="{FF2B5EF4-FFF2-40B4-BE49-F238E27FC236}">
                <a16:creationId xmlns:a16="http://schemas.microsoft.com/office/drawing/2014/main" id="{228FCEDC-2495-4DB1-B4A7-473C0351F3F7}"/>
              </a:ext>
            </a:extLst>
          </p:cNvPr>
          <p:cNvCxnSpPr>
            <a:cxnSpLocks/>
          </p:cNvCxnSpPr>
          <p:nvPr/>
        </p:nvCxnSpPr>
        <p:spPr>
          <a:xfrm flipH="1">
            <a:off x="-7484648" y="99385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55">
            <a:extLst>
              <a:ext uri="{FF2B5EF4-FFF2-40B4-BE49-F238E27FC236}">
                <a16:creationId xmlns:a16="http://schemas.microsoft.com/office/drawing/2014/main" id="{03B1DD6E-F80D-4AB8-9FD7-08926975AB5E}"/>
              </a:ext>
            </a:extLst>
          </p:cNvPr>
          <p:cNvCxnSpPr>
            <a:cxnSpLocks/>
          </p:cNvCxnSpPr>
          <p:nvPr/>
        </p:nvCxnSpPr>
        <p:spPr>
          <a:xfrm flipH="1">
            <a:off x="-7484648" y="131569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/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blipFill>
                <a:blip r:embed="rId4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/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blipFill>
                <a:blip r:embed="rId4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/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blipFill>
                <a:blip r:embed="rId4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/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Gerade Verbindung mit Pfeil 55">
            <a:extLst>
              <a:ext uri="{FF2B5EF4-FFF2-40B4-BE49-F238E27FC236}">
                <a16:creationId xmlns:a16="http://schemas.microsoft.com/office/drawing/2014/main" id="{9217D0F7-7842-4896-AF85-7275B4A7B405}"/>
              </a:ext>
            </a:extLst>
          </p:cNvPr>
          <p:cNvCxnSpPr>
            <a:cxnSpLocks/>
          </p:cNvCxnSpPr>
          <p:nvPr/>
        </p:nvCxnSpPr>
        <p:spPr>
          <a:xfrm flipH="1">
            <a:off x="-9323855" y="991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5">
            <a:extLst>
              <a:ext uri="{FF2B5EF4-FFF2-40B4-BE49-F238E27FC236}">
                <a16:creationId xmlns:a16="http://schemas.microsoft.com/office/drawing/2014/main" id="{E5A07D74-FB6D-46AB-8FD8-B62FF5E14184}"/>
              </a:ext>
            </a:extLst>
          </p:cNvPr>
          <p:cNvCxnSpPr>
            <a:cxnSpLocks/>
          </p:cNvCxnSpPr>
          <p:nvPr/>
        </p:nvCxnSpPr>
        <p:spPr>
          <a:xfrm flipH="1">
            <a:off x="-9323855" y="132519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/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 Verbindung mit Pfeil 55">
            <a:extLst>
              <a:ext uri="{FF2B5EF4-FFF2-40B4-BE49-F238E27FC236}">
                <a16:creationId xmlns:a16="http://schemas.microsoft.com/office/drawing/2014/main" id="{746EE1F5-A769-4A5D-9B72-D6AC3E7AD30E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-8050346" y="984966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ussdiagramm: Prozess 16">
            <a:extLst>
              <a:ext uri="{FF2B5EF4-FFF2-40B4-BE49-F238E27FC236}">
                <a16:creationId xmlns:a16="http://schemas.microsoft.com/office/drawing/2014/main" id="{B03421DB-3FA8-4798-8D28-2FE730A2BDD4}"/>
              </a:ext>
            </a:extLst>
          </p:cNvPr>
          <p:cNvSpPr/>
          <p:nvPr/>
        </p:nvSpPr>
        <p:spPr>
          <a:xfrm>
            <a:off x="-8662414" y="1050039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89" name="Flussdiagramm: Karte 7">
            <a:extLst>
              <a:ext uri="{FF2B5EF4-FFF2-40B4-BE49-F238E27FC236}">
                <a16:creationId xmlns:a16="http://schemas.microsoft.com/office/drawing/2014/main" id="{D748FDFE-A7CA-4C33-84EF-84A80DCE5BE5}"/>
              </a:ext>
            </a:extLst>
          </p:cNvPr>
          <p:cNvSpPr/>
          <p:nvPr/>
        </p:nvSpPr>
        <p:spPr>
          <a:xfrm>
            <a:off x="-8734422" y="1208190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90" name="Gerade Verbindung mit Pfeil 76">
            <a:extLst>
              <a:ext uri="{FF2B5EF4-FFF2-40B4-BE49-F238E27FC236}">
                <a16:creationId xmlns:a16="http://schemas.microsoft.com/office/drawing/2014/main" id="{56424382-E7E7-40D3-AF1C-3D316A9E3382}"/>
              </a:ext>
            </a:extLst>
          </p:cNvPr>
          <p:cNvCxnSpPr>
            <a:cxnSpLocks/>
            <a:stCxn id="387" idx="2"/>
            <a:endCxn id="389" idx="0"/>
          </p:cNvCxnSpPr>
          <p:nvPr/>
        </p:nvCxnSpPr>
        <p:spPr>
          <a:xfrm>
            <a:off x="-8050346" y="1136449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55">
            <a:extLst>
              <a:ext uri="{FF2B5EF4-FFF2-40B4-BE49-F238E27FC236}">
                <a16:creationId xmlns:a16="http://schemas.microsoft.com/office/drawing/2014/main" id="{C2289DE8-BCA2-4B8E-B439-A400BB2A764E}"/>
              </a:ext>
            </a:extLst>
          </p:cNvPr>
          <p:cNvCxnSpPr>
            <a:cxnSpLocks/>
          </p:cNvCxnSpPr>
          <p:nvPr/>
        </p:nvCxnSpPr>
        <p:spPr>
          <a:xfrm flipH="1">
            <a:off x="-7371261" y="1075892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55">
            <a:extLst>
              <a:ext uri="{FF2B5EF4-FFF2-40B4-BE49-F238E27FC236}">
                <a16:creationId xmlns:a16="http://schemas.microsoft.com/office/drawing/2014/main" id="{56B2B105-71D0-4D64-8347-E1B9B1EEB329}"/>
              </a:ext>
            </a:extLst>
          </p:cNvPr>
          <p:cNvCxnSpPr>
            <a:cxnSpLocks/>
          </p:cNvCxnSpPr>
          <p:nvPr/>
        </p:nvCxnSpPr>
        <p:spPr>
          <a:xfrm flipH="1">
            <a:off x="-7371261" y="11080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/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blipFill>
                <a:blip r:embed="rId4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/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blipFill>
                <a:blip r:embed="rId5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/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blipFill>
                <a:blip r:embed="rId5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/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Gerade Verbindung mit Pfeil 55">
            <a:extLst>
              <a:ext uri="{FF2B5EF4-FFF2-40B4-BE49-F238E27FC236}">
                <a16:creationId xmlns:a16="http://schemas.microsoft.com/office/drawing/2014/main" id="{7055484E-946E-47D5-944F-79C4F0EC861B}"/>
              </a:ext>
            </a:extLst>
          </p:cNvPr>
          <p:cNvCxnSpPr>
            <a:cxnSpLocks/>
          </p:cNvCxnSpPr>
          <p:nvPr/>
        </p:nvCxnSpPr>
        <p:spPr>
          <a:xfrm flipH="1">
            <a:off x="-9210468" y="1075683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55">
            <a:extLst>
              <a:ext uri="{FF2B5EF4-FFF2-40B4-BE49-F238E27FC236}">
                <a16:creationId xmlns:a16="http://schemas.microsoft.com/office/drawing/2014/main" id="{EFABE86A-4766-49EB-9F6B-4AE14E5CFDED}"/>
              </a:ext>
            </a:extLst>
          </p:cNvPr>
          <p:cNvCxnSpPr>
            <a:cxnSpLocks/>
          </p:cNvCxnSpPr>
          <p:nvPr/>
        </p:nvCxnSpPr>
        <p:spPr>
          <a:xfrm flipH="1">
            <a:off x="-9210468" y="1109026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/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erade Verbindung mit Pfeil 55">
            <a:extLst>
              <a:ext uri="{FF2B5EF4-FFF2-40B4-BE49-F238E27FC236}">
                <a16:creationId xmlns:a16="http://schemas.microsoft.com/office/drawing/2014/main" id="{39F875F5-0BB3-4657-B8FF-369531D3AD9C}"/>
              </a:ext>
            </a:extLst>
          </p:cNvPr>
          <p:cNvCxnSpPr>
            <a:cxnSpLocks/>
            <a:endCxn id="408" idx="0"/>
          </p:cNvCxnSpPr>
          <p:nvPr/>
        </p:nvCxnSpPr>
        <p:spPr>
          <a:xfrm flipH="1">
            <a:off x="-8050346" y="4780376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ussdiagramm: Prozess 16">
            <a:extLst>
              <a:ext uri="{FF2B5EF4-FFF2-40B4-BE49-F238E27FC236}">
                <a16:creationId xmlns:a16="http://schemas.microsoft.com/office/drawing/2014/main" id="{132C01C4-0DCE-4AC7-A93A-A494FE75BB31}"/>
              </a:ext>
            </a:extLst>
          </p:cNvPr>
          <p:cNvSpPr/>
          <p:nvPr/>
        </p:nvSpPr>
        <p:spPr>
          <a:xfrm>
            <a:off x="-8662414" y="5431113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09" name="Flussdiagramm: Karte 7">
            <a:extLst>
              <a:ext uri="{FF2B5EF4-FFF2-40B4-BE49-F238E27FC236}">
                <a16:creationId xmlns:a16="http://schemas.microsoft.com/office/drawing/2014/main" id="{34E581C5-91AB-403F-8834-40F2BC0F15BE}"/>
              </a:ext>
            </a:extLst>
          </p:cNvPr>
          <p:cNvSpPr/>
          <p:nvPr/>
        </p:nvSpPr>
        <p:spPr>
          <a:xfrm>
            <a:off x="-8734422" y="701262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10" name="Gerade Verbindung mit Pfeil 76">
            <a:extLst>
              <a:ext uri="{FF2B5EF4-FFF2-40B4-BE49-F238E27FC236}">
                <a16:creationId xmlns:a16="http://schemas.microsoft.com/office/drawing/2014/main" id="{80F32F65-0168-4468-A05A-9003B3CD6844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>
            <a:off x="-8050346" y="6295209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55">
            <a:extLst>
              <a:ext uri="{FF2B5EF4-FFF2-40B4-BE49-F238E27FC236}">
                <a16:creationId xmlns:a16="http://schemas.microsoft.com/office/drawing/2014/main" id="{ABD7FB0A-1640-493C-9EB7-5077211C9D13}"/>
              </a:ext>
            </a:extLst>
          </p:cNvPr>
          <p:cNvCxnSpPr>
            <a:cxnSpLocks/>
          </p:cNvCxnSpPr>
          <p:nvPr/>
        </p:nvCxnSpPr>
        <p:spPr>
          <a:xfrm flipH="1">
            <a:off x="-7371261" y="5689643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55">
            <a:extLst>
              <a:ext uri="{FF2B5EF4-FFF2-40B4-BE49-F238E27FC236}">
                <a16:creationId xmlns:a16="http://schemas.microsoft.com/office/drawing/2014/main" id="{B1C02F2F-8DCB-41BD-A581-3C76EB73ED7A}"/>
              </a:ext>
            </a:extLst>
          </p:cNvPr>
          <p:cNvCxnSpPr>
            <a:cxnSpLocks/>
          </p:cNvCxnSpPr>
          <p:nvPr/>
        </p:nvCxnSpPr>
        <p:spPr>
          <a:xfrm flipH="1">
            <a:off x="-7371261" y="60114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/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/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/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/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Gerade Verbindung mit Pfeil 55">
            <a:extLst>
              <a:ext uri="{FF2B5EF4-FFF2-40B4-BE49-F238E27FC236}">
                <a16:creationId xmlns:a16="http://schemas.microsoft.com/office/drawing/2014/main" id="{C8907BC0-F479-445C-8F6E-EFCB5488C22F}"/>
              </a:ext>
            </a:extLst>
          </p:cNvPr>
          <p:cNvCxnSpPr>
            <a:cxnSpLocks/>
          </p:cNvCxnSpPr>
          <p:nvPr/>
        </p:nvCxnSpPr>
        <p:spPr>
          <a:xfrm flipH="1">
            <a:off x="-9210468" y="568755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55">
            <a:extLst>
              <a:ext uri="{FF2B5EF4-FFF2-40B4-BE49-F238E27FC236}">
                <a16:creationId xmlns:a16="http://schemas.microsoft.com/office/drawing/2014/main" id="{F97E4099-8097-46D6-A8F1-7CB36013A2EA}"/>
              </a:ext>
            </a:extLst>
          </p:cNvPr>
          <p:cNvCxnSpPr>
            <a:cxnSpLocks/>
          </p:cNvCxnSpPr>
          <p:nvPr/>
        </p:nvCxnSpPr>
        <p:spPr>
          <a:xfrm flipH="1">
            <a:off x="-9210468" y="602098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/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Gerade Verbindung mit Pfeil 55">
            <a:extLst>
              <a:ext uri="{FF2B5EF4-FFF2-40B4-BE49-F238E27FC236}">
                <a16:creationId xmlns:a16="http://schemas.microsoft.com/office/drawing/2014/main" id="{49AF14C0-81F4-4A48-B8EB-606819099A3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-8122832" y="1454217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ussdiagramm: Prozess 16">
            <a:extLst>
              <a:ext uri="{FF2B5EF4-FFF2-40B4-BE49-F238E27FC236}">
                <a16:creationId xmlns:a16="http://schemas.microsoft.com/office/drawing/2014/main" id="{213E6ED6-8E28-424A-95D5-CDE6E498762D}"/>
              </a:ext>
            </a:extLst>
          </p:cNvPr>
          <p:cNvSpPr/>
          <p:nvPr/>
        </p:nvSpPr>
        <p:spPr>
          <a:xfrm>
            <a:off x="-8734900" y="1519291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25" name="Flussdiagramm: Karte 7">
            <a:extLst>
              <a:ext uri="{FF2B5EF4-FFF2-40B4-BE49-F238E27FC236}">
                <a16:creationId xmlns:a16="http://schemas.microsoft.com/office/drawing/2014/main" id="{4ECACF54-3E64-43DF-93EB-9FC0955135BF}"/>
              </a:ext>
            </a:extLst>
          </p:cNvPr>
          <p:cNvSpPr/>
          <p:nvPr/>
        </p:nvSpPr>
        <p:spPr>
          <a:xfrm>
            <a:off x="-8806908" y="1677442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26" name="Gerade Verbindung mit Pfeil 76">
            <a:extLst>
              <a:ext uri="{FF2B5EF4-FFF2-40B4-BE49-F238E27FC236}">
                <a16:creationId xmlns:a16="http://schemas.microsoft.com/office/drawing/2014/main" id="{8BF8A4E7-E0F6-41A4-A45A-C56954C069EC}"/>
              </a:ext>
            </a:extLst>
          </p:cNvPr>
          <p:cNvCxnSpPr>
            <a:cxnSpLocks/>
            <a:stCxn id="424" idx="2"/>
            <a:endCxn id="425" idx="0"/>
          </p:cNvCxnSpPr>
          <p:nvPr/>
        </p:nvCxnSpPr>
        <p:spPr>
          <a:xfrm>
            <a:off x="-8122832" y="1605700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55">
            <a:extLst>
              <a:ext uri="{FF2B5EF4-FFF2-40B4-BE49-F238E27FC236}">
                <a16:creationId xmlns:a16="http://schemas.microsoft.com/office/drawing/2014/main" id="{6078E09F-17DA-4A5F-8BA3-FFBCE026E2CA}"/>
              </a:ext>
            </a:extLst>
          </p:cNvPr>
          <p:cNvCxnSpPr>
            <a:cxnSpLocks/>
          </p:cNvCxnSpPr>
          <p:nvPr/>
        </p:nvCxnSpPr>
        <p:spPr>
          <a:xfrm flipH="1">
            <a:off x="-7443747" y="15451441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55">
            <a:extLst>
              <a:ext uri="{FF2B5EF4-FFF2-40B4-BE49-F238E27FC236}">
                <a16:creationId xmlns:a16="http://schemas.microsoft.com/office/drawing/2014/main" id="{B73AF7B6-8E2E-41CB-B568-2399D90D5728}"/>
              </a:ext>
            </a:extLst>
          </p:cNvPr>
          <p:cNvCxnSpPr>
            <a:cxnSpLocks/>
          </p:cNvCxnSpPr>
          <p:nvPr/>
        </p:nvCxnSpPr>
        <p:spPr>
          <a:xfrm flipH="1">
            <a:off x="-7443747" y="1577327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/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blipFill>
                <a:blip r:embed="rId5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/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blipFill>
                <a:blip r:embed="rId6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/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blipFill>
                <a:blip r:embed="rId6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/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Gerade Verbindung mit Pfeil 55">
            <a:extLst>
              <a:ext uri="{FF2B5EF4-FFF2-40B4-BE49-F238E27FC236}">
                <a16:creationId xmlns:a16="http://schemas.microsoft.com/office/drawing/2014/main" id="{82D95A56-810D-44B3-99C5-CC212C1AFA21}"/>
              </a:ext>
            </a:extLst>
          </p:cNvPr>
          <p:cNvCxnSpPr>
            <a:cxnSpLocks/>
          </p:cNvCxnSpPr>
          <p:nvPr/>
        </p:nvCxnSpPr>
        <p:spPr>
          <a:xfrm flipH="1">
            <a:off x="-9282954" y="1544934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55">
            <a:extLst>
              <a:ext uri="{FF2B5EF4-FFF2-40B4-BE49-F238E27FC236}">
                <a16:creationId xmlns:a16="http://schemas.microsoft.com/office/drawing/2014/main" id="{0C528680-BA0E-4F95-BCC6-7FFAE15CD693}"/>
              </a:ext>
            </a:extLst>
          </p:cNvPr>
          <p:cNvCxnSpPr>
            <a:cxnSpLocks/>
          </p:cNvCxnSpPr>
          <p:nvPr/>
        </p:nvCxnSpPr>
        <p:spPr>
          <a:xfrm flipH="1">
            <a:off x="-9282954" y="1578278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/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blipFill>
                <a:blip r:embed="rId6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/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/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blipFill>
                <a:blip r:embed="rId6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/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blipFill>
                <a:blip r:embed="rId6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/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/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/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/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  <a:blipFill>
                <a:blip r:embed="rId7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/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  <a:blipFill>
                <a:blip r:embed="rId7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/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/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blipFill>
                <a:blip r:embed="rId7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1" name="Gewinkelte Verbindung 40">
            <a:extLst>
              <a:ext uri="{FF2B5EF4-FFF2-40B4-BE49-F238E27FC236}">
                <a16:creationId xmlns:a16="http://schemas.microsoft.com/office/drawing/2014/main" id="{28AD54A4-F20F-4770-9289-153F9C17D6E6}"/>
              </a:ext>
            </a:extLst>
          </p:cNvPr>
          <p:cNvCxnSpPr>
            <a:cxnSpLocks/>
          </p:cNvCxnSpPr>
          <p:nvPr/>
        </p:nvCxnSpPr>
        <p:spPr>
          <a:xfrm>
            <a:off x="18067579" y="9849597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Zylinder 100">
            <a:extLst>
              <a:ext uri="{FF2B5EF4-FFF2-40B4-BE49-F238E27FC236}">
                <a16:creationId xmlns:a16="http://schemas.microsoft.com/office/drawing/2014/main" id="{7A4B824F-94B7-4AD7-8111-B0D85A0447EB}"/>
              </a:ext>
            </a:extLst>
          </p:cNvPr>
          <p:cNvSpPr/>
          <p:nvPr/>
        </p:nvSpPr>
        <p:spPr>
          <a:xfrm>
            <a:off x="19219891" y="10204053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453" name="Gerade Verbindung mit Pfeil 55">
            <a:extLst>
              <a:ext uri="{FF2B5EF4-FFF2-40B4-BE49-F238E27FC236}">
                <a16:creationId xmlns:a16="http://schemas.microsoft.com/office/drawing/2014/main" id="{2720AD63-01BC-4561-9004-92F648291872}"/>
              </a:ext>
            </a:extLst>
          </p:cNvPr>
          <p:cNvCxnSpPr>
            <a:cxnSpLocks/>
          </p:cNvCxnSpPr>
          <p:nvPr/>
        </p:nvCxnSpPr>
        <p:spPr>
          <a:xfrm>
            <a:off x="20012493" y="9816653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55">
            <a:extLst>
              <a:ext uri="{FF2B5EF4-FFF2-40B4-BE49-F238E27FC236}">
                <a16:creationId xmlns:a16="http://schemas.microsoft.com/office/drawing/2014/main" id="{9E6E004C-CF23-467C-B6A7-069AEAED420C}"/>
              </a:ext>
            </a:extLst>
          </p:cNvPr>
          <p:cNvCxnSpPr>
            <a:cxnSpLocks/>
            <a:stCxn id="452" idx="3"/>
            <a:endCxn id="455" idx="0"/>
          </p:cNvCxnSpPr>
          <p:nvPr/>
        </p:nvCxnSpPr>
        <p:spPr>
          <a:xfrm flipH="1">
            <a:off x="19935437" y="11489253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Flussdiagramm: Prozess 16">
            <a:extLst>
              <a:ext uri="{FF2B5EF4-FFF2-40B4-BE49-F238E27FC236}">
                <a16:creationId xmlns:a16="http://schemas.microsoft.com/office/drawing/2014/main" id="{2DF6698F-4520-4B1A-AD45-A70050B0E018}"/>
              </a:ext>
            </a:extLst>
          </p:cNvPr>
          <p:cNvSpPr/>
          <p:nvPr/>
        </p:nvSpPr>
        <p:spPr>
          <a:xfrm>
            <a:off x="19323369" y="1213999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56" name="Flussdiagramm: Karte 7">
            <a:extLst>
              <a:ext uri="{FF2B5EF4-FFF2-40B4-BE49-F238E27FC236}">
                <a16:creationId xmlns:a16="http://schemas.microsoft.com/office/drawing/2014/main" id="{CE12A01A-8FB9-43A4-B315-566064FFEF36}"/>
              </a:ext>
            </a:extLst>
          </p:cNvPr>
          <p:cNvSpPr/>
          <p:nvPr/>
        </p:nvSpPr>
        <p:spPr>
          <a:xfrm>
            <a:off x="19261024" y="1331539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57" name="Gerade Verbindung mit Pfeil 76">
            <a:extLst>
              <a:ext uri="{FF2B5EF4-FFF2-40B4-BE49-F238E27FC236}">
                <a16:creationId xmlns:a16="http://schemas.microsoft.com/office/drawing/2014/main" id="{EC7FA0B9-E857-49B8-9877-804D301AF91C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19935437" y="13004086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/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/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  <a:blipFill>
                <a:blip r:embed="rId7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/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  <a:blipFill>
                <a:blip r:embed="rId76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/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  <a:blipFill>
                <a:blip r:embed="rId77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/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  <a:blipFill>
                <a:blip r:embed="rId78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Flussdiagramm: Prozess 50">
            <a:extLst>
              <a:ext uri="{FF2B5EF4-FFF2-40B4-BE49-F238E27FC236}">
                <a16:creationId xmlns:a16="http://schemas.microsoft.com/office/drawing/2014/main" id="{85D417D9-63B7-4B9A-818B-8686CA033D78}"/>
              </a:ext>
            </a:extLst>
          </p:cNvPr>
          <p:cNvSpPr/>
          <p:nvPr/>
        </p:nvSpPr>
        <p:spPr>
          <a:xfrm>
            <a:off x="12796071" y="15894807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99" name="Flussdiagramm: Prozess 6">
            <a:extLst>
              <a:ext uri="{FF2B5EF4-FFF2-40B4-BE49-F238E27FC236}">
                <a16:creationId xmlns:a16="http://schemas.microsoft.com/office/drawing/2014/main" id="{A884E41C-8C01-4C2F-BED6-E56831DE9505}"/>
              </a:ext>
            </a:extLst>
          </p:cNvPr>
          <p:cNvSpPr/>
          <p:nvPr/>
        </p:nvSpPr>
        <p:spPr>
          <a:xfrm>
            <a:off x="12965431" y="16025360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/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blipFill>
                <a:blip r:embed="rId7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Flussdiagramm: Prozess 41">
            <a:extLst>
              <a:ext uri="{FF2B5EF4-FFF2-40B4-BE49-F238E27FC236}">
                <a16:creationId xmlns:a16="http://schemas.microsoft.com/office/drawing/2014/main" id="{11C3C901-0AA8-460E-968B-44FC88F270E6}"/>
              </a:ext>
            </a:extLst>
          </p:cNvPr>
          <p:cNvSpPr/>
          <p:nvPr/>
        </p:nvSpPr>
        <p:spPr>
          <a:xfrm>
            <a:off x="16735142" y="16025360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305" name="Gerade Verbindung mit Pfeil 58">
            <a:extLst>
              <a:ext uri="{FF2B5EF4-FFF2-40B4-BE49-F238E27FC236}">
                <a16:creationId xmlns:a16="http://schemas.microsoft.com/office/drawing/2014/main" id="{F9F00EE5-F1E3-414C-B307-AD86CC88869B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14688152" y="16453487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winkelte Verbindung 40">
            <a:extLst>
              <a:ext uri="{FF2B5EF4-FFF2-40B4-BE49-F238E27FC236}">
                <a16:creationId xmlns:a16="http://schemas.microsoft.com/office/drawing/2014/main" id="{9B99827A-E2F3-4550-AFFF-4BD874B512D2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11597279" y="15102222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64">
            <a:extLst>
              <a:ext uri="{FF2B5EF4-FFF2-40B4-BE49-F238E27FC236}">
                <a16:creationId xmlns:a16="http://schemas.microsoft.com/office/drawing/2014/main" id="{7552F0DE-CB66-4032-97FC-F9BA5E8766C8}"/>
              </a:ext>
            </a:extLst>
          </p:cNvPr>
          <p:cNvSpPr txBox="1"/>
          <p:nvPr/>
        </p:nvSpPr>
        <p:spPr>
          <a:xfrm>
            <a:off x="16608270" y="192777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8" name="Flussdiagramm: Prozess 12">
            <a:extLst>
              <a:ext uri="{FF2B5EF4-FFF2-40B4-BE49-F238E27FC236}">
                <a16:creationId xmlns:a16="http://schemas.microsoft.com/office/drawing/2014/main" id="{8F693269-C943-4585-897B-DEC681148252}"/>
              </a:ext>
            </a:extLst>
          </p:cNvPr>
          <p:cNvSpPr/>
          <p:nvPr/>
        </p:nvSpPr>
        <p:spPr>
          <a:xfrm>
            <a:off x="13145451" y="1877262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9" name="Gerade Verbindung mit Pfeil 58">
            <a:extLst>
              <a:ext uri="{FF2B5EF4-FFF2-40B4-BE49-F238E27FC236}">
                <a16:creationId xmlns:a16="http://schemas.microsoft.com/office/drawing/2014/main" id="{10798C21-6C5A-4A98-B2C0-AC1BABDC06C1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1429252" y="1920467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8">
            <a:extLst>
              <a:ext uri="{FF2B5EF4-FFF2-40B4-BE49-F238E27FC236}">
                <a16:creationId xmlns:a16="http://schemas.microsoft.com/office/drawing/2014/main" id="{2A68F20B-0AA9-4176-B21A-C251B404398A}"/>
              </a:ext>
            </a:extLst>
          </p:cNvPr>
          <p:cNvCxnSpPr>
            <a:cxnSpLocks/>
            <a:stCxn id="308" idx="0"/>
            <a:endCxn id="299" idx="2"/>
          </p:cNvCxnSpPr>
          <p:nvPr/>
        </p:nvCxnSpPr>
        <p:spPr>
          <a:xfrm flipV="1">
            <a:off x="13829527" y="17212586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57B35BB-37A8-4FFC-8D17-294ED84A5E63}"/>
              </a:ext>
            </a:extLst>
          </p:cNvPr>
          <p:cNvSpPr/>
          <p:nvPr/>
        </p:nvSpPr>
        <p:spPr>
          <a:xfrm>
            <a:off x="11392400" y="18842140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/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blipFill>
                <a:blip r:embed="rId8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Gewinkelte Verbindung 40">
            <a:extLst>
              <a:ext uri="{FF2B5EF4-FFF2-40B4-BE49-F238E27FC236}">
                <a16:creationId xmlns:a16="http://schemas.microsoft.com/office/drawing/2014/main" id="{D2BCCE1C-04C4-4A28-BF45-E3F6CD2FE079}"/>
              </a:ext>
            </a:extLst>
          </p:cNvPr>
          <p:cNvCxnSpPr>
            <a:cxnSpLocks/>
          </p:cNvCxnSpPr>
          <p:nvPr/>
        </p:nvCxnSpPr>
        <p:spPr>
          <a:xfrm>
            <a:off x="18103467" y="1643429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Zylinder 100">
            <a:extLst>
              <a:ext uri="{FF2B5EF4-FFF2-40B4-BE49-F238E27FC236}">
                <a16:creationId xmlns:a16="http://schemas.microsoft.com/office/drawing/2014/main" id="{1576D551-FB4A-46B4-8734-B99AB37AA67D}"/>
              </a:ext>
            </a:extLst>
          </p:cNvPr>
          <p:cNvSpPr/>
          <p:nvPr/>
        </p:nvSpPr>
        <p:spPr>
          <a:xfrm>
            <a:off x="19255779" y="1678875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324" name="Gerade Verbindung mit Pfeil 55">
            <a:extLst>
              <a:ext uri="{FF2B5EF4-FFF2-40B4-BE49-F238E27FC236}">
                <a16:creationId xmlns:a16="http://schemas.microsoft.com/office/drawing/2014/main" id="{A91BF01F-E069-4B5C-B75D-3F3EAE2DDFFA}"/>
              </a:ext>
            </a:extLst>
          </p:cNvPr>
          <p:cNvCxnSpPr>
            <a:cxnSpLocks/>
          </p:cNvCxnSpPr>
          <p:nvPr/>
        </p:nvCxnSpPr>
        <p:spPr>
          <a:xfrm>
            <a:off x="20048381" y="1640135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55">
            <a:extLst>
              <a:ext uri="{FF2B5EF4-FFF2-40B4-BE49-F238E27FC236}">
                <a16:creationId xmlns:a16="http://schemas.microsoft.com/office/drawing/2014/main" id="{ECE0E8F5-A9CD-44BC-9308-C2B4078250A5}"/>
              </a:ext>
            </a:extLst>
          </p:cNvPr>
          <p:cNvCxnSpPr>
            <a:cxnSpLocks/>
            <a:stCxn id="323" idx="3"/>
            <a:endCxn id="326" idx="0"/>
          </p:cNvCxnSpPr>
          <p:nvPr/>
        </p:nvCxnSpPr>
        <p:spPr>
          <a:xfrm flipH="1">
            <a:off x="19971325" y="1807395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lussdiagramm: Prozess 16">
            <a:extLst>
              <a:ext uri="{FF2B5EF4-FFF2-40B4-BE49-F238E27FC236}">
                <a16:creationId xmlns:a16="http://schemas.microsoft.com/office/drawing/2014/main" id="{85CCAC46-E396-4B1F-B45D-D98035AE320C}"/>
              </a:ext>
            </a:extLst>
          </p:cNvPr>
          <p:cNvSpPr/>
          <p:nvPr/>
        </p:nvSpPr>
        <p:spPr>
          <a:xfrm>
            <a:off x="19359257" y="187246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27" name="Flussdiagramm: Karte 7">
            <a:extLst>
              <a:ext uri="{FF2B5EF4-FFF2-40B4-BE49-F238E27FC236}">
                <a16:creationId xmlns:a16="http://schemas.microsoft.com/office/drawing/2014/main" id="{7DBA0862-2DAF-42A7-AE87-D72765D9067D}"/>
              </a:ext>
            </a:extLst>
          </p:cNvPr>
          <p:cNvSpPr/>
          <p:nvPr/>
        </p:nvSpPr>
        <p:spPr>
          <a:xfrm>
            <a:off x="19296912" y="1990009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29" name="Gerade Verbindung mit Pfeil 76">
            <a:extLst>
              <a:ext uri="{FF2B5EF4-FFF2-40B4-BE49-F238E27FC236}">
                <a16:creationId xmlns:a16="http://schemas.microsoft.com/office/drawing/2014/main" id="{56364010-D120-4976-8865-0F94834E4FF0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>
          <a:xfrm>
            <a:off x="19971325" y="1958878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/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/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  <a:blipFill>
                <a:blip r:embed="rId8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/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  <a:blipFill>
                <a:blip r:embed="rId83"/>
                <a:stretch>
                  <a:fillRect t="-8065" r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48">
            <a:extLst>
              <a:ext uri="{FF2B5EF4-FFF2-40B4-BE49-F238E27FC236}">
                <a16:creationId xmlns:a16="http://schemas.microsoft.com/office/drawing/2014/main" id="{3BC3C9E8-04EA-4192-B771-308E79FA268F}"/>
              </a:ext>
            </a:extLst>
          </p:cNvPr>
          <p:cNvCxnSpPr>
            <a:cxnSpLocks/>
          </p:cNvCxnSpPr>
          <p:nvPr/>
        </p:nvCxnSpPr>
        <p:spPr>
          <a:xfrm>
            <a:off x="32929754" y="1070273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Prozess 49">
            <a:extLst>
              <a:ext uri="{FF2B5EF4-FFF2-40B4-BE49-F238E27FC236}">
                <a16:creationId xmlns:a16="http://schemas.microsoft.com/office/drawing/2014/main" id="{FF0B1CBD-D5B5-46B6-B315-06FCDC097C8E}"/>
              </a:ext>
            </a:extLst>
          </p:cNvPr>
          <p:cNvSpPr/>
          <p:nvPr/>
        </p:nvSpPr>
        <p:spPr>
          <a:xfrm>
            <a:off x="23241625" y="9603650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Prozess 50">
            <a:extLst>
              <a:ext uri="{FF2B5EF4-FFF2-40B4-BE49-F238E27FC236}">
                <a16:creationId xmlns:a16="http://schemas.microsoft.com/office/drawing/2014/main" id="{FD007F9D-8C39-41A7-B81A-9B512F00D777}"/>
              </a:ext>
            </a:extLst>
          </p:cNvPr>
          <p:cNvSpPr/>
          <p:nvPr/>
        </p:nvSpPr>
        <p:spPr>
          <a:xfrm>
            <a:off x="27682640" y="11008573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4">
            <a:extLst>
              <a:ext uri="{FF2B5EF4-FFF2-40B4-BE49-F238E27FC236}">
                <a16:creationId xmlns:a16="http://schemas.microsoft.com/office/drawing/2014/main" id="{F39481A5-6F18-4E20-9B24-BADF4728351B}"/>
              </a:ext>
            </a:extLst>
          </p:cNvPr>
          <p:cNvSpPr/>
          <p:nvPr/>
        </p:nvSpPr>
        <p:spPr>
          <a:xfrm>
            <a:off x="23241624" y="11008575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Karte 66">
            <a:extLst>
              <a:ext uri="{FF2B5EF4-FFF2-40B4-BE49-F238E27FC236}">
                <a16:creationId xmlns:a16="http://schemas.microsoft.com/office/drawing/2014/main" id="{015E2A06-CD31-4558-B59E-C90068E2640B}"/>
              </a:ext>
            </a:extLst>
          </p:cNvPr>
          <p:cNvSpPr/>
          <p:nvPr/>
        </p:nvSpPr>
        <p:spPr>
          <a:xfrm>
            <a:off x="32241424" y="12764573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8" name="Textfeld 72">
            <a:extLst>
              <a:ext uri="{FF2B5EF4-FFF2-40B4-BE49-F238E27FC236}">
                <a16:creationId xmlns:a16="http://schemas.microsoft.com/office/drawing/2014/main" id="{9690143C-9708-4BFB-8959-96A5788305C1}"/>
              </a:ext>
            </a:extLst>
          </p:cNvPr>
          <p:cNvSpPr txBox="1"/>
          <p:nvPr/>
        </p:nvSpPr>
        <p:spPr>
          <a:xfrm>
            <a:off x="23240424" y="1238528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6BB37AAC-A741-4CBD-9959-1CAD8C86404E}"/>
              </a:ext>
            </a:extLst>
          </p:cNvPr>
          <p:cNvSpPr txBox="1"/>
          <p:nvPr/>
        </p:nvSpPr>
        <p:spPr>
          <a:xfrm>
            <a:off x="27692336" y="1237806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0" name="Textfeld 75">
            <a:extLst>
              <a:ext uri="{FF2B5EF4-FFF2-40B4-BE49-F238E27FC236}">
                <a16:creationId xmlns:a16="http://schemas.microsoft.com/office/drawing/2014/main" id="{1A1D2A84-A674-40C6-A3B5-C95404271F40}"/>
              </a:ext>
            </a:extLst>
          </p:cNvPr>
          <p:cNvSpPr txBox="1"/>
          <p:nvPr/>
        </p:nvSpPr>
        <p:spPr>
          <a:xfrm>
            <a:off x="23240424" y="96094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/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blipFill>
                <a:blip r:embed="rId3"/>
                <a:stretch>
                  <a:fillRect t="-6250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82">
            <a:extLst>
              <a:ext uri="{FF2B5EF4-FFF2-40B4-BE49-F238E27FC236}">
                <a16:creationId xmlns:a16="http://schemas.microsoft.com/office/drawing/2014/main" id="{791387B9-FAD2-4504-9149-667011E9769A}"/>
              </a:ext>
            </a:extLst>
          </p:cNvPr>
          <p:cNvCxnSpPr>
            <a:cxnSpLocks/>
          </p:cNvCxnSpPr>
          <p:nvPr/>
        </p:nvCxnSpPr>
        <p:spPr>
          <a:xfrm>
            <a:off x="32925261" y="926257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Prozess 83">
            <a:extLst>
              <a:ext uri="{FF2B5EF4-FFF2-40B4-BE49-F238E27FC236}">
                <a16:creationId xmlns:a16="http://schemas.microsoft.com/office/drawing/2014/main" id="{F60AE325-5C60-4DAD-AA79-E07DEAD560C6}"/>
              </a:ext>
            </a:extLst>
          </p:cNvPr>
          <p:cNvSpPr/>
          <p:nvPr/>
        </p:nvSpPr>
        <p:spPr>
          <a:xfrm>
            <a:off x="25112632" y="11111032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Flussdiagramm: Prozess 84">
            <a:extLst>
              <a:ext uri="{FF2B5EF4-FFF2-40B4-BE49-F238E27FC236}">
                <a16:creationId xmlns:a16="http://schemas.microsoft.com/office/drawing/2014/main" id="{AC30421A-4E29-4933-8889-6CDC804CDBA4}"/>
              </a:ext>
            </a:extLst>
          </p:cNvPr>
          <p:cNvSpPr/>
          <p:nvPr/>
        </p:nvSpPr>
        <p:spPr>
          <a:xfrm>
            <a:off x="23600464" y="11111033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15" name="Flussdiagramm: Prozess 85">
            <a:extLst>
              <a:ext uri="{FF2B5EF4-FFF2-40B4-BE49-F238E27FC236}">
                <a16:creationId xmlns:a16="http://schemas.microsoft.com/office/drawing/2014/main" id="{292624FD-F6D9-4A6A-984E-E39068D07083}"/>
              </a:ext>
            </a:extLst>
          </p:cNvPr>
          <p:cNvSpPr/>
          <p:nvPr/>
        </p:nvSpPr>
        <p:spPr>
          <a:xfrm>
            <a:off x="27858208" y="11111032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86">
            <a:extLst>
              <a:ext uri="{FF2B5EF4-FFF2-40B4-BE49-F238E27FC236}">
                <a16:creationId xmlns:a16="http://schemas.microsoft.com/office/drawing/2014/main" id="{87D66044-CC94-484D-A311-3177614C3B28}"/>
              </a:ext>
            </a:extLst>
          </p:cNvPr>
          <p:cNvSpPr/>
          <p:nvPr/>
        </p:nvSpPr>
        <p:spPr>
          <a:xfrm>
            <a:off x="29226360" y="11111032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7" name="Gerade Verbindung mit Pfeil 87">
            <a:extLst>
              <a:ext uri="{FF2B5EF4-FFF2-40B4-BE49-F238E27FC236}">
                <a16:creationId xmlns:a16="http://schemas.microsoft.com/office/drawing/2014/main" id="{714B8A96-26EE-4109-BE11-FDB1A038980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4968616" y="11689611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88">
            <a:extLst>
              <a:ext uri="{FF2B5EF4-FFF2-40B4-BE49-F238E27FC236}">
                <a16:creationId xmlns:a16="http://schemas.microsoft.com/office/drawing/2014/main" id="{DA409984-ED40-480D-B02A-7DF817D0536D}"/>
              </a:ext>
            </a:extLst>
          </p:cNvPr>
          <p:cNvCxnSpPr>
            <a:cxnSpLocks/>
          </p:cNvCxnSpPr>
          <p:nvPr/>
        </p:nvCxnSpPr>
        <p:spPr>
          <a:xfrm>
            <a:off x="26336768" y="11700188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89">
            <a:extLst>
              <a:ext uri="{FF2B5EF4-FFF2-40B4-BE49-F238E27FC236}">
                <a16:creationId xmlns:a16="http://schemas.microsoft.com/office/drawing/2014/main" id="{3193609B-A30C-4234-86EF-304DBC522662}"/>
              </a:ext>
            </a:extLst>
          </p:cNvPr>
          <p:cNvCxnSpPr>
            <a:cxnSpLocks/>
          </p:cNvCxnSpPr>
          <p:nvPr/>
        </p:nvCxnSpPr>
        <p:spPr>
          <a:xfrm>
            <a:off x="29082344" y="1170018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/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/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93">
            <a:extLst>
              <a:ext uri="{FF2B5EF4-FFF2-40B4-BE49-F238E27FC236}">
                <a16:creationId xmlns:a16="http://schemas.microsoft.com/office/drawing/2014/main" id="{88F8A887-D285-4F3C-BD25-6DD886B4ED90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23600464" y="10291396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94">
            <a:extLst>
              <a:ext uri="{FF2B5EF4-FFF2-40B4-BE49-F238E27FC236}">
                <a16:creationId xmlns:a16="http://schemas.microsoft.com/office/drawing/2014/main" id="{A05111B9-EAC2-49A0-BDF3-8A9FA9DE3D06}"/>
              </a:ext>
            </a:extLst>
          </p:cNvPr>
          <p:cNvSpPr/>
          <p:nvPr/>
        </p:nvSpPr>
        <p:spPr>
          <a:xfrm>
            <a:off x="32313432" y="1129660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/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96">
            <a:extLst>
              <a:ext uri="{FF2B5EF4-FFF2-40B4-BE49-F238E27FC236}">
                <a16:creationId xmlns:a16="http://schemas.microsoft.com/office/drawing/2014/main" id="{47473EA4-61A6-4339-BADD-EE99F387A04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1770876" y="8704724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97">
            <a:extLst>
              <a:ext uri="{FF2B5EF4-FFF2-40B4-BE49-F238E27FC236}">
                <a16:creationId xmlns:a16="http://schemas.microsoft.com/office/drawing/2014/main" id="{8731A5E7-FDBE-4C5A-8E80-685112352965}"/>
              </a:ext>
            </a:extLst>
          </p:cNvPr>
          <p:cNvCxnSpPr>
            <a:cxnSpLocks/>
          </p:cNvCxnSpPr>
          <p:nvPr/>
        </p:nvCxnSpPr>
        <p:spPr>
          <a:xfrm>
            <a:off x="30451384" y="11700188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98">
            <a:extLst>
              <a:ext uri="{FF2B5EF4-FFF2-40B4-BE49-F238E27FC236}">
                <a16:creationId xmlns:a16="http://schemas.microsoft.com/office/drawing/2014/main" id="{70A07E0C-B7B6-4A61-B741-8EF70936A339}"/>
              </a:ext>
            </a:extLst>
          </p:cNvPr>
          <p:cNvCxnSpPr>
            <a:cxnSpLocks/>
          </p:cNvCxnSpPr>
          <p:nvPr/>
        </p:nvCxnSpPr>
        <p:spPr>
          <a:xfrm>
            <a:off x="32927596" y="12167796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5">
            <a:extLst>
              <a:ext uri="{FF2B5EF4-FFF2-40B4-BE49-F238E27FC236}">
                <a16:creationId xmlns:a16="http://schemas.microsoft.com/office/drawing/2014/main" id="{1EB573ED-C42A-4011-9C19-80E2E90D2F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925500" y="8237769"/>
            <a:ext cx="0" cy="193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16">
            <a:extLst>
              <a:ext uri="{FF2B5EF4-FFF2-40B4-BE49-F238E27FC236}">
                <a16:creationId xmlns:a16="http://schemas.microsoft.com/office/drawing/2014/main" id="{8FED1A6C-AF6C-4B29-8354-5B183EB3C520}"/>
              </a:ext>
            </a:extLst>
          </p:cNvPr>
          <p:cNvSpPr/>
          <p:nvPr/>
        </p:nvSpPr>
        <p:spPr>
          <a:xfrm>
            <a:off x="32313432" y="84311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/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/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blipFill>
                <a:blip r:embed="rId8"/>
                <a:stretch>
                  <a:fillRect l="-2212" t="-6250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1427</Words>
  <Application>Microsoft Office PowerPoint</Application>
  <PresentationFormat>On-screen Show (4:3)</PresentationFormat>
  <Paragraphs>614</Paragraphs>
  <Slides>14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215</cp:revision>
  <dcterms:created xsi:type="dcterms:W3CDTF">2017-06-22T14:17:02Z</dcterms:created>
  <dcterms:modified xsi:type="dcterms:W3CDTF">2025-08-06T15:28:46Z</dcterms:modified>
</cp:coreProperties>
</file>