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24"/>
  </p:notesMasterIdLst>
  <p:handoutMasterIdLst>
    <p:handoutMasterId r:id="rId25"/>
  </p:handoutMasterIdLst>
  <p:sldIdLst>
    <p:sldId id="278" r:id="rId6"/>
    <p:sldId id="3237" r:id="rId7"/>
    <p:sldId id="3238" r:id="rId8"/>
    <p:sldId id="3244" r:id="rId9"/>
    <p:sldId id="3241" r:id="rId10"/>
    <p:sldId id="3242" r:id="rId11"/>
    <p:sldId id="3243" r:id="rId12"/>
    <p:sldId id="3236" r:id="rId13"/>
    <p:sldId id="3231" r:id="rId14"/>
    <p:sldId id="3240" r:id="rId15"/>
    <p:sldId id="3245" r:id="rId16"/>
    <p:sldId id="3250" r:id="rId17"/>
    <p:sldId id="3248" r:id="rId18"/>
    <p:sldId id="3246" r:id="rId19"/>
    <p:sldId id="3253" r:id="rId20"/>
    <p:sldId id="3251" r:id="rId21"/>
    <p:sldId id="3239" r:id="rId22"/>
    <p:sldId id="3249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2CD51"/>
    <a:srgbClr val="00CC00"/>
    <a:srgbClr val="006600"/>
    <a:srgbClr val="EDF6FD"/>
    <a:srgbClr val="D2AE3D"/>
    <a:srgbClr val="E6EAAF"/>
    <a:srgbClr val="D9DF78"/>
    <a:srgbClr val="00658B"/>
    <a:srgbClr val="004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50" autoAdjust="0"/>
  </p:normalViewPr>
  <p:slideViewPr>
    <p:cSldViewPr snapToGrid="0" showGuides="1">
      <p:cViewPr varScale="1">
        <p:scale>
          <a:sx n="77" d="100"/>
          <a:sy n="77" d="100"/>
        </p:scale>
        <p:origin x="232" y="10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1911" y="54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CC217A-F9D7-47C3-B542-AAA915BA41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7CD6EC-38D3-4F9F-824F-27FD60C73D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980D6-5DF0-463D-BFB7-BC7EA5530348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3B72A2-2A97-46A2-B0E6-3DFA689BB9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749A1E-B8C3-415F-AC4C-200E5AD78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9C69D-BBB7-4804-A517-DD8710202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8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35C94-B646-4D4D-A5E3-882C7E78FF5D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8433A-3D12-444A-8A1F-2969B3EF30A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292B943-63E8-4E1E-B31E-5FE3860900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325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3809454"/>
            <a:ext cx="9697665" cy="1141439"/>
          </a:xfr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txBody>
          <a:bodyPr lIns="288000" tIns="144000" rIns="432000" bIns="144000" anchor="ctr">
            <a:normAutofit/>
          </a:bodyPr>
          <a:lstStyle>
            <a:lvl1pPr marL="71755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323750"/>
            <a:ext cx="9541821" cy="3221856"/>
          </a:xfrm>
        </p:spPr>
        <p:txBody>
          <a:bodyPr lIns="216000" tIns="0" rIns="0" bIns="108000" anchor="b">
            <a:no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5B16576-B954-4493-9E58-E9C5386E81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92991" y="5268397"/>
            <a:ext cx="1532709" cy="1265853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58F85F-E39F-6DF2-648B-F85C48FB1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6295D-E20E-919F-946F-82E3A703EF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25600" y="6544800"/>
            <a:ext cx="4114800" cy="257774"/>
          </a:xfrm>
        </p:spPr>
        <p:txBody>
          <a:bodyPr/>
          <a:lstStyle/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361199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blau Mus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graphicFrame>
        <p:nvGraphicFramePr>
          <p:cNvPr id="10" name="Tabellenplatzhalter 7">
            <a:extLst>
              <a:ext uri="{FF2B5EF4-FFF2-40B4-BE49-F238E27FC236}">
                <a16:creationId xmlns:a16="http://schemas.microsoft.com/office/drawing/2014/main" id="{1C20BEF9-F6A4-4E18-813E-7C7A4A89EFB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136610939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DFA15C25-778F-45D2-A70E-06F46D1BF03A}"/>
              </a:ext>
            </a:extLst>
          </p:cNvPr>
          <p:cNvSpPr txBox="1"/>
          <p:nvPr userDrawn="1"/>
        </p:nvSpPr>
        <p:spPr>
          <a:xfrm>
            <a:off x="695325" y="333375"/>
            <a:ext cx="10056092" cy="9852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Mustertabelle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CAA27B-59B5-D915-6398-75A94668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34922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2">
            <a:extLst>
              <a:ext uri="{FF2B5EF4-FFF2-40B4-BE49-F238E27FC236}">
                <a16:creationId xmlns:a16="http://schemas.microsoft.com/office/drawing/2014/main" id="{C2226DF2-778A-4612-9F78-6765D18406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12192001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87F97911-DA70-4C70-822A-1814FBD79C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EBD16-097C-4A05-9018-8E3005584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342399"/>
            <a:ext cx="288000" cy="1440000"/>
          </a:xfrm>
          <a:prstGeom prst="rect">
            <a:avLst/>
          </a:prstGeom>
        </p:spPr>
        <p:txBody>
          <a:bodyPr vert="horz" wrap="none" lIns="36000" tIns="90000" rIns="36000" bIns="90000" rtlCol="0" anchor="b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D7813AC-780E-0FEE-8DD2-961C8464CAC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2057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F87A75-3F72-6661-3C8C-5F55ECF6EF1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chemeClr val="accent1">
              <a:lumMod val="50000"/>
              <a:alpha val="80000"/>
            </a:scheme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3246B2-203D-4635-9023-C83C1FB1E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2C564B2-3B65-9088-DFD7-AB7EDE92BA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445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7200"/>
            <a:ext cx="10801349" cy="48958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91817E-6423-D72F-7A29-7C696C78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7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10801349" cy="4428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E99B02-7125-B0DB-A965-82CB442B29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6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1A67A15-EB3D-B357-6153-033E99D342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95325" y="4673892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7951DB75-C581-BF8A-0FC7-DF33D2FBE0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066055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2C0EA8B-EF64-0432-2FB0-872635D2E4F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487788"/>
            <a:ext cx="5156200" cy="5036837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BECCF2-24E5-51A8-E7D9-E053B81C2C0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90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4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8775"/>
            <a:ext cx="10801349" cy="33790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2" name="Textplatzhalter 20">
            <a:extLst>
              <a:ext uri="{FF2B5EF4-FFF2-40B4-BE49-F238E27FC236}">
                <a16:creationId xmlns:a16="http://schemas.microsoft.com/office/drawing/2014/main" id="{783FE90B-8144-4EE7-83DD-1BF890852B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1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07709-F5D6-04F5-13BA-175ED852645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31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5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054800" cy="98640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1463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54981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326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4981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4637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B1415D85-ECEE-44AA-B226-4998B44E25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1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424654-2778-EA1B-0192-6D8875E1171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292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6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628775"/>
            <a:ext cx="5400000" cy="489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91817E-6423-D72F-7A29-7C696C78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E12AEFA-037C-13A6-D9D9-349DFD23D7F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628625"/>
            <a:ext cx="5156200" cy="4896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</p:spTree>
    <p:extLst>
      <p:ext uri="{BB962C8B-B14F-4D97-AF65-F5344CB8AC3E}">
        <p14:creationId xmlns:p14="http://schemas.microsoft.com/office/powerpoint/2010/main" val="70329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bla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E454AC21-5CA9-4DCD-9E64-33EE941B0352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AA41E4-A17D-03A8-9521-4B67C9D842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81710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A21C0A-576F-4448-A405-945F7FEA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DA8A30-87AB-49C6-AE8C-F7B24CECF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628775"/>
            <a:ext cx="10801349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96809-C3E5-439C-AF0A-E75CD81D7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342399"/>
            <a:ext cx="288000" cy="1440000"/>
          </a:xfrm>
          <a:prstGeom prst="rect">
            <a:avLst/>
          </a:prstGeom>
        </p:spPr>
        <p:txBody>
          <a:bodyPr vert="horz" wrap="none" lIns="36000" tIns="90000" rIns="36000" bIns="90000" rtlCol="0" anchor="b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ADABB7-F9A6-4A4D-9415-296AC5E68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8822AB-459F-739F-855B-F69C7435C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5325" y="6544945"/>
            <a:ext cx="4114800" cy="257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27243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72" r:id="rId4"/>
    <p:sldLayoutId id="2147483674" r:id="rId5"/>
    <p:sldLayoutId id="2147483656" r:id="rId6"/>
    <p:sldLayoutId id="2147483653" r:id="rId7"/>
    <p:sldLayoutId id="2147483680" r:id="rId8"/>
    <p:sldLayoutId id="2147483654" r:id="rId9"/>
    <p:sldLayoutId id="2147483679" r:id="rId10"/>
    <p:sldLayoutId id="21474836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38" userDrawn="1">
          <p15:clr>
            <a:srgbClr val="F26B43"/>
          </p15:clr>
        </p15:guide>
        <p15:guide id="2" orient="horz" pos="210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orient="horz" pos="1026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orient="horz" pos="9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1AA03A4A-FF3C-46DA-9AA7-9489606AA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166145"/>
            <a:ext cx="12192000" cy="2752078"/>
          </a:xfrm>
        </p:spPr>
        <p:txBody>
          <a:bodyPr>
            <a:normAutofit fontScale="85000" lnSpcReduction="20000"/>
          </a:bodyPr>
          <a:lstStyle/>
          <a:p>
            <a:r>
              <a:rPr lang="de-DE" sz="2200" dirty="0"/>
              <a:t>ESA Living Planet Symposium 2025</a:t>
            </a:r>
          </a:p>
          <a:p>
            <a:r>
              <a:rPr lang="en-US" sz="1400" b="0" dirty="0"/>
              <a:t>D.02.08 Explainable AI for Earth Observation and Earth Science - PART 1 – Hall G1, June 27</a:t>
            </a:r>
            <a:r>
              <a:rPr lang="en-US" sz="1400" b="0" baseline="30000" dirty="0"/>
              <a:t>th</a:t>
            </a:r>
            <a:r>
              <a:rPr lang="en-US" sz="1400" b="0" dirty="0"/>
              <a:t>, session: 8:30-10 a.m., talk: 8:30-8:45 a.m.</a:t>
            </a:r>
          </a:p>
          <a:p>
            <a:endParaRPr lang="de-DE" sz="2200" dirty="0"/>
          </a:p>
          <a:p>
            <a:r>
              <a:rPr lang="en-US" sz="1400" dirty="0"/>
              <a:t>Christian Geiß</a:t>
            </a:r>
            <a:r>
              <a:rPr lang="en-US" sz="1400" baseline="30000" dirty="0"/>
              <a:t>*</a:t>
            </a:r>
            <a:r>
              <a:rPr lang="en-US" sz="1400" b="0" baseline="30000" dirty="0"/>
              <a:t>,1,2</a:t>
            </a:r>
            <a:r>
              <a:rPr lang="en-US" sz="1400" b="0" dirty="0"/>
              <a:t>,</a:t>
            </a:r>
            <a:r>
              <a:rPr lang="en-US" sz="1400" dirty="0"/>
              <a:t> Lorenzo Carlassara</a:t>
            </a:r>
            <a:r>
              <a:rPr lang="en-US" sz="1400" b="0" baseline="30000" dirty="0"/>
              <a:t>2,3</a:t>
            </a:r>
            <a:r>
              <a:rPr lang="en-US" sz="1400" b="0" dirty="0"/>
              <a:t>,</a:t>
            </a:r>
            <a:r>
              <a:rPr lang="en-US" sz="1400" dirty="0"/>
              <a:t> Ludovico Giorgio Aldo Biagi</a:t>
            </a:r>
            <a:r>
              <a:rPr lang="en-US" sz="1400" b="0" baseline="30000" dirty="0"/>
              <a:t>3</a:t>
            </a:r>
            <a:r>
              <a:rPr lang="en-US" sz="1400" b="0" dirty="0"/>
              <a:t>,</a:t>
            </a:r>
            <a:r>
              <a:rPr lang="en-US" sz="1400" dirty="0"/>
              <a:t> Hannes Taubenböck</a:t>
            </a:r>
            <a:r>
              <a:rPr lang="en-US" sz="1400" b="0" baseline="30000" dirty="0"/>
              <a:t>1,4</a:t>
            </a:r>
            <a:r>
              <a:rPr lang="en-US" sz="1400" b="0" dirty="0"/>
              <a:t>,</a:t>
            </a:r>
            <a:r>
              <a:rPr lang="en-US" sz="1400" dirty="0"/>
              <a:t> </a:t>
            </a:r>
            <a:r>
              <a:rPr lang="en-US" sz="1400" b="0" dirty="0"/>
              <a:t>and </a:t>
            </a:r>
            <a:r>
              <a:rPr lang="en-US" sz="1400" dirty="0"/>
              <a:t>Patrick Aravena Pelizari</a:t>
            </a:r>
            <a:r>
              <a:rPr lang="en-US" sz="1400" b="0" baseline="30000" dirty="0"/>
              <a:t>1</a:t>
            </a:r>
          </a:p>
          <a:p>
            <a:endParaRPr lang="de-DE" sz="1400" b="0" dirty="0"/>
          </a:p>
          <a:p>
            <a:r>
              <a:rPr lang="en-US" sz="1100" b="0" baseline="30000" dirty="0"/>
              <a:t>1</a:t>
            </a:r>
            <a:r>
              <a:rPr lang="en-US" sz="1100" b="0" dirty="0"/>
              <a:t> German Aerospace Center (DLR), German Remote Sensing Data Center (DFD), </a:t>
            </a:r>
            <a:r>
              <a:rPr lang="en-US" sz="1100" b="0" dirty="0" err="1"/>
              <a:t>Münchener</a:t>
            </a:r>
            <a:r>
              <a:rPr lang="en-US" sz="1100" b="0" dirty="0"/>
              <a:t> </a:t>
            </a:r>
            <a:r>
              <a:rPr lang="en-US" sz="1100" b="0" dirty="0" err="1"/>
              <a:t>Straße</a:t>
            </a:r>
            <a:r>
              <a:rPr lang="en-US" sz="1100" b="0" dirty="0"/>
              <a:t> 20, 82234 </a:t>
            </a:r>
            <a:r>
              <a:rPr lang="en-US" sz="1100" b="0" dirty="0" err="1"/>
              <a:t>Weßling</a:t>
            </a:r>
            <a:r>
              <a:rPr lang="en-US" sz="1100" b="0" dirty="0"/>
              <a:t>, Germany </a:t>
            </a:r>
            <a:endParaRPr lang="de-DE" sz="1100" b="0" dirty="0"/>
          </a:p>
          <a:p>
            <a:r>
              <a:rPr lang="en-US" sz="1100" b="0" baseline="30000" dirty="0"/>
              <a:t>2</a:t>
            </a:r>
            <a:r>
              <a:rPr lang="en-US" sz="1100" b="0" dirty="0"/>
              <a:t> University of Bonn, Department of Geography, </a:t>
            </a:r>
            <a:r>
              <a:rPr lang="en-US" sz="1100" b="0" dirty="0" err="1"/>
              <a:t>Meckenheimer</a:t>
            </a:r>
            <a:r>
              <a:rPr lang="en-US" sz="1100" b="0" dirty="0"/>
              <a:t> Allee 166, 53115 Bonn, Germany</a:t>
            </a:r>
            <a:endParaRPr lang="de-DE" sz="1100" b="0" dirty="0"/>
          </a:p>
          <a:p>
            <a:r>
              <a:rPr lang="en-US" sz="1100" b="0" baseline="30000" dirty="0"/>
              <a:t>3</a:t>
            </a:r>
            <a:r>
              <a:rPr lang="en-US" sz="1100" b="0" dirty="0"/>
              <a:t> Department of Civil and Environmental Engineering, </a:t>
            </a:r>
            <a:r>
              <a:rPr lang="en-US" sz="1100" b="0" dirty="0" err="1"/>
              <a:t>Politecnico</a:t>
            </a:r>
            <a:r>
              <a:rPr lang="en-US" sz="1100" b="0" dirty="0"/>
              <a:t> di Milano, Italy.</a:t>
            </a:r>
            <a:endParaRPr lang="de-DE" sz="1100" b="0" dirty="0"/>
          </a:p>
          <a:p>
            <a:r>
              <a:rPr lang="en-US" sz="1100" b="0" baseline="30000" dirty="0"/>
              <a:t>4</a:t>
            </a:r>
            <a:r>
              <a:rPr lang="en-US" sz="1100" b="0" dirty="0"/>
              <a:t> University of Würzburg, Institute of Geography and Geology, Chair of Remote Sensing, Am </a:t>
            </a:r>
            <a:r>
              <a:rPr lang="en-US" sz="1100" b="0" dirty="0" err="1"/>
              <a:t>Hubland</a:t>
            </a:r>
            <a:r>
              <a:rPr lang="en-US" sz="1100" b="0" dirty="0"/>
              <a:t>, 97074 Würzburg, Germany</a:t>
            </a:r>
            <a:endParaRPr lang="de-DE" sz="1100" b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07DBA57-3752-430E-B30A-C895D114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50" y="-386465"/>
            <a:ext cx="11166293" cy="2277407"/>
          </a:xfrm>
        </p:spPr>
        <p:txBody>
          <a:bodyPr/>
          <a:lstStyle/>
          <a:p>
            <a:r>
              <a:rPr lang="en-US" sz="3400" dirty="0"/>
              <a:t>AQ-S³VSVM</a:t>
            </a:r>
            <a:r>
              <a:rPr lang="en-US" sz="3400" b="0" dirty="0"/>
              <a:t>: </a:t>
            </a:r>
            <a:r>
              <a:rPr lang="en-US" sz="3400" cap="none" dirty="0"/>
              <a:t>A</a:t>
            </a:r>
            <a:r>
              <a:rPr lang="en-US" sz="3400" b="0" cap="none" dirty="0"/>
              <a:t>ctive </a:t>
            </a:r>
            <a:r>
              <a:rPr lang="en-US" sz="3400" cap="none" dirty="0"/>
              <a:t>q</a:t>
            </a:r>
            <a:r>
              <a:rPr lang="en-US" sz="3400" b="0" cap="none" dirty="0"/>
              <a:t>ueries on </a:t>
            </a:r>
            <a:r>
              <a:rPr lang="en-US" sz="3400" cap="none" dirty="0"/>
              <a:t>semi-supervised</a:t>
            </a:r>
            <a:r>
              <a:rPr lang="en-US" sz="3400" b="0" cap="none" dirty="0"/>
              <a:t> </a:t>
            </a:r>
            <a:r>
              <a:rPr lang="en-US" sz="3400" cap="none" dirty="0"/>
              <a:t>V</a:t>
            </a:r>
            <a:r>
              <a:rPr lang="en-US" sz="3400" b="0" cap="none" dirty="0"/>
              <a:t>irtual </a:t>
            </a:r>
            <a:r>
              <a:rPr lang="en-US" sz="3400" cap="none" dirty="0"/>
              <a:t>S</a:t>
            </a:r>
            <a:r>
              <a:rPr lang="en-US" sz="3400" b="0" cap="none" dirty="0"/>
              <a:t>upport </a:t>
            </a:r>
            <a:r>
              <a:rPr lang="en-US" sz="3400" cap="none" dirty="0"/>
              <a:t>V</a:t>
            </a:r>
            <a:r>
              <a:rPr lang="en-US" sz="3400" b="0" cap="none" dirty="0"/>
              <a:t>ector </a:t>
            </a:r>
            <a:r>
              <a:rPr lang="en-US" sz="3400" cap="none" dirty="0"/>
              <a:t>M</a:t>
            </a:r>
            <a:r>
              <a:rPr lang="en-US" sz="3400" b="0" cap="none" dirty="0"/>
              <a:t>achines for classification of EO data</a:t>
            </a:r>
            <a:endParaRPr lang="de-DE" sz="3400" b="0" cap="none" dirty="0"/>
          </a:p>
        </p:txBody>
      </p:sp>
    </p:spTree>
    <p:extLst>
      <p:ext uri="{BB962C8B-B14F-4D97-AF65-F5344CB8AC3E}">
        <p14:creationId xmlns:p14="http://schemas.microsoft.com/office/powerpoint/2010/main" val="164781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C450C-EED8-4FFA-ADA6-0BF06F61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 – multispectral imagery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F96373-EA2E-48F3-AE11-967CAA2E53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639669-41DA-4EF1-AE3B-7DD1F5D01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652" y="2220816"/>
            <a:ext cx="6943323" cy="288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53F87E2-84DF-4723-9E9B-A468A755B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1" y="960816"/>
            <a:ext cx="2550959" cy="252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DC0F4EA-E08C-4B1B-A2B4-7725C0FF1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492" y="3473282"/>
            <a:ext cx="2479668" cy="2880000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D3960A8E-9F7F-463A-9C03-45287F79B69A}"/>
              </a:ext>
            </a:extLst>
          </p:cNvPr>
          <p:cNvSpPr txBox="1">
            <a:spLocks/>
          </p:cNvSpPr>
          <p:nvPr/>
        </p:nvSpPr>
        <p:spPr>
          <a:xfrm>
            <a:off x="288000" y="6367558"/>
            <a:ext cx="11904000" cy="36661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79388" indent="-1793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1793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793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00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272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44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416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88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  <a:defRPr/>
            </a:pPr>
            <a:r>
              <a:rPr lang="en-US" sz="1200" dirty="0">
                <a:latin typeface="+mj-lt"/>
              </a:rPr>
              <a:t>Geiß, C., Aravena Pelizari, P., </a:t>
            </a:r>
            <a:r>
              <a:rPr lang="en-US" sz="1200" dirty="0" err="1">
                <a:latin typeface="+mj-lt"/>
              </a:rPr>
              <a:t>Blickensdörfer</a:t>
            </a:r>
            <a:r>
              <a:rPr lang="en-US" sz="1200" dirty="0">
                <a:latin typeface="+mj-lt"/>
              </a:rPr>
              <a:t>, L., and Taubenböck, H. (2019): Virtual Support Vector Machines with Self-Learning Strategy for Classification of Multispectral Remote Sensing Imagery. </a:t>
            </a:r>
            <a:r>
              <a:rPr lang="en-US" sz="1200" i="1" dirty="0">
                <a:latin typeface="+mj-lt"/>
              </a:rPr>
              <a:t>ISPRS Journal of Photogrammetry and Remote Sensing</a:t>
            </a:r>
            <a:r>
              <a:rPr lang="en-US" sz="1200" dirty="0">
                <a:latin typeface="+mj-lt"/>
              </a:rPr>
              <a:t>, 151, 42–58.</a:t>
            </a:r>
          </a:p>
        </p:txBody>
      </p:sp>
    </p:spTree>
    <p:extLst>
      <p:ext uri="{BB962C8B-B14F-4D97-AF65-F5344CB8AC3E}">
        <p14:creationId xmlns:p14="http://schemas.microsoft.com/office/powerpoint/2010/main" val="3310624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3CAC2-F824-417B-B0A1-D96A5E61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Virtual Support Vector Machines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43B679-DB3D-497B-8FB4-C21CD54A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Semi-supervised</a:t>
            </a:r>
            <a:r>
              <a:rPr lang="en-US" dirty="0"/>
              <a:t> learning paradigm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challenge</a:t>
            </a:r>
            <a:r>
              <a:rPr lang="en-US" dirty="0"/>
              <a:t>: how to </a:t>
            </a:r>
            <a:r>
              <a:rPr lang="en-US" u="sng" dirty="0"/>
              <a:t>not</a:t>
            </a:r>
            <a:r>
              <a:rPr lang="en-US" dirty="0"/>
              <a:t> encode information that leads to </a:t>
            </a:r>
            <a:r>
              <a:rPr lang="en-US" u="sng" dirty="0"/>
              <a:t>model divergence</a:t>
            </a:r>
            <a:r>
              <a:rPr lang="en-US" dirty="0"/>
              <a:t>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B53B84-7802-4B18-9E87-513C322ED4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F167A65-348F-405F-84FF-AE256521A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878" y="1022399"/>
            <a:ext cx="3829494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D56F9-86A0-48CA-9409-158BBDDF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constrained, i.e., robust, Virtual Support Vector Machines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B48010-F954-4723-825D-AD2BAD535D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312C759-851F-40D8-AC86-57ED3DDC8303}"/>
              </a:ext>
            </a:extLst>
          </p:cNvPr>
          <p:cNvSpPr txBox="1">
            <a:spLocks/>
          </p:cNvSpPr>
          <p:nvPr/>
        </p:nvSpPr>
        <p:spPr>
          <a:xfrm>
            <a:off x="288000" y="6367558"/>
            <a:ext cx="11904000" cy="36661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79388" indent="-1793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1793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793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00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272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44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416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88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  <a:defRPr/>
            </a:pPr>
            <a:r>
              <a:rPr lang="en-US" sz="1200" dirty="0">
                <a:latin typeface="+mj-lt"/>
              </a:rPr>
              <a:t>Geiß, C., Aravena Pelizari, P., </a:t>
            </a:r>
            <a:r>
              <a:rPr lang="en-US" sz="1200" dirty="0" err="1">
                <a:latin typeface="+mj-lt"/>
              </a:rPr>
              <a:t>Tuncbilek</a:t>
            </a:r>
            <a:r>
              <a:rPr lang="en-US" sz="1200" dirty="0">
                <a:latin typeface="+mj-lt"/>
              </a:rPr>
              <a:t>, O., and Taubenböck, H. (2023) Semi-supervised Learning with Constrained Virtual Support Vector Machines for Classification of Remote Sensing Image Data. </a:t>
            </a:r>
            <a:r>
              <a:rPr lang="en-US" sz="1200" i="1" dirty="0">
                <a:latin typeface="+mj-lt"/>
              </a:rPr>
              <a:t>International Journal of Applied Earth Observation and Geoinformation</a:t>
            </a:r>
            <a:r>
              <a:rPr lang="en-US" sz="1200" dirty="0">
                <a:latin typeface="+mj-lt"/>
              </a:rPr>
              <a:t>, 125, 103571.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E846607-26DC-493F-8BA8-A5BF2D51B081}"/>
              </a:ext>
            </a:extLst>
          </p:cNvPr>
          <p:cNvSpPr/>
          <p:nvPr/>
        </p:nvSpPr>
        <p:spPr>
          <a:xfrm>
            <a:off x="2107096" y="4611757"/>
            <a:ext cx="7504043" cy="288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6818C2C-6C8F-4655-BE47-4A75A1EBF9A9}"/>
              </a:ext>
            </a:extLst>
          </p:cNvPr>
          <p:cNvSpPr txBox="1"/>
          <p:nvPr/>
        </p:nvSpPr>
        <p:spPr>
          <a:xfrm>
            <a:off x="684815" y="4820535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criteria 1: similarity constraint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3847DCC-2D2A-4E26-BF84-B968BDE2D6DB}"/>
              </a:ext>
            </a:extLst>
          </p:cNvPr>
          <p:cNvSpPr txBox="1"/>
          <p:nvPr/>
        </p:nvSpPr>
        <p:spPr>
          <a:xfrm>
            <a:off x="9611139" y="482053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final model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EBE9EA9-0C06-4FE3-B19E-FC600DB6D9A1}"/>
              </a:ext>
            </a:extLst>
          </p:cNvPr>
          <p:cNvSpPr txBox="1"/>
          <p:nvPr/>
        </p:nvSpPr>
        <p:spPr>
          <a:xfrm>
            <a:off x="4672061" y="4802964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criteria 2: margin constraint 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132B984-8238-45D6-A9BB-565330424207}"/>
              </a:ext>
            </a:extLst>
          </p:cNvPr>
          <p:cNvSpPr txBox="1"/>
          <p:nvPr/>
        </p:nvSpPr>
        <p:spPr>
          <a:xfrm>
            <a:off x="1542812" y="1419052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eventually prune </a:t>
            </a:r>
            <a:r>
              <a:rPr lang="en-US" b="1" dirty="0">
                <a:solidFill>
                  <a:srgbClr val="00CC00"/>
                </a:solidFill>
              </a:rPr>
              <a:t>semi-labeled (virtual) samples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EFBB157-46F7-4113-A2B5-09835D5E4052}"/>
              </a:ext>
            </a:extLst>
          </p:cNvPr>
          <p:cNvCxnSpPr/>
          <p:nvPr/>
        </p:nvCxnSpPr>
        <p:spPr>
          <a:xfrm>
            <a:off x="3852909" y="3204839"/>
            <a:ext cx="3655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3929C39B-52D2-4226-9082-15659333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54" y="1912968"/>
            <a:ext cx="3310264" cy="288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A739F27-93C5-4388-9550-8C18D09D0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364" y="1902250"/>
            <a:ext cx="3615320" cy="288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C1E227D-BCDF-4EA9-9929-2B546D41B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861" y="1875874"/>
            <a:ext cx="3521485" cy="2880000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7852177-60CD-47A9-9FA2-5327C1EBD71F}"/>
              </a:ext>
            </a:extLst>
          </p:cNvPr>
          <p:cNvCxnSpPr/>
          <p:nvPr/>
        </p:nvCxnSpPr>
        <p:spPr>
          <a:xfrm>
            <a:off x="7896728" y="3206318"/>
            <a:ext cx="3655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073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3CAC2-F824-417B-B0A1-D96A5E61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Virtual Support Vector Machines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B53B84-7802-4B18-9E87-513C322ED4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2761E7-C637-4099-8813-B4065FBCC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93" r="6239"/>
          <a:stretch/>
        </p:blipFill>
        <p:spPr>
          <a:xfrm>
            <a:off x="7744390" y="1870825"/>
            <a:ext cx="4180155" cy="340057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7F1FD38-3010-4733-891F-C8A244562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744" y="2699837"/>
            <a:ext cx="4098708" cy="216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BBEDC4-6D7B-4E20-B20F-A3DE3D0E7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42" y="960816"/>
            <a:ext cx="2550959" cy="252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157427D-7AC4-4E66-AFA5-B5E665FA9B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33" y="3473282"/>
            <a:ext cx="2479668" cy="2880000"/>
          </a:xfrm>
          <a:prstGeom prst="rect">
            <a:avLst/>
          </a:prstGeom>
        </p:spPr>
      </p:pic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C58BE81-F74D-41E8-B5DE-78AF6D0D7C98}"/>
              </a:ext>
            </a:extLst>
          </p:cNvPr>
          <p:cNvSpPr txBox="1">
            <a:spLocks/>
          </p:cNvSpPr>
          <p:nvPr/>
        </p:nvSpPr>
        <p:spPr>
          <a:xfrm>
            <a:off x="288000" y="6367558"/>
            <a:ext cx="11904000" cy="36661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79388" indent="-1793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1793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793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00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272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44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416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88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  <a:defRPr/>
            </a:pPr>
            <a:r>
              <a:rPr lang="en-US" sz="1200" dirty="0">
                <a:latin typeface="+mj-lt"/>
              </a:rPr>
              <a:t>Geiß, C., Aravena Pelizari, P., </a:t>
            </a:r>
            <a:r>
              <a:rPr lang="en-US" sz="1200" dirty="0" err="1">
                <a:latin typeface="+mj-lt"/>
              </a:rPr>
              <a:t>Tuncbilek</a:t>
            </a:r>
            <a:r>
              <a:rPr lang="en-US" sz="1200" dirty="0">
                <a:latin typeface="+mj-lt"/>
              </a:rPr>
              <a:t>, O., and Taubenböck, H. (2023) Semi-supervised Learning with Constrained Virtual Support Vector Machines for Classification of Remote Sensing Image Data. </a:t>
            </a:r>
            <a:r>
              <a:rPr lang="en-US" sz="1200" i="1" dirty="0">
                <a:latin typeface="+mj-lt"/>
              </a:rPr>
              <a:t>International Journal of Applied Earth Observation and Geoinformation</a:t>
            </a:r>
            <a:r>
              <a:rPr lang="en-US" sz="1200" dirty="0">
                <a:latin typeface="+mj-lt"/>
              </a:rPr>
              <a:t>, 125, 103571. </a:t>
            </a:r>
          </a:p>
        </p:txBody>
      </p:sp>
    </p:spTree>
    <p:extLst>
      <p:ext uri="{BB962C8B-B14F-4D97-AF65-F5344CB8AC3E}">
        <p14:creationId xmlns:p14="http://schemas.microsoft.com/office/powerpoint/2010/main" val="395907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3CAC2-F824-417B-B0A1-D96A5E61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AQ-S³VSVM</a:t>
            </a:r>
            <a:r>
              <a:rPr lang="en-US" b="0" dirty="0"/>
              <a:t>: </a:t>
            </a:r>
            <a:r>
              <a:rPr lang="en-US" dirty="0"/>
              <a:t>A</a:t>
            </a:r>
            <a:r>
              <a:rPr lang="en-US" b="0" dirty="0"/>
              <a:t>ctive </a:t>
            </a:r>
            <a:r>
              <a:rPr lang="en-US" dirty="0"/>
              <a:t>q</a:t>
            </a:r>
            <a:r>
              <a:rPr lang="en-US" b="0" dirty="0"/>
              <a:t>ueries on </a:t>
            </a:r>
            <a:r>
              <a:rPr lang="en-US" dirty="0"/>
              <a:t>semi-supervised</a:t>
            </a:r>
            <a:r>
              <a:rPr lang="en-US" b="0" dirty="0"/>
              <a:t> </a:t>
            </a:r>
            <a:r>
              <a:rPr lang="en-US" dirty="0"/>
              <a:t>V</a:t>
            </a:r>
            <a:r>
              <a:rPr lang="en-US" b="0" dirty="0"/>
              <a:t>irtual </a:t>
            </a:r>
            <a:r>
              <a:rPr lang="en-US" dirty="0"/>
              <a:t>S</a:t>
            </a:r>
            <a:r>
              <a:rPr lang="en-US" b="0" dirty="0"/>
              <a:t>upport </a:t>
            </a:r>
            <a:r>
              <a:rPr lang="en-US" dirty="0"/>
              <a:t>V</a:t>
            </a:r>
            <a:r>
              <a:rPr lang="en-US" b="0" dirty="0"/>
              <a:t>ector </a:t>
            </a:r>
            <a:r>
              <a:rPr lang="en-US" dirty="0"/>
              <a:t>M</a:t>
            </a:r>
            <a:r>
              <a:rPr lang="en-US" b="0" dirty="0"/>
              <a:t>achines for classification of EO 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43B679-DB3D-497B-8FB4-C21CD54A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Active learning </a:t>
            </a:r>
            <a:r>
              <a:rPr lang="en-US" dirty="0"/>
              <a:t>paradigm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B53B84-7802-4B18-9E87-513C322ED4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14</a:t>
            </a:fld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4B034F5-55EC-4CD7-8213-4521D8465D67}"/>
              </a:ext>
            </a:extLst>
          </p:cNvPr>
          <p:cNvGrpSpPr/>
          <p:nvPr/>
        </p:nvGrpSpPr>
        <p:grpSpPr>
          <a:xfrm>
            <a:off x="1388564" y="2178000"/>
            <a:ext cx="9665043" cy="4680000"/>
            <a:chOff x="1388564" y="2178000"/>
            <a:chExt cx="9665043" cy="468000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02697D38-7704-40E8-9F67-639CB3EFB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8564" y="2178000"/>
              <a:ext cx="9665043" cy="4680000"/>
            </a:xfrm>
            <a:prstGeom prst="rect">
              <a:avLst/>
            </a:prstGeom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D68C8F83-4FB3-4928-985B-16D905D8CF53}"/>
                </a:ext>
              </a:extLst>
            </p:cNvPr>
            <p:cNvSpPr/>
            <p:nvPr/>
          </p:nvSpPr>
          <p:spPr>
            <a:xfrm>
              <a:off x="6390525" y="3883353"/>
              <a:ext cx="2506895" cy="10893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selection heuristic(s)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65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3CAC2-F824-417B-B0A1-D96A5E61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AQ-S³VSVM</a:t>
            </a:r>
            <a:r>
              <a:rPr lang="en-US" b="0" dirty="0"/>
              <a:t>: </a:t>
            </a:r>
            <a:r>
              <a:rPr lang="en-US" dirty="0"/>
              <a:t>A</a:t>
            </a:r>
            <a:r>
              <a:rPr lang="en-US" b="0" dirty="0"/>
              <a:t>ctive </a:t>
            </a:r>
            <a:r>
              <a:rPr lang="en-US" dirty="0"/>
              <a:t>q</a:t>
            </a:r>
            <a:r>
              <a:rPr lang="en-US" b="0" dirty="0"/>
              <a:t>ueries on </a:t>
            </a:r>
            <a:r>
              <a:rPr lang="en-US" dirty="0"/>
              <a:t>semi-supervised</a:t>
            </a:r>
            <a:r>
              <a:rPr lang="en-US" b="0" dirty="0"/>
              <a:t> </a:t>
            </a:r>
            <a:r>
              <a:rPr lang="en-US" dirty="0"/>
              <a:t>V</a:t>
            </a:r>
            <a:r>
              <a:rPr lang="en-US" b="0" dirty="0"/>
              <a:t>irtual </a:t>
            </a:r>
            <a:r>
              <a:rPr lang="en-US" dirty="0"/>
              <a:t>S</a:t>
            </a:r>
            <a:r>
              <a:rPr lang="en-US" b="0" dirty="0"/>
              <a:t>upport </a:t>
            </a:r>
            <a:r>
              <a:rPr lang="en-US" dirty="0"/>
              <a:t>V</a:t>
            </a:r>
            <a:r>
              <a:rPr lang="en-US" b="0" dirty="0"/>
              <a:t>ector </a:t>
            </a:r>
            <a:r>
              <a:rPr lang="en-US" dirty="0"/>
              <a:t>M</a:t>
            </a:r>
            <a:r>
              <a:rPr lang="en-US" b="0" dirty="0"/>
              <a:t>achines for classification of EO 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43B679-DB3D-497B-8FB4-C21CD54A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Active learning </a:t>
            </a:r>
            <a:r>
              <a:rPr lang="en-US" dirty="0"/>
              <a:t>paradigm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B53B84-7802-4B18-9E87-513C322ED4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AC2CC8AC-7C1A-4209-AA9B-BCF55957C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830" y="2506146"/>
            <a:ext cx="7631712" cy="39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5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3CAC2-F824-417B-B0A1-D96A5E61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AQ-S³VSVM -</a:t>
            </a:r>
            <a:r>
              <a:rPr lang="en-US" b="0" dirty="0"/>
              <a:t> </a:t>
            </a:r>
            <a:r>
              <a:rPr lang="en-US" dirty="0">
                <a:highlight>
                  <a:srgbClr val="FFFF00"/>
                </a:highlight>
              </a:rPr>
              <a:t>preliminary results</a:t>
            </a:r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B53B84-7802-4B18-9E87-513C322ED4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16</a:t>
            </a:fld>
            <a:endParaRPr lang="de-DE" dirty="0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78C7431-7D33-4566-BBDB-0F2FDFC80CB1}"/>
              </a:ext>
            </a:extLst>
          </p:cNvPr>
          <p:cNvGrpSpPr/>
          <p:nvPr/>
        </p:nvGrpSpPr>
        <p:grpSpPr>
          <a:xfrm>
            <a:off x="2437889" y="826018"/>
            <a:ext cx="7316221" cy="5906324"/>
            <a:chOff x="2437889" y="826018"/>
            <a:chExt cx="7316221" cy="5906324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1E43828C-CA7A-4F21-B5E5-E13B7EDDA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7889" y="826018"/>
              <a:ext cx="7316221" cy="5906324"/>
            </a:xfrm>
            <a:prstGeom prst="rect">
              <a:avLst/>
            </a:prstGeom>
          </p:spPr>
        </p:pic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03D90A4-5F2E-442E-947A-2BF0EFC93433}"/>
                </a:ext>
              </a:extLst>
            </p:cNvPr>
            <p:cNvSpPr/>
            <p:nvPr/>
          </p:nvSpPr>
          <p:spPr>
            <a:xfrm>
              <a:off x="4006735" y="826018"/>
              <a:ext cx="4796443" cy="3793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33184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41DC1-5E6D-459B-8D32-5B06E79E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Outlook 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D557A6-6586-4DE3-B8B9-084C20F57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efficient</a:t>
            </a:r>
            <a:r>
              <a:rPr lang="en-US" dirty="0"/>
              <a:t> framework for image classification with </a:t>
            </a:r>
            <a:r>
              <a:rPr lang="en-US" b="1" dirty="0"/>
              <a:t>little prior knowledge</a:t>
            </a:r>
            <a:r>
              <a:rPr lang="en-US" dirty="0"/>
              <a:t> (and no previously (unlabeled) encoded prior knowledge (e.g., foundation models))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model-agnostic objectives</a:t>
            </a:r>
          </a:p>
          <a:p>
            <a:pPr lvl="1"/>
            <a:r>
              <a:rPr lang="en-US" dirty="0"/>
              <a:t>establish invariance encoding based on representation learning approach</a:t>
            </a:r>
          </a:p>
          <a:p>
            <a:pPr lvl="1"/>
            <a:r>
              <a:rPr lang="en-US" dirty="0"/>
              <a:t>adapt some principles for DL models, e.g., tailored data augmentation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deploy for Quantum Machine Learning algorithms</a:t>
            </a:r>
          </a:p>
          <a:p>
            <a:pPr lvl="1"/>
            <a:r>
              <a:rPr lang="en-US" dirty="0"/>
              <a:t>number of qubits strongly limited –&gt; encoding additional information as virtual samples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B8F881-E703-472F-BD7B-879C82A66F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16EBA6C-2717-4C7A-953E-C61F49B78B1C}"/>
              </a:ext>
            </a:extLst>
          </p:cNvPr>
          <p:cNvSpPr/>
          <p:nvPr/>
        </p:nvSpPr>
        <p:spPr>
          <a:xfrm>
            <a:off x="695325" y="3346853"/>
            <a:ext cx="10986392" cy="1286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BFE5DAD-09C2-4244-90A6-05501F93A58A}"/>
              </a:ext>
            </a:extLst>
          </p:cNvPr>
          <p:cNvSpPr/>
          <p:nvPr/>
        </p:nvSpPr>
        <p:spPr>
          <a:xfrm>
            <a:off x="695325" y="4633645"/>
            <a:ext cx="10986392" cy="1286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00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1AA03A4A-FF3C-46DA-9AA7-9489606AA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166145"/>
            <a:ext cx="12192000" cy="2752078"/>
          </a:xfrm>
        </p:spPr>
        <p:txBody>
          <a:bodyPr>
            <a:normAutofit fontScale="85000" lnSpcReduction="20000"/>
          </a:bodyPr>
          <a:lstStyle/>
          <a:p>
            <a:r>
              <a:rPr lang="de-DE" sz="2200" dirty="0"/>
              <a:t>ESA Living Planet Symposium 2025</a:t>
            </a:r>
          </a:p>
          <a:p>
            <a:r>
              <a:rPr lang="en-US" sz="1400" b="0" dirty="0"/>
              <a:t>D.02.08 Explainable AI for Earth Observation and Earth Science - PART 1 – Hall G1, June 27</a:t>
            </a:r>
            <a:r>
              <a:rPr lang="en-US" sz="1400" b="0" baseline="30000" dirty="0"/>
              <a:t>th</a:t>
            </a:r>
            <a:r>
              <a:rPr lang="en-US" sz="1400" b="0" dirty="0"/>
              <a:t>, session: 8:30-10 a.m., talk: 8:30-8:45 a.m.</a:t>
            </a:r>
          </a:p>
          <a:p>
            <a:endParaRPr lang="de-DE" sz="2200" dirty="0"/>
          </a:p>
          <a:p>
            <a:r>
              <a:rPr lang="en-US" sz="1400" dirty="0"/>
              <a:t>Christian Geiß</a:t>
            </a:r>
            <a:r>
              <a:rPr lang="en-US" sz="1400" baseline="30000" dirty="0"/>
              <a:t>*</a:t>
            </a:r>
            <a:r>
              <a:rPr lang="en-US" sz="1400" b="0" baseline="30000" dirty="0"/>
              <a:t>,1,2</a:t>
            </a:r>
            <a:r>
              <a:rPr lang="en-US" sz="1400" b="0" dirty="0"/>
              <a:t>,</a:t>
            </a:r>
            <a:r>
              <a:rPr lang="en-US" sz="1400" dirty="0"/>
              <a:t> Lorenzo Carlassara</a:t>
            </a:r>
            <a:r>
              <a:rPr lang="en-US" sz="1400" b="0" baseline="30000" dirty="0"/>
              <a:t>2,3</a:t>
            </a:r>
            <a:r>
              <a:rPr lang="en-US" sz="1400" b="0" dirty="0"/>
              <a:t>,</a:t>
            </a:r>
            <a:r>
              <a:rPr lang="en-US" sz="1400" dirty="0"/>
              <a:t> Ludovico Giorgio Aldo Biagi</a:t>
            </a:r>
            <a:r>
              <a:rPr lang="en-US" sz="1400" b="0" baseline="30000" dirty="0"/>
              <a:t>3</a:t>
            </a:r>
            <a:r>
              <a:rPr lang="en-US" sz="1400" b="0" dirty="0"/>
              <a:t>,</a:t>
            </a:r>
            <a:r>
              <a:rPr lang="en-US" sz="1400" dirty="0"/>
              <a:t> Hannes Taubenböck</a:t>
            </a:r>
            <a:r>
              <a:rPr lang="en-US" sz="1400" b="0" baseline="30000" dirty="0"/>
              <a:t>1,4</a:t>
            </a:r>
            <a:r>
              <a:rPr lang="en-US" sz="1400" b="0" dirty="0"/>
              <a:t>,</a:t>
            </a:r>
            <a:r>
              <a:rPr lang="en-US" sz="1400" dirty="0"/>
              <a:t> </a:t>
            </a:r>
            <a:r>
              <a:rPr lang="en-US" sz="1400" b="0" dirty="0"/>
              <a:t>and </a:t>
            </a:r>
            <a:r>
              <a:rPr lang="en-US" sz="1400" dirty="0"/>
              <a:t>Patrick Aravena Pelizari</a:t>
            </a:r>
            <a:r>
              <a:rPr lang="en-US" sz="1400" b="0" baseline="30000" dirty="0"/>
              <a:t>1</a:t>
            </a:r>
          </a:p>
          <a:p>
            <a:endParaRPr lang="de-DE" sz="1400" b="0" dirty="0"/>
          </a:p>
          <a:p>
            <a:r>
              <a:rPr lang="en-US" sz="1100" b="0" baseline="30000" dirty="0"/>
              <a:t>1</a:t>
            </a:r>
            <a:r>
              <a:rPr lang="en-US" sz="1100" b="0" dirty="0"/>
              <a:t> German Aerospace Center (DLR), German Remote Sensing Data Center (DFD), </a:t>
            </a:r>
            <a:r>
              <a:rPr lang="en-US" sz="1100" b="0" dirty="0" err="1"/>
              <a:t>Münchener</a:t>
            </a:r>
            <a:r>
              <a:rPr lang="en-US" sz="1100" b="0" dirty="0"/>
              <a:t> </a:t>
            </a:r>
            <a:r>
              <a:rPr lang="en-US" sz="1100" b="0" dirty="0" err="1"/>
              <a:t>Straße</a:t>
            </a:r>
            <a:r>
              <a:rPr lang="en-US" sz="1100" b="0" dirty="0"/>
              <a:t> 20, 82234 </a:t>
            </a:r>
            <a:r>
              <a:rPr lang="en-US" sz="1100" b="0" dirty="0" err="1"/>
              <a:t>Weßling</a:t>
            </a:r>
            <a:r>
              <a:rPr lang="en-US" sz="1100" b="0" dirty="0"/>
              <a:t>, Germany </a:t>
            </a:r>
            <a:endParaRPr lang="de-DE" sz="1100" b="0" dirty="0"/>
          </a:p>
          <a:p>
            <a:r>
              <a:rPr lang="en-US" sz="1100" b="0" baseline="30000" dirty="0"/>
              <a:t>2</a:t>
            </a:r>
            <a:r>
              <a:rPr lang="en-US" sz="1100" b="0" dirty="0"/>
              <a:t> University of Bonn, Department of Geography, </a:t>
            </a:r>
            <a:r>
              <a:rPr lang="en-US" sz="1100" b="0" dirty="0" err="1"/>
              <a:t>Meckenheimer</a:t>
            </a:r>
            <a:r>
              <a:rPr lang="en-US" sz="1100" b="0" dirty="0"/>
              <a:t> Allee 166, 53115 Bonn, Germany</a:t>
            </a:r>
            <a:endParaRPr lang="de-DE" sz="1100" b="0" dirty="0"/>
          </a:p>
          <a:p>
            <a:r>
              <a:rPr lang="en-US" sz="1100" b="0" baseline="30000" dirty="0"/>
              <a:t>3</a:t>
            </a:r>
            <a:r>
              <a:rPr lang="en-US" sz="1100" b="0" dirty="0"/>
              <a:t> Department of Civil and Environmental Engineering, </a:t>
            </a:r>
            <a:r>
              <a:rPr lang="en-US" sz="1100" b="0" dirty="0" err="1"/>
              <a:t>Politecnico</a:t>
            </a:r>
            <a:r>
              <a:rPr lang="en-US" sz="1100" b="0" dirty="0"/>
              <a:t> di Milano, Italy.</a:t>
            </a:r>
            <a:endParaRPr lang="de-DE" sz="1100" b="0" dirty="0"/>
          </a:p>
          <a:p>
            <a:r>
              <a:rPr lang="en-US" sz="1100" b="0" baseline="30000" dirty="0"/>
              <a:t>4</a:t>
            </a:r>
            <a:r>
              <a:rPr lang="en-US" sz="1100" b="0" dirty="0"/>
              <a:t> University of Würzburg, Institute of Geography and Geology, Chair of Remote Sensing, Am </a:t>
            </a:r>
            <a:r>
              <a:rPr lang="en-US" sz="1100" b="0" dirty="0" err="1"/>
              <a:t>Hubland</a:t>
            </a:r>
            <a:r>
              <a:rPr lang="en-US" sz="1100" b="0" dirty="0"/>
              <a:t>, 97074 Würzburg, Germany</a:t>
            </a:r>
            <a:endParaRPr lang="de-DE" sz="1100" b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07DBA57-3752-430E-B30A-C895D114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50" y="-386465"/>
            <a:ext cx="11166293" cy="2277407"/>
          </a:xfrm>
        </p:spPr>
        <p:txBody>
          <a:bodyPr/>
          <a:lstStyle/>
          <a:p>
            <a:r>
              <a:rPr lang="en-US" sz="3400" dirty="0"/>
              <a:t>AQ-S³VSVM</a:t>
            </a:r>
            <a:r>
              <a:rPr lang="en-US" sz="3400" b="0" dirty="0"/>
              <a:t>: </a:t>
            </a:r>
            <a:r>
              <a:rPr lang="en-US" sz="3400" cap="none" dirty="0"/>
              <a:t>A</a:t>
            </a:r>
            <a:r>
              <a:rPr lang="en-US" sz="3400" b="0" cap="none" dirty="0"/>
              <a:t>ctive </a:t>
            </a:r>
            <a:r>
              <a:rPr lang="en-US" sz="3400" cap="none" dirty="0"/>
              <a:t>q</a:t>
            </a:r>
            <a:r>
              <a:rPr lang="en-US" sz="3400" b="0" cap="none" dirty="0"/>
              <a:t>ueries on </a:t>
            </a:r>
            <a:r>
              <a:rPr lang="en-US" sz="3400" cap="none" dirty="0"/>
              <a:t>semi-supervised</a:t>
            </a:r>
            <a:r>
              <a:rPr lang="en-US" sz="3400" b="0" cap="none" dirty="0"/>
              <a:t> </a:t>
            </a:r>
            <a:r>
              <a:rPr lang="en-US" sz="3400" cap="none" dirty="0"/>
              <a:t>V</a:t>
            </a:r>
            <a:r>
              <a:rPr lang="en-US" sz="3400" b="0" cap="none" dirty="0"/>
              <a:t>irtual </a:t>
            </a:r>
            <a:r>
              <a:rPr lang="en-US" sz="3400" cap="none" dirty="0"/>
              <a:t>S</a:t>
            </a:r>
            <a:r>
              <a:rPr lang="en-US" sz="3400" b="0" cap="none" dirty="0"/>
              <a:t>upport </a:t>
            </a:r>
            <a:r>
              <a:rPr lang="en-US" sz="3400" cap="none" dirty="0"/>
              <a:t>V</a:t>
            </a:r>
            <a:r>
              <a:rPr lang="en-US" sz="3400" b="0" cap="none" dirty="0"/>
              <a:t>ector </a:t>
            </a:r>
            <a:r>
              <a:rPr lang="en-US" sz="3400" cap="none" dirty="0"/>
              <a:t>M</a:t>
            </a:r>
            <a:r>
              <a:rPr lang="en-US" sz="3400" b="0" cap="none" dirty="0"/>
              <a:t>achines for classification of EO data</a:t>
            </a:r>
            <a:endParaRPr lang="de-DE" sz="3400" b="0" cap="non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4DD243-4398-4DC6-8877-937919A3B591}"/>
              </a:ext>
            </a:extLst>
          </p:cNvPr>
          <p:cNvSpPr txBox="1"/>
          <p:nvPr/>
        </p:nvSpPr>
        <p:spPr>
          <a:xfrm>
            <a:off x="1047404" y="5752407"/>
            <a:ext cx="31939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0000FF"/>
                </a:solidFill>
              </a:rPr>
              <a:t>christian.geiss@dlr.de</a:t>
            </a:r>
          </a:p>
        </p:txBody>
      </p:sp>
    </p:spTree>
    <p:extLst>
      <p:ext uri="{BB962C8B-B14F-4D97-AF65-F5344CB8AC3E}">
        <p14:creationId xmlns:p14="http://schemas.microsoft.com/office/powerpoint/2010/main" val="18385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41DC1-5E6D-459B-8D32-5B06E79E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Support Vector Machines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B8F881-E703-472F-BD7B-879C82A66F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3CD1FF3-B927-469F-A7E4-E7943E27F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32"/>
          <a:stretch/>
        </p:blipFill>
        <p:spPr>
          <a:xfrm>
            <a:off x="6197762" y="1732460"/>
            <a:ext cx="5957790" cy="4320000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0694A69-91FA-49FC-9B0D-86327E65C550}"/>
              </a:ext>
            </a:extLst>
          </p:cNvPr>
          <p:cNvSpPr txBox="1">
            <a:spLocks/>
          </p:cNvSpPr>
          <p:nvPr/>
        </p:nvSpPr>
        <p:spPr>
          <a:xfrm>
            <a:off x="695325" y="1627200"/>
            <a:ext cx="5502437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1963: </a:t>
            </a:r>
            <a:r>
              <a:rPr lang="en-US" dirty="0" err="1"/>
              <a:t>Vapnik</a:t>
            </a:r>
            <a:r>
              <a:rPr lang="en-US" dirty="0"/>
              <a:t> and </a:t>
            </a:r>
            <a:r>
              <a:rPr lang="en-US" dirty="0" err="1"/>
              <a:t>Chervonenkis</a:t>
            </a:r>
            <a:r>
              <a:rPr lang="en-US" dirty="0"/>
              <a:t> introduced the concept of the </a:t>
            </a:r>
            <a:r>
              <a:rPr lang="en-US" b="1" dirty="0"/>
              <a:t>maximum-margin hyperplane</a:t>
            </a:r>
            <a:r>
              <a:rPr lang="en-US" dirty="0"/>
              <a:t> for </a:t>
            </a:r>
            <a:r>
              <a:rPr lang="en-US" b="1" dirty="0"/>
              <a:t>linear</a:t>
            </a:r>
            <a:r>
              <a:rPr lang="en-US" dirty="0"/>
              <a:t> classification.</a:t>
            </a:r>
          </a:p>
          <a:p>
            <a:endParaRPr lang="en-US" dirty="0"/>
          </a:p>
          <a:p>
            <a:r>
              <a:rPr lang="en-US" dirty="0"/>
              <a:t>1990s: SVMs were further popularized and extended to handle </a:t>
            </a:r>
            <a:r>
              <a:rPr lang="en-US" b="1" dirty="0"/>
              <a:t>non-linear classification using the kernel trick</a:t>
            </a:r>
            <a:r>
              <a:rPr lang="en-US" dirty="0"/>
              <a:t> by </a:t>
            </a:r>
            <a:r>
              <a:rPr lang="en-US" dirty="0" err="1"/>
              <a:t>Vapnik</a:t>
            </a:r>
            <a:r>
              <a:rPr lang="en-US" dirty="0"/>
              <a:t> and collaborators (notably Corinna Cortes), especially in their 1995 paper "Support-Vector Networks".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4716B8D-3D38-4143-8216-812F963950AC}"/>
              </a:ext>
            </a:extLst>
          </p:cNvPr>
          <p:cNvSpPr txBox="1"/>
          <p:nvPr/>
        </p:nvSpPr>
        <p:spPr>
          <a:xfrm>
            <a:off x="8866318" y="6384550"/>
            <a:ext cx="3289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Screenshot Google Scholar, June 23</a:t>
            </a:r>
            <a:r>
              <a:rPr lang="de-DE" sz="1200" baseline="30000" dirty="0"/>
              <a:t>rd</a:t>
            </a:r>
            <a:r>
              <a:rPr lang="de-DE" sz="1200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320252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41DC1-5E6D-459B-8D32-5B06E79E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– algorithm properties 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D557A6-6586-4DE3-B8B9-084C20F57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627200"/>
            <a:ext cx="11839575" cy="4895850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US" b="1" dirty="0"/>
              <a:t>1. Maximum Margin Principle</a:t>
            </a:r>
          </a:p>
          <a:p>
            <a:pPr lvl="2"/>
            <a:r>
              <a:rPr lang="en-US" i="1" dirty="0"/>
              <a:t>Definition</a:t>
            </a:r>
            <a:r>
              <a:rPr lang="en-US" dirty="0"/>
              <a:t>: SVM finds the hyperplane that </a:t>
            </a:r>
            <a:r>
              <a:rPr lang="en-US" b="1" dirty="0"/>
              <a:t>maximizes the margin</a:t>
            </a:r>
            <a:r>
              <a:rPr lang="en-US" dirty="0"/>
              <a:t> between the two classes.</a:t>
            </a:r>
          </a:p>
          <a:p>
            <a:pPr lvl="2"/>
            <a:r>
              <a:rPr lang="en-US" i="1" dirty="0"/>
              <a:t>Why it matters</a:t>
            </a:r>
            <a:r>
              <a:rPr lang="en-US" dirty="0"/>
              <a:t>: </a:t>
            </a:r>
            <a:r>
              <a:rPr lang="en-US" b="1" dirty="0"/>
              <a:t>A larger margin</a:t>
            </a:r>
            <a:r>
              <a:rPr lang="en-US" dirty="0"/>
              <a:t> tends to </a:t>
            </a:r>
            <a:r>
              <a:rPr lang="en-US" b="1" dirty="0"/>
              <a:t>improve generalization</a:t>
            </a:r>
            <a:r>
              <a:rPr lang="en-US" dirty="0"/>
              <a:t> on unseen data.</a:t>
            </a:r>
          </a:p>
          <a:p>
            <a:pPr lvl="2"/>
            <a:r>
              <a:rPr lang="en-US" i="1" dirty="0"/>
              <a:t>Mathematical property</a:t>
            </a:r>
            <a:r>
              <a:rPr lang="en-US" dirty="0"/>
              <a:t>: Solves a convex quadratic optimization problem.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2. Support Vectors</a:t>
            </a:r>
          </a:p>
          <a:p>
            <a:pPr lvl="2"/>
            <a:r>
              <a:rPr lang="en-US" i="1" dirty="0"/>
              <a:t>Definition</a:t>
            </a:r>
            <a:r>
              <a:rPr lang="en-US" dirty="0"/>
              <a:t>: Only a </a:t>
            </a:r>
            <a:r>
              <a:rPr lang="en-US" b="1" dirty="0"/>
              <a:t>subset</a:t>
            </a:r>
            <a:r>
              <a:rPr lang="en-US" dirty="0"/>
              <a:t> of the training samples (called support vectors) </a:t>
            </a:r>
            <a:r>
              <a:rPr lang="en-US" b="1" dirty="0"/>
              <a:t>determine the decision boundary</a:t>
            </a:r>
            <a:r>
              <a:rPr lang="en-US" dirty="0"/>
              <a:t>.</a:t>
            </a:r>
          </a:p>
          <a:p>
            <a:pPr lvl="2"/>
            <a:r>
              <a:rPr lang="en-US" i="1" dirty="0"/>
              <a:t>Why it matters</a:t>
            </a:r>
            <a:r>
              <a:rPr lang="en-US" dirty="0"/>
              <a:t>: These samples are critical to the model — </a:t>
            </a:r>
            <a:r>
              <a:rPr lang="en-US" b="1" dirty="0"/>
              <a:t>all others do not affect</a:t>
            </a:r>
            <a:r>
              <a:rPr lang="en-US" dirty="0"/>
              <a:t> the decision surface.</a:t>
            </a:r>
          </a:p>
          <a:p>
            <a:pPr lvl="2"/>
            <a:r>
              <a:rPr lang="en-US" i="1" dirty="0"/>
              <a:t>Consequence</a:t>
            </a:r>
            <a:r>
              <a:rPr lang="en-US" dirty="0"/>
              <a:t>: Model complexity depends on the number of support vectors, not the total dataset size.</a:t>
            </a:r>
            <a:endParaRPr lang="de-DE" dirty="0">
              <a:highlight>
                <a:srgbClr val="FFFF00"/>
              </a:highlight>
            </a:endParaRPr>
          </a:p>
          <a:p>
            <a:pPr lvl="1"/>
            <a:endParaRPr lang="de-DE" dirty="0">
              <a:highlight>
                <a:srgbClr val="FFFF00"/>
              </a:highlight>
            </a:endParaRPr>
          </a:p>
          <a:p>
            <a:pPr lvl="1"/>
            <a:r>
              <a:rPr lang="en-US" b="1" dirty="0"/>
              <a:t>our goal:</a:t>
            </a:r>
          </a:p>
          <a:p>
            <a:pPr marL="457200" lvl="1" indent="0">
              <a:buNone/>
            </a:pPr>
            <a:r>
              <a:rPr lang="en-US" dirty="0"/>
              <a:t>→ equip </a:t>
            </a:r>
            <a:r>
              <a:rPr lang="en-US" b="1" dirty="0"/>
              <a:t>invariant SVM</a:t>
            </a:r>
            <a:r>
              <a:rPr lang="en-US" dirty="0"/>
              <a:t>s with </a:t>
            </a:r>
            <a:r>
              <a:rPr lang="en-US" b="1" dirty="0"/>
              <a:t>active learning</a:t>
            </a:r>
            <a:r>
              <a:rPr lang="en-US" dirty="0"/>
              <a:t> for very robust and efficient sampling and model learning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B8F881-E703-472F-BD7B-879C82A66F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26588E5-C135-429E-82AC-909BBEC1FEBB}"/>
              </a:ext>
            </a:extLst>
          </p:cNvPr>
          <p:cNvSpPr/>
          <p:nvPr/>
        </p:nvSpPr>
        <p:spPr>
          <a:xfrm>
            <a:off x="1313411" y="1970116"/>
            <a:ext cx="9958647" cy="1014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2A1310-C9FB-40F3-98A4-F485C30EA301}"/>
              </a:ext>
            </a:extLst>
          </p:cNvPr>
          <p:cNvSpPr/>
          <p:nvPr/>
        </p:nvSpPr>
        <p:spPr>
          <a:xfrm>
            <a:off x="1116676" y="3631985"/>
            <a:ext cx="10928466" cy="15988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B064AC-A2A3-41F5-8F57-048751D36D9B}"/>
              </a:ext>
            </a:extLst>
          </p:cNvPr>
          <p:cNvSpPr/>
          <p:nvPr/>
        </p:nvSpPr>
        <p:spPr>
          <a:xfrm>
            <a:off x="932410" y="5373501"/>
            <a:ext cx="10720648" cy="101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82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41DC1-5E6D-459B-8D32-5B06E79E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D557A6-6586-4DE3-B8B9-084C20F57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627200"/>
            <a:ext cx="11147487" cy="4895850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Why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? 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B8F881-E703-472F-BD7B-879C82A66F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E2FB78-FA95-436E-B39F-89DA1922A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45" y="2212989"/>
            <a:ext cx="10139644" cy="43200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C644025-5C5C-4D4B-A4BB-F8892B273505}"/>
              </a:ext>
            </a:extLst>
          </p:cNvPr>
          <p:cNvCxnSpPr/>
          <p:nvPr/>
        </p:nvCxnSpPr>
        <p:spPr>
          <a:xfrm>
            <a:off x="7334250" y="4714875"/>
            <a:ext cx="9429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10E0926-9A31-4ABC-B048-6E9A5DEC11D3}"/>
              </a:ext>
            </a:extLst>
          </p:cNvPr>
          <p:cNvCxnSpPr>
            <a:cxnSpLocks/>
          </p:cNvCxnSpPr>
          <p:nvPr/>
        </p:nvCxnSpPr>
        <p:spPr>
          <a:xfrm>
            <a:off x="7553325" y="6172200"/>
            <a:ext cx="322666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6B0CF9C-7771-4DB2-832F-E74866638C80}"/>
              </a:ext>
            </a:extLst>
          </p:cNvPr>
          <p:cNvCxnSpPr>
            <a:cxnSpLocks/>
          </p:cNvCxnSpPr>
          <p:nvPr/>
        </p:nvCxnSpPr>
        <p:spPr>
          <a:xfrm>
            <a:off x="4105275" y="5342399"/>
            <a:ext cx="254317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4B1C8B75-3098-4354-9277-E0D05E023072}"/>
              </a:ext>
            </a:extLst>
          </p:cNvPr>
          <p:cNvGrpSpPr/>
          <p:nvPr/>
        </p:nvGrpSpPr>
        <p:grpSpPr>
          <a:xfrm>
            <a:off x="6457499" y="3937604"/>
            <a:ext cx="2695669" cy="1252845"/>
            <a:chOff x="6457499" y="3937604"/>
            <a:chExt cx="2695669" cy="1252845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72B23D7-C562-4862-9F10-F72DECEE3FBF}"/>
                </a:ext>
              </a:extLst>
            </p:cNvPr>
            <p:cNvSpPr txBox="1"/>
            <p:nvPr/>
          </p:nvSpPr>
          <p:spPr>
            <a:xfrm>
              <a:off x="7891284" y="3937604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efficiency</a:t>
              </a:r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FF6905EE-37C9-4394-BC3F-34A5C98C6FE6}"/>
                </a:ext>
              </a:extLst>
            </p:cNvPr>
            <p:cNvSpPr/>
            <p:nvPr/>
          </p:nvSpPr>
          <p:spPr>
            <a:xfrm>
              <a:off x="6457499" y="4161749"/>
              <a:ext cx="1381125" cy="1028700"/>
            </a:xfrm>
            <a:custGeom>
              <a:avLst/>
              <a:gdLst>
                <a:gd name="connsiteX0" fmla="*/ 1381125 w 1381125"/>
                <a:gd name="connsiteY0" fmla="*/ 0 h 1028700"/>
                <a:gd name="connsiteX1" fmla="*/ 85725 w 1381125"/>
                <a:gd name="connsiteY1" fmla="*/ 285750 h 1028700"/>
                <a:gd name="connsiteX2" fmla="*/ 76200 w 1381125"/>
                <a:gd name="connsiteY2" fmla="*/ 323850 h 1028700"/>
                <a:gd name="connsiteX3" fmla="*/ 57150 w 1381125"/>
                <a:gd name="connsiteY3" fmla="*/ 352425 h 1028700"/>
                <a:gd name="connsiteX4" fmla="*/ 38100 w 1381125"/>
                <a:gd name="connsiteY4" fmla="*/ 419100 h 1028700"/>
                <a:gd name="connsiteX5" fmla="*/ 28575 w 1381125"/>
                <a:gd name="connsiteY5" fmla="*/ 666750 h 1028700"/>
                <a:gd name="connsiteX6" fmla="*/ 9525 w 1381125"/>
                <a:gd name="connsiteY6" fmla="*/ 771525 h 1028700"/>
                <a:gd name="connsiteX7" fmla="*/ 0 w 1381125"/>
                <a:gd name="connsiteY7" fmla="*/ 800100 h 1028700"/>
                <a:gd name="connsiteX8" fmla="*/ 9525 w 1381125"/>
                <a:gd name="connsiteY8" fmla="*/ 885825 h 1028700"/>
                <a:gd name="connsiteX9" fmla="*/ 66675 w 1381125"/>
                <a:gd name="connsiteY9" fmla="*/ 942975 h 1028700"/>
                <a:gd name="connsiteX10" fmla="*/ 95250 w 1381125"/>
                <a:gd name="connsiteY10" fmla="*/ 971550 h 1028700"/>
                <a:gd name="connsiteX11" fmla="*/ 123825 w 1381125"/>
                <a:gd name="connsiteY11" fmla="*/ 1000125 h 1028700"/>
                <a:gd name="connsiteX12" fmla="*/ 161925 w 1381125"/>
                <a:gd name="connsiteY12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1125" h="1028700">
                  <a:moveTo>
                    <a:pt x="1381125" y="0"/>
                  </a:moveTo>
                  <a:cubicBezTo>
                    <a:pt x="949325" y="95250"/>
                    <a:pt x="514887" y="179243"/>
                    <a:pt x="85725" y="285750"/>
                  </a:cubicBezTo>
                  <a:cubicBezTo>
                    <a:pt x="73020" y="288903"/>
                    <a:pt x="81357" y="311818"/>
                    <a:pt x="76200" y="323850"/>
                  </a:cubicBezTo>
                  <a:cubicBezTo>
                    <a:pt x="71691" y="334372"/>
                    <a:pt x="62270" y="342186"/>
                    <a:pt x="57150" y="352425"/>
                  </a:cubicBezTo>
                  <a:cubicBezTo>
                    <a:pt x="50318" y="366090"/>
                    <a:pt x="41152" y="406893"/>
                    <a:pt x="38100" y="419100"/>
                  </a:cubicBezTo>
                  <a:cubicBezTo>
                    <a:pt x="34925" y="501650"/>
                    <a:pt x="33728" y="584300"/>
                    <a:pt x="28575" y="666750"/>
                  </a:cubicBezTo>
                  <a:cubicBezTo>
                    <a:pt x="27867" y="678073"/>
                    <a:pt x="13215" y="756764"/>
                    <a:pt x="9525" y="771525"/>
                  </a:cubicBezTo>
                  <a:cubicBezTo>
                    <a:pt x="7090" y="781265"/>
                    <a:pt x="3175" y="790575"/>
                    <a:pt x="0" y="800100"/>
                  </a:cubicBezTo>
                  <a:cubicBezTo>
                    <a:pt x="3175" y="828675"/>
                    <a:pt x="-2633" y="859771"/>
                    <a:pt x="9525" y="885825"/>
                  </a:cubicBezTo>
                  <a:cubicBezTo>
                    <a:pt x="20918" y="910238"/>
                    <a:pt x="47625" y="923925"/>
                    <a:pt x="66675" y="942975"/>
                  </a:cubicBezTo>
                  <a:lnTo>
                    <a:pt x="95250" y="971550"/>
                  </a:lnTo>
                  <a:cubicBezTo>
                    <a:pt x="104775" y="981075"/>
                    <a:pt x="111046" y="995865"/>
                    <a:pt x="123825" y="1000125"/>
                  </a:cubicBezTo>
                  <a:cubicBezTo>
                    <a:pt x="159135" y="1011895"/>
                    <a:pt x="147910" y="1000670"/>
                    <a:pt x="161925" y="1028700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8731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41DC1-5E6D-459B-8D32-5B06E79E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foundation: Support Vector Machines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B8F881-E703-472F-BD7B-879C82A66F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0E8044B0-FB9A-440D-9406-020B1B00B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16" y="3099232"/>
            <a:ext cx="3017051" cy="99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C435C7B-CF7D-4069-94E2-05DA606DADCB}"/>
              </a:ext>
            </a:extLst>
          </p:cNvPr>
          <p:cNvSpPr txBox="1"/>
          <p:nvPr/>
        </p:nvSpPr>
        <p:spPr>
          <a:xfrm>
            <a:off x="1538319" y="631798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+mj-lt"/>
              </a:rPr>
              <a:t>minimization objective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EA611D-C7E9-4739-A0E6-7A57D6A21A52}"/>
              </a:ext>
            </a:extLst>
          </p:cNvPr>
          <p:cNvSpPr txBox="1"/>
          <p:nvPr/>
        </p:nvSpPr>
        <p:spPr>
          <a:xfrm>
            <a:off x="7672027" y="633995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feature space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80434EC-9C24-4980-B290-428C289543F3}"/>
              </a:ext>
            </a:extLst>
          </p:cNvPr>
          <p:cNvGrpSpPr/>
          <p:nvPr/>
        </p:nvGrpSpPr>
        <p:grpSpPr>
          <a:xfrm>
            <a:off x="5628919" y="1318661"/>
            <a:ext cx="4932665" cy="5021298"/>
            <a:chOff x="5353708" y="1318661"/>
            <a:chExt cx="4932665" cy="5021298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23102AA-7E8C-4561-9A00-4709C120A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708" y="1318661"/>
              <a:ext cx="4932665" cy="4999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F2F6346-83B6-463B-8934-E59734E89BE2}"/>
                </a:ext>
              </a:extLst>
            </p:cNvPr>
            <p:cNvSpPr/>
            <p:nvPr/>
          </p:nvSpPr>
          <p:spPr>
            <a:xfrm>
              <a:off x="7767962" y="6045693"/>
              <a:ext cx="552800" cy="294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5114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41DC1-5E6D-459B-8D32-5B06E79E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foundation: Support Vector Machines – non-linear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B8F881-E703-472F-BD7B-879C82A66F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DEE94B3-BDD5-47C9-A0FE-43D1F67EC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18" y="1391975"/>
            <a:ext cx="5543693" cy="455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C69FE41A-F11B-4969-99CC-29C8707BA352}"/>
              </a:ext>
            </a:extLst>
          </p:cNvPr>
          <p:cNvSpPr txBox="1">
            <a:spLocks/>
          </p:cNvSpPr>
          <p:nvPr/>
        </p:nvSpPr>
        <p:spPr>
          <a:xfrm>
            <a:off x="288000" y="6367558"/>
            <a:ext cx="11904000" cy="36661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79388" indent="-1793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1793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793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00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272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44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416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88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  <a:defRPr/>
            </a:pPr>
            <a:r>
              <a:rPr lang="en-US" sz="1200" dirty="0">
                <a:latin typeface="+mj-lt"/>
              </a:rPr>
              <a:t>Geiß, C., </a:t>
            </a:r>
            <a:r>
              <a:rPr lang="en-US" sz="1200" dirty="0" err="1">
                <a:latin typeface="+mj-lt"/>
              </a:rPr>
              <a:t>Jilge</a:t>
            </a:r>
            <a:r>
              <a:rPr lang="en-US" sz="1200" dirty="0">
                <a:latin typeface="+mj-lt"/>
              </a:rPr>
              <a:t>, M., Lakes, T., and Taubenböck, H. (2016): Estimation of Seismic Vulnerability Levels of Urban Structures With </a:t>
            </a:r>
            <a:r>
              <a:rPr lang="en-US" sz="1200" dirty="0" err="1">
                <a:latin typeface="+mj-lt"/>
              </a:rPr>
              <a:t>Multisensor</a:t>
            </a:r>
            <a:r>
              <a:rPr lang="en-US" sz="1200" dirty="0">
                <a:latin typeface="+mj-lt"/>
              </a:rPr>
              <a:t> Remote Sensing. </a:t>
            </a:r>
            <a:r>
              <a:rPr lang="en-US" sz="1200" i="1" dirty="0">
                <a:latin typeface="+mj-lt"/>
              </a:rPr>
              <a:t>IEEE Journal of Selected Topics in Applied Earth Observation and Remote Sensing</a:t>
            </a:r>
            <a:r>
              <a:rPr lang="en-US" sz="1200" dirty="0">
                <a:latin typeface="+mj-lt"/>
              </a:rPr>
              <a:t>, 9, 5, 1913–1936.</a:t>
            </a:r>
            <a:endParaRPr lang="de-D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809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41DC1-5E6D-459B-8D32-5B06E79E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foundation: Support Vector Machines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B8F881-E703-472F-BD7B-879C82A66F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0E8044B0-FB9A-440D-9406-020B1B00B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11" y="3099232"/>
            <a:ext cx="3017051" cy="993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C435C7B-CF7D-4069-94E2-05DA606DADCB}"/>
              </a:ext>
            </a:extLst>
          </p:cNvPr>
          <p:cNvSpPr txBox="1"/>
          <p:nvPr/>
        </p:nvSpPr>
        <p:spPr>
          <a:xfrm>
            <a:off x="1538319" y="631798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+mj-lt"/>
              </a:rPr>
              <a:t>minimization objective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EA611D-C7E9-4739-A0E6-7A57D6A21A52}"/>
              </a:ext>
            </a:extLst>
          </p:cNvPr>
          <p:cNvSpPr txBox="1"/>
          <p:nvPr/>
        </p:nvSpPr>
        <p:spPr>
          <a:xfrm>
            <a:off x="7672027" y="633995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feature space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C80434EC-9C24-4980-B290-428C289543F3}"/>
              </a:ext>
            </a:extLst>
          </p:cNvPr>
          <p:cNvGrpSpPr/>
          <p:nvPr/>
        </p:nvGrpSpPr>
        <p:grpSpPr>
          <a:xfrm>
            <a:off x="5628919" y="1318661"/>
            <a:ext cx="4932665" cy="5021298"/>
            <a:chOff x="5353708" y="1318661"/>
            <a:chExt cx="4932665" cy="5021298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23102AA-7E8C-4561-9A00-4709C120A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708" y="1318661"/>
              <a:ext cx="4932665" cy="4999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F2F6346-83B6-463B-8934-E59734E89BE2}"/>
                </a:ext>
              </a:extLst>
            </p:cNvPr>
            <p:cNvSpPr/>
            <p:nvPr/>
          </p:nvSpPr>
          <p:spPr>
            <a:xfrm>
              <a:off x="7767962" y="6045693"/>
              <a:ext cx="552800" cy="2942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" name="Ellipse 2">
            <a:extLst>
              <a:ext uri="{FF2B5EF4-FFF2-40B4-BE49-F238E27FC236}">
                <a16:creationId xmlns:a16="http://schemas.microsoft.com/office/drawing/2014/main" id="{7187F7F4-6718-4CE7-A33F-5EEABD6DD732}"/>
              </a:ext>
            </a:extLst>
          </p:cNvPr>
          <p:cNvSpPr/>
          <p:nvPr/>
        </p:nvSpPr>
        <p:spPr>
          <a:xfrm>
            <a:off x="7480848" y="2967915"/>
            <a:ext cx="552800" cy="5415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BBB0E18-8C3D-4215-A0EA-6A37C2214F86}"/>
              </a:ext>
            </a:extLst>
          </p:cNvPr>
          <p:cNvSpPr/>
          <p:nvPr/>
        </p:nvSpPr>
        <p:spPr>
          <a:xfrm>
            <a:off x="9046534" y="3595990"/>
            <a:ext cx="516071" cy="496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40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C3B3FB-EC5F-4AF7-90BB-9290C7C6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Virtual Support Vector Machines, i.e., invariant SVMs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EC883E-7BC9-4DA8-8017-64A6D94E98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B4D80CEC-F0DD-4AC7-9322-4DB8E2D34965}"/>
              </a:ext>
            </a:extLst>
          </p:cNvPr>
          <p:cNvSpPr txBox="1">
            <a:spLocks/>
          </p:cNvSpPr>
          <p:nvPr/>
        </p:nvSpPr>
        <p:spPr>
          <a:xfrm>
            <a:off x="288000" y="6367558"/>
            <a:ext cx="11904000" cy="36661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79388" indent="-1793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1793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793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00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272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44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416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88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  <a:defRPr/>
            </a:pPr>
            <a:r>
              <a:rPr lang="en-US" sz="1200" dirty="0">
                <a:latin typeface="+mj-lt"/>
              </a:rPr>
              <a:t>Geiß, C., Aravena Pelizari, P., </a:t>
            </a:r>
            <a:r>
              <a:rPr lang="en-US" sz="1200" dirty="0" err="1">
                <a:latin typeface="+mj-lt"/>
              </a:rPr>
              <a:t>Blickensdörfer</a:t>
            </a:r>
            <a:r>
              <a:rPr lang="en-US" sz="1200" dirty="0">
                <a:latin typeface="+mj-lt"/>
              </a:rPr>
              <a:t>, L., and Taubenböck, H. (2019): Virtual Support Vector Machines with Self-Learning Strategy for Classification of Multispectral Remote Sensing Imagery. </a:t>
            </a:r>
            <a:r>
              <a:rPr lang="en-US" sz="1200" i="1" dirty="0">
                <a:latin typeface="+mj-lt"/>
              </a:rPr>
              <a:t>ISPRS Journal of Photogrammetry and Remote Sensing</a:t>
            </a:r>
            <a:r>
              <a:rPr lang="en-US" sz="1200" dirty="0">
                <a:latin typeface="+mj-lt"/>
              </a:rPr>
              <a:t>, 151, 42–58.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D0FE43-0DEA-47FF-9E8A-F801792E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31" y="1480982"/>
            <a:ext cx="2600688" cy="2181529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B044E07-8D91-4DD3-8503-5F973E6628B8}"/>
              </a:ext>
            </a:extLst>
          </p:cNvPr>
          <p:cNvGrpSpPr/>
          <p:nvPr/>
        </p:nvGrpSpPr>
        <p:grpSpPr>
          <a:xfrm>
            <a:off x="3553575" y="1276155"/>
            <a:ext cx="2686425" cy="2743583"/>
            <a:chOff x="3553575" y="1047558"/>
            <a:chExt cx="2686425" cy="2743583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B9EC2D1B-3D61-4E0C-8F3E-415BC9E25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3575" y="1047558"/>
              <a:ext cx="2686425" cy="2743583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E872B47-9840-4B54-BC2A-BCCE07C6CE22}"/>
                </a:ext>
              </a:extLst>
            </p:cNvPr>
            <p:cNvSpPr/>
            <p:nvPr/>
          </p:nvSpPr>
          <p:spPr>
            <a:xfrm>
              <a:off x="4876800" y="3429000"/>
              <a:ext cx="266700" cy="247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8" name="Grafik 7">
            <a:extLst>
              <a:ext uri="{FF2B5EF4-FFF2-40B4-BE49-F238E27FC236}">
                <a16:creationId xmlns:a16="http://schemas.microsoft.com/office/drawing/2014/main" id="{795AC5A9-8D68-430C-B01E-2C7F79ACD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378" y="4057332"/>
            <a:ext cx="2486372" cy="21434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F58C94C-913F-4291-BCC6-E89F0446C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29" y="4038279"/>
            <a:ext cx="2657846" cy="2162477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700212C-968E-41A1-84FB-894D66913B21}"/>
              </a:ext>
            </a:extLst>
          </p:cNvPr>
          <p:cNvCxnSpPr>
            <a:cxnSpLocks/>
          </p:cNvCxnSpPr>
          <p:nvPr/>
        </p:nvCxnSpPr>
        <p:spPr>
          <a:xfrm flipV="1">
            <a:off x="3455917" y="2628068"/>
            <a:ext cx="21832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2E3D705-BF31-426D-AD34-B6573AF8EB4F}"/>
              </a:ext>
            </a:extLst>
          </p:cNvPr>
          <p:cNvCxnSpPr>
            <a:cxnSpLocks/>
          </p:cNvCxnSpPr>
          <p:nvPr/>
        </p:nvCxnSpPr>
        <p:spPr>
          <a:xfrm flipV="1">
            <a:off x="3466272" y="5039745"/>
            <a:ext cx="218325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7450A137-A9F3-4343-957B-237C121C12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598" y="2871675"/>
            <a:ext cx="3953427" cy="1609950"/>
          </a:xfrm>
          <a:prstGeom prst="rect">
            <a:avLst/>
          </a:prstGeom>
        </p:spPr>
      </p:pic>
      <p:sp>
        <p:nvSpPr>
          <p:cNvPr id="61" name="Textfeld 60">
            <a:extLst>
              <a:ext uri="{FF2B5EF4-FFF2-40B4-BE49-F238E27FC236}">
                <a16:creationId xmlns:a16="http://schemas.microsoft.com/office/drawing/2014/main" id="{3118BE38-1FBE-4AB5-B3BE-85A60948CB11}"/>
              </a:ext>
            </a:extLst>
          </p:cNvPr>
          <p:cNvSpPr txBox="1"/>
          <p:nvPr/>
        </p:nvSpPr>
        <p:spPr>
          <a:xfrm>
            <a:off x="2762333" y="89972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feature space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0626500-15AD-41DF-ADB3-B7D2958354ED}"/>
              </a:ext>
            </a:extLst>
          </p:cNvPr>
          <p:cNvSpPr txBox="1"/>
          <p:nvPr/>
        </p:nvSpPr>
        <p:spPr>
          <a:xfrm>
            <a:off x="8307006" y="903671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image space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79D764C6-F8C7-4C50-8EF7-1CE5AA8A85F9}"/>
              </a:ext>
            </a:extLst>
          </p:cNvPr>
          <p:cNvCxnSpPr>
            <a:cxnSpLocks/>
          </p:cNvCxnSpPr>
          <p:nvPr/>
        </p:nvCxnSpPr>
        <p:spPr>
          <a:xfrm>
            <a:off x="6144750" y="2628069"/>
            <a:ext cx="976785" cy="651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268A139C-2461-454B-AB53-8923C6A4FAE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144750" y="4481625"/>
            <a:ext cx="976785" cy="6474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325F9F3D-60C5-4560-A231-7A18225CD57D}"/>
              </a:ext>
            </a:extLst>
          </p:cNvPr>
          <p:cNvSpPr txBox="1"/>
          <p:nvPr/>
        </p:nvSpPr>
        <p:spPr>
          <a:xfrm>
            <a:off x="7202081" y="4441869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CC00"/>
                </a:solidFill>
              </a:rPr>
              <a:t>virtual sample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403088AD-3F70-42D8-85AA-BC7C08EB18A4}"/>
              </a:ext>
            </a:extLst>
          </p:cNvPr>
          <p:cNvSpPr txBox="1"/>
          <p:nvPr/>
        </p:nvSpPr>
        <p:spPr>
          <a:xfrm>
            <a:off x="9680237" y="4435245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CC00"/>
                </a:solidFill>
              </a:rPr>
              <a:t>virtual sample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7D9BCA71-D5EA-4D33-B2A8-A15C12BB7457}"/>
              </a:ext>
            </a:extLst>
          </p:cNvPr>
          <p:cNvSpPr txBox="1"/>
          <p:nvPr/>
        </p:nvSpPr>
        <p:spPr>
          <a:xfrm>
            <a:off x="8717374" y="444186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600"/>
                </a:solidFill>
              </a:rPr>
              <a:t>sample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69A10C-3FB2-4306-8C4C-30C5B7EBFD21}"/>
              </a:ext>
            </a:extLst>
          </p:cNvPr>
          <p:cNvSpPr txBox="1"/>
          <p:nvPr/>
        </p:nvSpPr>
        <p:spPr>
          <a:xfrm>
            <a:off x="6024444" y="5401402"/>
            <a:ext cx="344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1) encoded as sample and not feature</a:t>
            </a:r>
          </a:p>
          <a:p>
            <a:r>
              <a:rPr lang="en-US" sz="1400" b="1" dirty="0">
                <a:solidFill>
                  <a:srgbClr val="7030A0"/>
                </a:solidFill>
              </a:rPr>
              <a:t>2) targeted data augmentation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F90D927-1F6D-4B88-8427-EBC1B8285427}"/>
              </a:ext>
            </a:extLst>
          </p:cNvPr>
          <p:cNvSpPr/>
          <p:nvPr/>
        </p:nvSpPr>
        <p:spPr>
          <a:xfrm>
            <a:off x="3674243" y="1318661"/>
            <a:ext cx="2457444" cy="2680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2AB8DFF-9B8E-43AD-89D4-54F87FD3C6F4}"/>
              </a:ext>
            </a:extLst>
          </p:cNvPr>
          <p:cNvSpPr/>
          <p:nvPr/>
        </p:nvSpPr>
        <p:spPr>
          <a:xfrm>
            <a:off x="8590603" y="3279913"/>
            <a:ext cx="1017304" cy="1609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BE6A8C1-3FC7-4E31-9A24-91666A790F4D}"/>
              </a:ext>
            </a:extLst>
          </p:cNvPr>
          <p:cNvSpPr/>
          <p:nvPr/>
        </p:nvSpPr>
        <p:spPr>
          <a:xfrm>
            <a:off x="7138268" y="3254904"/>
            <a:ext cx="1483368" cy="2032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AB32147-1A2C-44AC-9842-19C800860480}"/>
              </a:ext>
            </a:extLst>
          </p:cNvPr>
          <p:cNvSpPr/>
          <p:nvPr/>
        </p:nvSpPr>
        <p:spPr>
          <a:xfrm>
            <a:off x="9672140" y="3202317"/>
            <a:ext cx="1483368" cy="2032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EAFB628-E16E-48E2-A73E-D18B3CEBDDE0}"/>
              </a:ext>
            </a:extLst>
          </p:cNvPr>
          <p:cNvSpPr/>
          <p:nvPr/>
        </p:nvSpPr>
        <p:spPr>
          <a:xfrm>
            <a:off x="7876928" y="2953991"/>
            <a:ext cx="2455792" cy="277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F74C9FF3-FB6D-494C-B3E3-63FCBDB15B7C}"/>
              </a:ext>
            </a:extLst>
          </p:cNvPr>
          <p:cNvGrpSpPr/>
          <p:nvPr/>
        </p:nvGrpSpPr>
        <p:grpSpPr>
          <a:xfrm>
            <a:off x="3684597" y="4057332"/>
            <a:ext cx="5834600" cy="2143424"/>
            <a:chOff x="3684597" y="4057332"/>
            <a:chExt cx="5834600" cy="2143424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41FAA7F9-986B-40B2-B474-EE08D691D208}"/>
                </a:ext>
              </a:extLst>
            </p:cNvPr>
            <p:cNvSpPr/>
            <p:nvPr/>
          </p:nvSpPr>
          <p:spPr>
            <a:xfrm>
              <a:off x="3684597" y="4057332"/>
              <a:ext cx="3436938" cy="2143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99343F6C-4417-4806-87BF-B500EBDFC2D3}"/>
                </a:ext>
              </a:extLst>
            </p:cNvPr>
            <p:cNvSpPr/>
            <p:nvPr/>
          </p:nvSpPr>
          <p:spPr>
            <a:xfrm>
              <a:off x="5893422" y="5308341"/>
              <a:ext cx="3625775" cy="791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Rechteck 19">
            <a:extLst>
              <a:ext uri="{FF2B5EF4-FFF2-40B4-BE49-F238E27FC236}">
                <a16:creationId xmlns:a16="http://schemas.microsoft.com/office/drawing/2014/main" id="{957799C7-B82E-42A6-8AD7-6597EA705DDE}"/>
              </a:ext>
            </a:extLst>
          </p:cNvPr>
          <p:cNvSpPr/>
          <p:nvPr/>
        </p:nvSpPr>
        <p:spPr>
          <a:xfrm>
            <a:off x="785631" y="4038279"/>
            <a:ext cx="2916851" cy="2181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195AA0D-BD94-446D-BCCE-45D54897377E}"/>
              </a:ext>
            </a:extLst>
          </p:cNvPr>
          <p:cNvSpPr/>
          <p:nvPr/>
        </p:nvSpPr>
        <p:spPr>
          <a:xfrm>
            <a:off x="6096000" y="2429691"/>
            <a:ext cx="1106081" cy="985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35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25" grpId="0" animBg="1"/>
      <p:bldP spid="14" grpId="0" animBg="1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D56F9-86A0-48CA-9409-158BBDDF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constrained, i.e., robust, Virtual Support Vector Machines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B48010-F954-4723-825D-AD2BAD535D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6312C759-851F-40D8-AC86-57ED3DDC8303}"/>
              </a:ext>
            </a:extLst>
          </p:cNvPr>
          <p:cNvSpPr txBox="1">
            <a:spLocks/>
          </p:cNvSpPr>
          <p:nvPr/>
        </p:nvSpPr>
        <p:spPr>
          <a:xfrm>
            <a:off x="288000" y="6367558"/>
            <a:ext cx="11904000" cy="366617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179388" indent="-1793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5475" indent="-1793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7913" indent="-1793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7938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00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272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844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416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98888" indent="-173038" algn="l" rtl="0" eaLnBrk="1" fontAlgn="base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har char="-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400"/>
              </a:lnSpc>
              <a:buNone/>
              <a:defRPr/>
            </a:pPr>
            <a:r>
              <a:rPr lang="en-US" sz="1200" dirty="0">
                <a:latin typeface="+mj-lt"/>
              </a:rPr>
              <a:t>Geiß, C., Aravena Pelizari, P., </a:t>
            </a:r>
            <a:r>
              <a:rPr lang="en-US" sz="1200" dirty="0" err="1">
                <a:latin typeface="+mj-lt"/>
              </a:rPr>
              <a:t>Blickensdörfer</a:t>
            </a:r>
            <a:r>
              <a:rPr lang="en-US" sz="1200" dirty="0">
                <a:latin typeface="+mj-lt"/>
              </a:rPr>
              <a:t>, L., and Taubenböck, H. (2019): Virtual Support Vector Machines with Self-Learning Strategy for Classification of Multispectral Remote Sensing Imagery. </a:t>
            </a:r>
            <a:r>
              <a:rPr lang="en-US" sz="1200" i="1" dirty="0">
                <a:latin typeface="+mj-lt"/>
              </a:rPr>
              <a:t>ISPRS Journal of Photogrammetry and Remote Sensing</a:t>
            </a:r>
            <a:r>
              <a:rPr lang="en-US" sz="1200" dirty="0">
                <a:latin typeface="+mj-lt"/>
              </a:rPr>
              <a:t>, 151, 42–58.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EDA22E9-DBBE-4DB2-82CD-050421BE7B84}"/>
              </a:ext>
            </a:extLst>
          </p:cNvPr>
          <p:cNvGrpSpPr/>
          <p:nvPr/>
        </p:nvGrpSpPr>
        <p:grpSpPr>
          <a:xfrm>
            <a:off x="818413" y="1895261"/>
            <a:ext cx="10555173" cy="3067478"/>
            <a:chOff x="818413" y="1895261"/>
            <a:chExt cx="10555173" cy="3067478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C6450B98-48B2-478A-A40C-B455A1F38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413" y="1895261"/>
              <a:ext cx="10555173" cy="3067478"/>
            </a:xfrm>
            <a:prstGeom prst="rect">
              <a:avLst/>
            </a:prstGeom>
          </p:spPr>
        </p:pic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E846607-26DC-493F-8BA8-A5BF2D51B081}"/>
                </a:ext>
              </a:extLst>
            </p:cNvPr>
            <p:cNvSpPr/>
            <p:nvPr/>
          </p:nvSpPr>
          <p:spPr>
            <a:xfrm>
              <a:off x="2107096" y="4611757"/>
              <a:ext cx="7504043" cy="288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F6818C2C-6C8F-4655-BE47-4A75A1EBF9A9}"/>
              </a:ext>
            </a:extLst>
          </p:cNvPr>
          <p:cNvSpPr txBox="1"/>
          <p:nvPr/>
        </p:nvSpPr>
        <p:spPr>
          <a:xfrm>
            <a:off x="943233" y="4820535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criteria 1: similarity constraint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3847DCC-2D2A-4E26-BF84-B968BDE2D6DB}"/>
              </a:ext>
            </a:extLst>
          </p:cNvPr>
          <p:cNvSpPr txBox="1"/>
          <p:nvPr/>
        </p:nvSpPr>
        <p:spPr>
          <a:xfrm>
            <a:off x="8809984" y="482053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final model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EBE9EA9-0C06-4FE3-B19E-FC600DB6D9A1}"/>
              </a:ext>
            </a:extLst>
          </p:cNvPr>
          <p:cNvSpPr txBox="1"/>
          <p:nvPr/>
        </p:nvSpPr>
        <p:spPr>
          <a:xfrm>
            <a:off x="4393012" y="4820592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criteria 2: margin constraint 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132B984-8238-45D6-A9BB-565330424207}"/>
              </a:ext>
            </a:extLst>
          </p:cNvPr>
          <p:cNvSpPr txBox="1"/>
          <p:nvPr/>
        </p:nvSpPr>
        <p:spPr>
          <a:xfrm>
            <a:off x="2834898" y="1419052"/>
            <a:ext cx="362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eventually prune </a:t>
            </a:r>
            <a:r>
              <a:rPr lang="en-US" b="1" dirty="0">
                <a:solidFill>
                  <a:srgbClr val="00CC00"/>
                </a:solidFill>
              </a:rPr>
              <a:t>virtual samples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EFBB157-46F7-4113-A2B5-09835D5E4052}"/>
              </a:ext>
            </a:extLst>
          </p:cNvPr>
          <p:cNvCxnSpPr/>
          <p:nvPr/>
        </p:nvCxnSpPr>
        <p:spPr>
          <a:xfrm>
            <a:off x="3852909" y="3204839"/>
            <a:ext cx="3655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7852177-60CD-47A9-9FA2-5327C1EBD71F}"/>
              </a:ext>
            </a:extLst>
          </p:cNvPr>
          <p:cNvCxnSpPr/>
          <p:nvPr/>
        </p:nvCxnSpPr>
        <p:spPr>
          <a:xfrm>
            <a:off x="7369955" y="3206318"/>
            <a:ext cx="3655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25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DL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658B"/>
      </a:accent1>
      <a:accent2>
        <a:srgbClr val="F8DE53"/>
      </a:accent2>
      <a:accent3>
        <a:srgbClr val="0094A8"/>
      </a:accent3>
      <a:accent4>
        <a:srgbClr val="B7D260"/>
      </a:accent4>
      <a:accent5>
        <a:srgbClr val="5F98CB"/>
      </a:accent5>
      <a:accent6>
        <a:srgbClr val="B1B1B1"/>
      </a:accent6>
      <a:hlink>
        <a:srgbClr val="00B0F0"/>
      </a:hlink>
      <a:folHlink>
        <a:srgbClr val="0065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au 1">
      <a:srgbClr val="00658B"/>
    </a:custClr>
    <a:custClr name="Blau 2">
      <a:srgbClr val="3B98CB"/>
    </a:custClr>
    <a:custClr name="Blau 3">
      <a:srgbClr val="6CB9DC"/>
    </a:custClr>
    <a:custClr name="Blau 4">
      <a:srgbClr val="A7D3EC"/>
    </a:custClr>
    <a:custClr name="Blau 5">
      <a:srgbClr val="D1E8FA"/>
    </a:custClr>
    <a:custClr name="Gelb 1">
      <a:srgbClr val="D2AE3D"/>
    </a:custClr>
    <a:custClr name="Gelb 2">
      <a:srgbClr val="F2CD51"/>
    </a:custClr>
    <a:custClr name="Gelb 3">
      <a:srgbClr val="F8DE53"/>
    </a:custClr>
    <a:custClr name="Gelb 4">
      <a:srgbClr val="FCEA7A"/>
    </a:custClr>
    <a:custClr name="Gelb 5">
      <a:srgbClr val="FFF8BE"/>
    </a:custClr>
    <a:custClr name="Grün 1">
      <a:srgbClr val="82A043"/>
    </a:custClr>
    <a:custClr name="Grün 2">
      <a:srgbClr val="A6BF51"/>
    </a:custClr>
    <a:custClr name="Grün 3">
      <a:srgbClr val="CAD55C"/>
    </a:custClr>
    <a:custClr name="Grün 4">
      <a:srgbClr val="D9DF78"/>
    </a:custClr>
    <a:custClr name="Grün 5">
      <a:srgbClr val="E6EAAF"/>
    </a:custClr>
    <a:custClr name="Grau 1">
      <a:srgbClr val="666666"/>
    </a:custClr>
    <a:custClr name="Grau 2">
      <a:srgbClr val="868585"/>
    </a:custClr>
    <a:custClr name="Grau 3">
      <a:srgbClr val="B1B1B1"/>
    </a:custClr>
    <a:custClr name="Grau 4">
      <a:srgbClr val="CFCFCF"/>
    </a:custClr>
    <a:custClr name="Grau 5">
      <a:srgbClr val="EBEBEB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acd48d8-921c-4259-8a3d-b0781ba679a3">RJR4FMAMASVY-255725602-1705</_dlc_DocId>
    <_dlc_DocIdUrl xmlns="2acd48d8-921c-4259-8a3d-b0781ba679a3">
      <Url>https://teamsites.dlr.de/sites/corporatedesign/_layouts/15/DocIdRedir.aspx?ID=RJR4FMAMASVY-255725602-1705</Url>
      <Description>RJR4FMAMASVY-255725602-1705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3A8CC32A056AE47942682173C0DE9CE" ma:contentTypeVersion="7" ma:contentTypeDescription="Ein neues Dokument erstellen." ma:contentTypeScope="" ma:versionID="805142680efd2dff13456da6ca9dfc7f">
  <xsd:schema xmlns:xsd="http://www.w3.org/2001/XMLSchema" xmlns:xs="http://www.w3.org/2001/XMLSchema" xmlns:p="http://schemas.microsoft.com/office/2006/metadata/properties" xmlns:ns2="2acd48d8-921c-4259-8a3d-b0781ba679a3" targetNamespace="http://schemas.microsoft.com/office/2006/metadata/properties" ma:root="true" ma:fieldsID="e8b519347e20ca2acbfa3ff94d80d67f" ns2:_="">
    <xsd:import namespace="2acd48d8-921c-4259-8a3d-b0781ba679a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cd48d8-921c-4259-8a3d-b0781ba679a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66D7757-6EF8-42C2-BE38-7A8DD329CC8D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2acd48d8-921c-4259-8a3d-b0781ba679a3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81228C8-762E-40A3-BA05-9DFB7F2A98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7F45B0-CDCD-4C22-A8C8-CAD45FD368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cd48d8-921c-4259-8a3d-b0781ba679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C4AD050-D241-48C1-B48E-F647ABFF83C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Microsoft Office PowerPoint</Application>
  <PresentationFormat>Breitbild</PresentationFormat>
  <Paragraphs>116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Office</vt:lpstr>
      <vt:lpstr>AQ-S³VSVM: Active queries on semi-supervised Virtual Support Vector Machines for classification of EO data</vt:lpstr>
      <vt:lpstr>Introduction – Support Vector Machines</vt:lpstr>
      <vt:lpstr>Objective – algorithm properties  </vt:lpstr>
      <vt:lpstr>Objective </vt:lpstr>
      <vt:lpstr>The foundation: Support Vector Machines</vt:lpstr>
      <vt:lpstr>The foundation: Support Vector Machines – non-linear</vt:lpstr>
      <vt:lpstr>The foundation: Support Vector Machines</vt:lpstr>
      <vt:lpstr>Virtual Support Vector Machines, i.e., invariant SVMs</vt:lpstr>
      <vt:lpstr>constrained, i.e., robust, Virtual Support Vector Machines</vt:lpstr>
      <vt:lpstr>experimental setup – multispectral imagery </vt:lpstr>
      <vt:lpstr>semi-supervised Virtual Support Vector Machines</vt:lpstr>
      <vt:lpstr>constrained, i.e., robust, Virtual Support Vector Machines</vt:lpstr>
      <vt:lpstr>semi-supervised Virtual Support Vector Machines</vt:lpstr>
      <vt:lpstr>AQ-S³VSVM: Active queries on semi-supervised Virtual Support Vector Machines for classification of EO data</vt:lpstr>
      <vt:lpstr>AQ-S³VSVM: Active queries on semi-supervised Virtual Support Vector Machines for classification of EO data</vt:lpstr>
      <vt:lpstr>AQ-S³VSVM - preliminary results</vt:lpstr>
      <vt:lpstr>Conclusion and Outlook  </vt:lpstr>
      <vt:lpstr>AQ-S³VSVM: Active queries on semi-supervised Virtual Support Vector Machines for classification of EO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Geiß, Christian</cp:lastModifiedBy>
  <cp:revision>494</cp:revision>
  <dcterms:created xsi:type="dcterms:W3CDTF">2022-03-24T21:12:41Z</dcterms:created>
  <dcterms:modified xsi:type="dcterms:W3CDTF">2025-06-27T05:52:43Z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0x010100E3A8CC32A056AE47942682173C0DE9CE</vt:lpwstr>
  </property>
  <property fmtid="{D5CDD505-2E9C-101B-9397-08002B2CF9AE}" pid="3" name="_dlc_DocIdItemGuid">
    <vt:lpwstr>5c6082ca-e65d-4333-a2fc-431e75cd89e9</vt:lpwstr>
  </property>
</Properties>
</file>