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3" r:id="rId4"/>
    <p:sldId id="267" r:id="rId5"/>
    <p:sldId id="270" r:id="rId6"/>
    <p:sldId id="266" r:id="rId7"/>
    <p:sldId id="271" r:id="rId8"/>
    <p:sldId id="272" r:id="rId9"/>
    <p:sldId id="275" r:id="rId10"/>
    <p:sldId id="273" r:id="rId11"/>
    <p:sldId id="274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8" autoAdjust="0"/>
    <p:restoredTop sz="94660"/>
  </p:normalViewPr>
  <p:slideViewPr>
    <p:cSldViewPr>
      <p:cViewPr>
        <p:scale>
          <a:sx n="100" d="100"/>
          <a:sy n="100" d="100"/>
        </p:scale>
        <p:origin x="1314" y="9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6F1BCE-1FE9-4644-9CDB-12C2BD4EE37B}" type="datetimeFigureOut">
              <a:rPr lang="de-DE" smtClean="0"/>
              <a:t>11.09.2024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5CDD0-9C4D-485B-A4B3-1655DD65D0F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217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5139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7892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2829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987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456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21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206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704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5734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147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6136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11.09.2024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8771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11.09.2024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22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11.09.2024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71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11.09.2024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520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11.09.2024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144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11.09.2024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61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11.09.2024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378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11.09.2024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92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11.09.2024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854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11.09.2024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668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11.09.2024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274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96437-929F-41B4-A44E-96A3364BC2EF}" type="datetimeFigureOut">
              <a:rPr lang="de-DE" smtClean="0"/>
              <a:t>11.09.2024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562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.png"/><Relationship Id="rId3" Type="http://schemas.openxmlformats.org/officeDocument/2006/relationships/image" Target="../media/image1.png"/><Relationship Id="rId21" Type="http://schemas.openxmlformats.org/officeDocument/2006/relationships/image" Target="../media/image17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39.png"/><Relationship Id="rId12" Type="http://schemas.openxmlformats.org/officeDocument/2006/relationships/image" Target="../media/image4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10" Type="http://schemas.openxmlformats.org/officeDocument/2006/relationships/image" Target="../media/image42.png"/><Relationship Id="rId4" Type="http://schemas.openxmlformats.org/officeDocument/2006/relationships/image" Target="../media/image33.png"/><Relationship Id="rId9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39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6.png"/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9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1" Type="http://schemas.openxmlformats.org/officeDocument/2006/relationships/image" Target="../media/image27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18.png"/><Relationship Id="rId19" Type="http://schemas.openxmlformats.org/officeDocument/2006/relationships/image" Target="../media/image43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10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1.pn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10" Type="http://schemas.openxmlformats.org/officeDocument/2006/relationships/image" Target="../media/image30.png"/><Relationship Id="rId4" Type="http://schemas.openxmlformats.org/officeDocument/2006/relationships/image" Target="../media/image33.png"/><Relationship Id="rId9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10" Type="http://schemas.openxmlformats.org/officeDocument/2006/relationships/image" Target="../media/image37.png"/><Relationship Id="rId4" Type="http://schemas.openxmlformats.org/officeDocument/2006/relationships/image" Target="../media/image33.png"/><Relationship Id="rId9" Type="http://schemas.openxmlformats.org/officeDocument/2006/relationships/image" Target="../media/image5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47.png"/><Relationship Id="rId3" Type="http://schemas.openxmlformats.org/officeDocument/2006/relationships/image" Target="../media/image210.png"/><Relationship Id="rId7" Type="http://schemas.openxmlformats.org/officeDocument/2006/relationships/image" Target="../media/image370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0.png"/><Relationship Id="rId11" Type="http://schemas.openxmlformats.org/officeDocument/2006/relationships/image" Target="../media/image41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image" Target="../media/image47.png"/><Relationship Id="rId3" Type="http://schemas.openxmlformats.org/officeDocument/2006/relationships/image" Target="../media/image210.png"/><Relationship Id="rId7" Type="http://schemas.openxmlformats.org/officeDocument/2006/relationships/image" Target="../media/image370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0.png"/><Relationship Id="rId11" Type="http://schemas.openxmlformats.org/officeDocument/2006/relationships/image" Target="../media/image41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2196752" y="1647274"/>
            <a:ext cx="13249472" cy="3581926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4" name="Flussdiagramm: Prozess 63">
            <a:extLst>
              <a:ext uri="{FF2B5EF4-FFF2-40B4-BE49-F238E27FC236}">
                <a16:creationId xmlns:a16="http://schemas.microsoft.com/office/drawing/2014/main" id="{95EC32C6-58C4-457F-A566-FF01F3694F21}"/>
              </a:ext>
            </a:extLst>
          </p:cNvPr>
          <p:cNvSpPr/>
          <p:nvPr/>
        </p:nvSpPr>
        <p:spPr>
          <a:xfrm>
            <a:off x="3923928" y="1358874"/>
            <a:ext cx="7126871" cy="1751512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Flussdiagramm: Prozess 21"/>
          <p:cNvSpPr/>
          <p:nvPr/>
        </p:nvSpPr>
        <p:spPr>
          <a:xfrm>
            <a:off x="5485825" y="4181269"/>
            <a:ext cx="4054726" cy="1380812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lussdiagramm: Prozess 20"/>
          <p:cNvSpPr/>
          <p:nvPr/>
        </p:nvSpPr>
        <p:spPr>
          <a:xfrm>
            <a:off x="-2196752" y="4181269"/>
            <a:ext cx="7611396" cy="1380812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491880" y="3650016"/>
                <a:ext cx="62119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3650016"/>
                <a:ext cx="621196" cy="370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ussdiagramm: Prozess 6"/>
          <p:cNvSpPr/>
          <p:nvPr/>
        </p:nvSpPr>
        <p:spPr>
          <a:xfrm>
            <a:off x="-1260648" y="1772816"/>
            <a:ext cx="172819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8" name="Flussdiagramm: Karte 7"/>
          <p:cNvSpPr/>
          <p:nvPr/>
        </p:nvSpPr>
        <p:spPr>
          <a:xfrm>
            <a:off x="9612560" y="5877272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9" name="Flussdiagramm: Prozess 8"/>
          <p:cNvSpPr/>
          <p:nvPr/>
        </p:nvSpPr>
        <p:spPr>
          <a:xfrm>
            <a:off x="-1260648" y="4334522"/>
            <a:ext cx="172819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10" name="Flussdiagramm: Prozess 9"/>
          <p:cNvSpPr/>
          <p:nvPr/>
        </p:nvSpPr>
        <p:spPr>
          <a:xfrm>
            <a:off x="683568" y="1772816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features</a:t>
            </a:r>
          </a:p>
        </p:txBody>
      </p:sp>
      <p:sp>
        <p:nvSpPr>
          <p:cNvPr id="11" name="Flussdiagramm: Prozess 10"/>
          <p:cNvSpPr/>
          <p:nvPr/>
        </p:nvSpPr>
        <p:spPr>
          <a:xfrm>
            <a:off x="3635896" y="4334522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3" name="Flussdiagramm: Prozess 12"/>
          <p:cNvSpPr/>
          <p:nvPr/>
        </p:nvSpPr>
        <p:spPr>
          <a:xfrm>
            <a:off x="2123728" y="321297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14" name="Flussdiagramm: Prozess 13"/>
          <p:cNvSpPr/>
          <p:nvPr/>
        </p:nvSpPr>
        <p:spPr>
          <a:xfrm>
            <a:off x="2123728" y="4334522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15" name="Flussdiagramm: Prozess 14"/>
          <p:cNvSpPr/>
          <p:nvPr/>
        </p:nvSpPr>
        <p:spPr>
          <a:xfrm>
            <a:off x="5580112" y="4334522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16" name="Flussdiagramm: Prozess 15"/>
          <p:cNvSpPr/>
          <p:nvPr/>
        </p:nvSpPr>
        <p:spPr>
          <a:xfrm>
            <a:off x="6948264" y="4334522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17" name="Flussdiagramm: Prozess 16"/>
          <p:cNvSpPr/>
          <p:nvPr/>
        </p:nvSpPr>
        <p:spPr>
          <a:xfrm>
            <a:off x="9684568" y="4293096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08990" y="4941168"/>
                <a:ext cx="618053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dirty="0" smtClean="0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de-DE" b="0" i="1" dirty="0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990" y="4941168"/>
                <a:ext cx="618053" cy="3702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8121902" y="4960886"/>
                <a:ext cx="618054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902" y="4960886"/>
                <a:ext cx="618054" cy="376770"/>
              </a:xfrm>
              <a:prstGeom prst="rect">
                <a:avLst/>
              </a:prstGeom>
              <a:blipFill>
                <a:blip r:embed="rId5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/>
          <p:cNvSpPr txBox="1"/>
          <p:nvPr/>
        </p:nvSpPr>
        <p:spPr>
          <a:xfrm>
            <a:off x="-2247552" y="166295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VSVM</a:t>
            </a:r>
          </a:p>
        </p:txBody>
      </p:sp>
      <p:cxnSp>
        <p:nvCxnSpPr>
          <p:cNvPr id="26" name="Gewinkelte Verbindung 25"/>
          <p:cNvCxnSpPr>
            <a:cxnSpLocks/>
            <a:stCxn id="2" idx="3"/>
            <a:endCxn id="7" idx="1"/>
          </p:cNvCxnSpPr>
          <p:nvPr/>
        </p:nvCxnSpPr>
        <p:spPr>
          <a:xfrm rot="16200000" flipH="1">
            <a:off x="-1809885" y="1655626"/>
            <a:ext cx="918455" cy="18002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cxnSpLocks/>
            <a:endCxn id="9" idx="1"/>
          </p:cNvCxnSpPr>
          <p:nvPr/>
        </p:nvCxnSpPr>
        <p:spPr>
          <a:xfrm rot="16200000" flipH="1">
            <a:off x="-2970658" y="3056560"/>
            <a:ext cx="3240000" cy="18002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7" idx="3"/>
          </p:cNvCxnSpPr>
          <p:nvPr/>
        </p:nvCxnSpPr>
        <p:spPr>
          <a:xfrm>
            <a:off x="467544" y="2204864"/>
            <a:ext cx="2160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0" idx="3"/>
            <a:endCxn id="12" idx="1"/>
          </p:cNvCxnSpPr>
          <p:nvPr/>
        </p:nvCxnSpPr>
        <p:spPr>
          <a:xfrm>
            <a:off x="1907704" y="2204864"/>
            <a:ext cx="2157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winkelte Verbindung 40"/>
          <p:cNvCxnSpPr>
            <a:cxnSpLocks/>
            <a:stCxn id="13" idx="3"/>
            <a:endCxn id="17" idx="0"/>
          </p:cNvCxnSpPr>
          <p:nvPr/>
        </p:nvCxnSpPr>
        <p:spPr>
          <a:xfrm>
            <a:off x="3491880" y="3645024"/>
            <a:ext cx="6804756" cy="64807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12" idx="0"/>
            <a:endCxn id="101" idx="3"/>
          </p:cNvCxnSpPr>
          <p:nvPr/>
        </p:nvCxnSpPr>
        <p:spPr>
          <a:xfrm flipV="1">
            <a:off x="2807565" y="1245970"/>
            <a:ext cx="732" cy="52684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</p:cNvCxnSpPr>
          <p:nvPr/>
        </p:nvCxnSpPr>
        <p:spPr>
          <a:xfrm>
            <a:off x="2807565" y="2624212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13" idx="2"/>
            <a:endCxn id="14" idx="0"/>
          </p:cNvCxnSpPr>
          <p:nvPr/>
        </p:nvCxnSpPr>
        <p:spPr>
          <a:xfrm>
            <a:off x="2807804" y="4077072"/>
            <a:ext cx="0" cy="257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9" idx="3"/>
            <a:endCxn id="14" idx="1"/>
          </p:cNvCxnSpPr>
          <p:nvPr/>
        </p:nvCxnSpPr>
        <p:spPr>
          <a:xfrm>
            <a:off x="467544" y="4766570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14" idx="3"/>
            <a:endCxn id="11" idx="1"/>
          </p:cNvCxnSpPr>
          <p:nvPr/>
        </p:nvCxnSpPr>
        <p:spPr>
          <a:xfrm>
            <a:off x="3491880" y="4766570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</p:cNvCxnSpPr>
          <p:nvPr/>
        </p:nvCxnSpPr>
        <p:spPr>
          <a:xfrm>
            <a:off x="4860032" y="4946248"/>
            <a:ext cx="7200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cxnSpLocks/>
          </p:cNvCxnSpPr>
          <p:nvPr/>
        </p:nvCxnSpPr>
        <p:spPr>
          <a:xfrm>
            <a:off x="6804248" y="4941168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cxnSpLocks/>
            <a:stCxn id="17" idx="2"/>
            <a:endCxn id="8" idx="0"/>
          </p:cNvCxnSpPr>
          <p:nvPr/>
        </p:nvCxnSpPr>
        <p:spPr>
          <a:xfrm>
            <a:off x="10296636" y="5157192"/>
            <a:ext cx="0" cy="720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-2196752" y="5229200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79" name="Textfeld 78"/>
          <p:cNvSpPr txBox="1"/>
          <p:nvPr/>
        </p:nvSpPr>
        <p:spPr>
          <a:xfrm>
            <a:off x="5482820" y="5220733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E68337B3-19C4-4F9C-8282-54CBFEEC6A2E}"/>
              </a:ext>
            </a:extLst>
          </p:cNvPr>
          <p:cNvCxnSpPr>
            <a:cxnSpLocks/>
          </p:cNvCxnSpPr>
          <p:nvPr/>
        </p:nvCxnSpPr>
        <p:spPr>
          <a:xfrm flipV="1">
            <a:off x="5188542" y="1268760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F5A61C69-8CAF-4EB8-9FD3-0EE791E18473}"/>
              </a:ext>
            </a:extLst>
          </p:cNvPr>
          <p:cNvCxnSpPr/>
          <p:nvPr/>
        </p:nvCxnSpPr>
        <p:spPr>
          <a:xfrm>
            <a:off x="3385936" y="2204864"/>
            <a:ext cx="10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ssdiagramm: Prozess 11"/>
          <p:cNvSpPr/>
          <p:nvPr/>
        </p:nvSpPr>
        <p:spPr>
          <a:xfrm>
            <a:off x="2123489" y="177281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 SVM model</a:t>
            </a: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88CA455C-6BDE-4EA6-9F29-9BC7287F04A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74088" y="3297915"/>
            <a:ext cx="1980000" cy="43204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ussdiagramm: Prozess 41">
            <a:extLst>
              <a:ext uri="{FF2B5EF4-FFF2-40B4-BE49-F238E27FC236}">
                <a16:creationId xmlns:a16="http://schemas.microsoft.com/office/drawing/2014/main" id="{5EDB60B6-F5B1-4D15-8D9A-23978FD1FECA}"/>
              </a:ext>
            </a:extLst>
          </p:cNvPr>
          <p:cNvSpPr/>
          <p:nvPr/>
        </p:nvSpPr>
        <p:spPr>
          <a:xfrm>
            <a:off x="4468462" y="177281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SVM model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8376F38D-8888-4CA9-A24E-ED839BF05284}"/>
              </a:ext>
            </a:extLst>
          </p:cNvPr>
          <p:cNvCxnSpPr>
            <a:cxnSpLocks/>
          </p:cNvCxnSpPr>
          <p:nvPr/>
        </p:nvCxnSpPr>
        <p:spPr>
          <a:xfrm>
            <a:off x="6804248" y="4565000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C07729BF-503F-4D79-A509-1F110C36264B}"/>
                  </a:ext>
                </a:extLst>
              </p:cNvPr>
              <p:cNvSpPr txBox="1"/>
              <p:nvPr/>
            </p:nvSpPr>
            <p:spPr>
              <a:xfrm>
                <a:off x="5146715" y="2647072"/>
                <a:ext cx="14411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C07729BF-503F-4D79-A509-1F110C362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715" y="2647072"/>
                <a:ext cx="14411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9FBED98E-6431-4228-A00E-D66246B2975D}"/>
                  </a:ext>
                </a:extLst>
              </p:cNvPr>
              <p:cNvSpPr txBox="1"/>
              <p:nvPr/>
            </p:nvSpPr>
            <p:spPr>
              <a:xfrm>
                <a:off x="8125792" y="4195688"/>
                <a:ext cx="1441100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9FBED98E-6431-4228-A00E-D66246B29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792" y="4195688"/>
                <a:ext cx="1441100" cy="376770"/>
              </a:xfrm>
              <a:prstGeom prst="rect">
                <a:avLst/>
              </a:prstGeom>
              <a:blipFill>
                <a:blip r:embed="rId9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feld 64">
            <a:extLst>
              <a:ext uri="{FF2B5EF4-FFF2-40B4-BE49-F238E27FC236}">
                <a16:creationId xmlns:a16="http://schemas.microsoft.com/office/drawing/2014/main" id="{2C184CDB-CED6-4054-8486-4DD5CF8490E2}"/>
              </a:ext>
            </a:extLst>
          </p:cNvPr>
          <p:cNvSpPr txBox="1"/>
          <p:nvPr/>
        </p:nvSpPr>
        <p:spPr>
          <a:xfrm>
            <a:off x="8795072" y="1302668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semi-labeled samples</a:t>
            </a: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9DE59F70-D083-4475-B28C-9D0EFE0B91F0}"/>
              </a:ext>
            </a:extLst>
          </p:cNvPr>
          <p:cNvCxnSpPr>
            <a:cxnSpLocks/>
          </p:cNvCxnSpPr>
          <p:nvPr/>
        </p:nvCxnSpPr>
        <p:spPr>
          <a:xfrm>
            <a:off x="8172400" y="4947518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3B3E88EB-C9CB-46FD-8B99-5C788CBC650B}"/>
              </a:ext>
            </a:extLst>
          </p:cNvPr>
          <p:cNvCxnSpPr>
            <a:cxnSpLocks/>
          </p:cNvCxnSpPr>
          <p:nvPr/>
        </p:nvCxnSpPr>
        <p:spPr>
          <a:xfrm>
            <a:off x="8172568" y="4574778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999CDCA6-59FC-4F9C-B8E6-1B82F8CFE245}"/>
              </a:ext>
            </a:extLst>
          </p:cNvPr>
          <p:cNvCxnSpPr>
            <a:cxnSpLocks/>
          </p:cNvCxnSpPr>
          <p:nvPr/>
        </p:nvCxnSpPr>
        <p:spPr>
          <a:xfrm>
            <a:off x="10300890" y="10944222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ussdiagramm: Prozess 49">
            <a:extLst>
              <a:ext uri="{FF2B5EF4-FFF2-40B4-BE49-F238E27FC236}">
                <a16:creationId xmlns:a16="http://schemas.microsoft.com/office/drawing/2014/main" id="{10B7371E-024A-43E8-8A01-27AD89F8B319}"/>
              </a:ext>
            </a:extLst>
          </p:cNvPr>
          <p:cNvSpPr/>
          <p:nvPr/>
        </p:nvSpPr>
        <p:spPr>
          <a:xfrm>
            <a:off x="612761" y="9845141"/>
            <a:ext cx="8864648" cy="2785723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Flussdiagramm: Prozess 50">
            <a:extLst>
              <a:ext uri="{FF2B5EF4-FFF2-40B4-BE49-F238E27FC236}">
                <a16:creationId xmlns:a16="http://schemas.microsoft.com/office/drawing/2014/main" id="{22E67981-1696-41DA-8FA4-C90D6AAB7742}"/>
              </a:ext>
            </a:extLst>
          </p:cNvPr>
          <p:cNvSpPr/>
          <p:nvPr/>
        </p:nvSpPr>
        <p:spPr>
          <a:xfrm>
            <a:off x="5053776" y="11250064"/>
            <a:ext cx="4423633" cy="1746042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Flussdiagramm: Prozess 54">
            <a:extLst>
              <a:ext uri="{FF2B5EF4-FFF2-40B4-BE49-F238E27FC236}">
                <a16:creationId xmlns:a16="http://schemas.microsoft.com/office/drawing/2014/main" id="{2814EF7E-C5A4-4B09-8087-AE0FCCCCDC86}"/>
              </a:ext>
            </a:extLst>
          </p:cNvPr>
          <p:cNvSpPr/>
          <p:nvPr/>
        </p:nvSpPr>
        <p:spPr>
          <a:xfrm>
            <a:off x="612760" y="11250066"/>
            <a:ext cx="4369836" cy="1755998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BE0A9CDD-4C6C-44EF-906E-C1679CEE106F}"/>
                  </a:ext>
                </a:extLst>
              </p:cNvPr>
              <p:cNvSpPr txBox="1"/>
              <p:nvPr/>
            </p:nvSpPr>
            <p:spPr>
              <a:xfrm>
                <a:off x="8100392" y="8012607"/>
                <a:ext cx="62119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BE0A9CDD-4C6C-44EF-906E-C1679CEE1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392" y="8012607"/>
                <a:ext cx="621196" cy="3702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Flussdiagramm: Karte 66">
            <a:extLst>
              <a:ext uri="{FF2B5EF4-FFF2-40B4-BE49-F238E27FC236}">
                <a16:creationId xmlns:a16="http://schemas.microsoft.com/office/drawing/2014/main" id="{3A3DA22A-A62A-4D93-8915-2412FF911852}"/>
              </a:ext>
            </a:extLst>
          </p:cNvPr>
          <p:cNvSpPr/>
          <p:nvPr/>
        </p:nvSpPr>
        <p:spPr>
          <a:xfrm>
            <a:off x="9612560" y="13006064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69" name="Flussdiagramm: Prozess 68">
            <a:extLst>
              <a:ext uri="{FF2B5EF4-FFF2-40B4-BE49-F238E27FC236}">
                <a16:creationId xmlns:a16="http://schemas.microsoft.com/office/drawing/2014/main" id="{73A76B9E-D5FC-4E42-8FC6-08CB1DDCDE73}"/>
              </a:ext>
            </a:extLst>
          </p:cNvPr>
          <p:cNvSpPr/>
          <p:nvPr/>
        </p:nvSpPr>
        <p:spPr>
          <a:xfrm>
            <a:off x="9684568" y="8655687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4369A2E7-EBF5-49C3-95E7-59F9CA722968}"/>
                  </a:ext>
                </a:extLst>
              </p:cNvPr>
              <p:cNvSpPr txBox="1"/>
              <p:nvPr/>
            </p:nvSpPr>
            <p:spPr>
              <a:xfrm>
                <a:off x="8121902" y="9323477"/>
                <a:ext cx="618054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4369A2E7-EBF5-49C3-95E7-59F9CA722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902" y="9323477"/>
                <a:ext cx="618054" cy="376770"/>
              </a:xfrm>
              <a:prstGeom prst="rect">
                <a:avLst/>
              </a:prstGeom>
              <a:blipFill>
                <a:blip r:embed="rId11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Gewinkelte Verbindung 40">
            <a:extLst>
              <a:ext uri="{FF2B5EF4-FFF2-40B4-BE49-F238E27FC236}">
                <a16:creationId xmlns:a16="http://schemas.microsoft.com/office/drawing/2014/main" id="{ACC94A70-C78B-48C5-A975-C7633D9592DC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8172400" y="8012607"/>
            <a:ext cx="2124236" cy="64308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>
            <a:extLst>
              <a:ext uri="{FF2B5EF4-FFF2-40B4-BE49-F238E27FC236}">
                <a16:creationId xmlns:a16="http://schemas.microsoft.com/office/drawing/2014/main" id="{4ADD0D47-CD7A-41C5-B1A4-AE05DBCC7037}"/>
              </a:ext>
            </a:extLst>
          </p:cNvPr>
          <p:cNvSpPr txBox="1"/>
          <p:nvPr/>
        </p:nvSpPr>
        <p:spPr>
          <a:xfrm>
            <a:off x="611560" y="12626774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F0D2AE11-074D-46B6-BD8F-7B1C25AF1930}"/>
              </a:ext>
            </a:extLst>
          </p:cNvPr>
          <p:cNvSpPr txBox="1"/>
          <p:nvPr/>
        </p:nvSpPr>
        <p:spPr>
          <a:xfrm>
            <a:off x="5063472" y="12619557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self-learning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5209587B-F018-4E30-8F4C-47DB319279E4}"/>
                  </a:ext>
                </a:extLst>
              </p:cNvPr>
              <p:cNvSpPr txBox="1"/>
              <p:nvPr/>
            </p:nvSpPr>
            <p:spPr>
              <a:xfrm>
                <a:off x="8125792" y="8558279"/>
                <a:ext cx="1441100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5209587B-F018-4E30-8F4C-47DB31927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792" y="8558279"/>
                <a:ext cx="1441100" cy="376770"/>
              </a:xfrm>
              <a:prstGeom prst="rect">
                <a:avLst/>
              </a:prstGeom>
              <a:blipFill>
                <a:blip r:embed="rId12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feld 75">
            <a:extLst>
              <a:ext uri="{FF2B5EF4-FFF2-40B4-BE49-F238E27FC236}">
                <a16:creationId xmlns:a16="http://schemas.microsoft.com/office/drawing/2014/main" id="{554AD4D9-56C8-4D86-8BED-C31CA37C1D48}"/>
              </a:ext>
            </a:extLst>
          </p:cNvPr>
          <p:cNvSpPr txBox="1"/>
          <p:nvPr/>
        </p:nvSpPr>
        <p:spPr>
          <a:xfrm>
            <a:off x="611560" y="9850907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semi-labeled samples</a:t>
            </a:r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64EEF807-9291-427F-A163-053E10A45ED1}"/>
              </a:ext>
            </a:extLst>
          </p:cNvPr>
          <p:cNvCxnSpPr>
            <a:cxnSpLocks/>
          </p:cNvCxnSpPr>
          <p:nvPr/>
        </p:nvCxnSpPr>
        <p:spPr>
          <a:xfrm>
            <a:off x="8172400" y="9310109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A743B3E2-F9D3-4F72-A73F-E415BC624AA8}"/>
              </a:ext>
            </a:extLst>
          </p:cNvPr>
          <p:cNvCxnSpPr>
            <a:cxnSpLocks/>
          </p:cNvCxnSpPr>
          <p:nvPr/>
        </p:nvCxnSpPr>
        <p:spPr>
          <a:xfrm>
            <a:off x="8172568" y="8937369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Flussdiagramm: Prozess 81">
                <a:extLst>
                  <a:ext uri="{FF2B5EF4-FFF2-40B4-BE49-F238E27FC236}">
                    <a16:creationId xmlns:a16="http://schemas.microsoft.com/office/drawing/2014/main" id="{3F28CB1B-5AC5-4CB5-A742-459B3FED254A}"/>
                  </a:ext>
                </a:extLst>
              </p:cNvPr>
              <p:cNvSpPr/>
              <p:nvPr/>
            </p:nvSpPr>
            <p:spPr>
              <a:xfrm>
                <a:off x="7884368" y="10100839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extract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SVs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𝑠𝑒𝑚𝑖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𝑙𝑎𝑏𝑒𝑙𝑒𝑑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2" name="Flussdiagramm: Prozess 81">
                <a:extLst>
                  <a:ext uri="{FF2B5EF4-FFF2-40B4-BE49-F238E27FC236}">
                    <a16:creationId xmlns:a16="http://schemas.microsoft.com/office/drawing/2014/main" id="{3F28CB1B-5AC5-4CB5-A742-459B3FED25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368" y="10100839"/>
                <a:ext cx="1368152" cy="864096"/>
              </a:xfrm>
              <a:prstGeom prst="flowChartProcess">
                <a:avLst/>
              </a:prstGeom>
              <a:blipFill>
                <a:blip r:embed="rId13"/>
                <a:stretch>
                  <a:fillRect l="-2203" t="-6250" r="-441" b="-347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A19FD576-056F-47CC-B96B-AD1950DFA757}"/>
              </a:ext>
            </a:extLst>
          </p:cNvPr>
          <p:cNvCxnSpPr>
            <a:cxnSpLocks/>
          </p:cNvCxnSpPr>
          <p:nvPr/>
        </p:nvCxnSpPr>
        <p:spPr>
          <a:xfrm>
            <a:off x="10296397" y="9504062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ussdiagramm: Prozess 83">
            <a:extLst>
              <a:ext uri="{FF2B5EF4-FFF2-40B4-BE49-F238E27FC236}">
                <a16:creationId xmlns:a16="http://schemas.microsoft.com/office/drawing/2014/main" id="{C0F20B66-B7F8-4A93-ABDA-ECBBBA590C5C}"/>
              </a:ext>
            </a:extLst>
          </p:cNvPr>
          <p:cNvSpPr/>
          <p:nvPr/>
        </p:nvSpPr>
        <p:spPr>
          <a:xfrm>
            <a:off x="2483768" y="11352523"/>
            <a:ext cx="1224136" cy="1157157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85" name="Flussdiagramm: Prozess 84">
            <a:extLst>
              <a:ext uri="{FF2B5EF4-FFF2-40B4-BE49-F238E27FC236}">
                <a16:creationId xmlns:a16="http://schemas.microsoft.com/office/drawing/2014/main" id="{C1D26FF9-66A6-4EB7-AAD2-77C4F4367DFF}"/>
              </a:ext>
            </a:extLst>
          </p:cNvPr>
          <p:cNvSpPr/>
          <p:nvPr/>
        </p:nvSpPr>
        <p:spPr>
          <a:xfrm>
            <a:off x="971600" y="11352524"/>
            <a:ext cx="1368152" cy="1157158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virtual semi- labeled samples</a:t>
            </a:r>
          </a:p>
        </p:txBody>
      </p:sp>
      <p:sp>
        <p:nvSpPr>
          <p:cNvPr id="86" name="Flussdiagramm: Prozess 85">
            <a:extLst>
              <a:ext uri="{FF2B5EF4-FFF2-40B4-BE49-F238E27FC236}">
                <a16:creationId xmlns:a16="http://schemas.microsoft.com/office/drawing/2014/main" id="{A52E7B69-60BF-47F2-89CD-5DC909160E44}"/>
              </a:ext>
            </a:extLst>
          </p:cNvPr>
          <p:cNvSpPr/>
          <p:nvPr/>
        </p:nvSpPr>
        <p:spPr>
          <a:xfrm>
            <a:off x="5229344" y="11352523"/>
            <a:ext cx="1224136" cy="1157155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7" name="Flussdiagramm: Prozess 86">
            <a:extLst>
              <a:ext uri="{FF2B5EF4-FFF2-40B4-BE49-F238E27FC236}">
                <a16:creationId xmlns:a16="http://schemas.microsoft.com/office/drawing/2014/main" id="{84A22CD0-8B1C-4075-8C71-9E18C0769E1B}"/>
              </a:ext>
            </a:extLst>
          </p:cNvPr>
          <p:cNvSpPr/>
          <p:nvPr/>
        </p:nvSpPr>
        <p:spPr>
          <a:xfrm>
            <a:off x="6597496" y="11352523"/>
            <a:ext cx="1224136" cy="1157151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constraint</a:t>
            </a:r>
          </a:p>
        </p:txBody>
      </p: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B0516AE1-995B-47C5-A79C-CFB5771AAD1C}"/>
              </a:ext>
            </a:extLst>
          </p:cNvPr>
          <p:cNvCxnSpPr>
            <a:cxnSpLocks/>
            <a:stCxn id="85" idx="3"/>
            <a:endCxn id="84" idx="1"/>
          </p:cNvCxnSpPr>
          <p:nvPr/>
        </p:nvCxnSpPr>
        <p:spPr>
          <a:xfrm flipV="1">
            <a:off x="2339752" y="11931102"/>
            <a:ext cx="14401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EC878848-EC95-4D2E-BF8F-3DAC60BB8F6B}"/>
              </a:ext>
            </a:extLst>
          </p:cNvPr>
          <p:cNvCxnSpPr>
            <a:cxnSpLocks/>
          </p:cNvCxnSpPr>
          <p:nvPr/>
        </p:nvCxnSpPr>
        <p:spPr>
          <a:xfrm>
            <a:off x="3707904" y="11941679"/>
            <a:ext cx="15214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53374B81-F6C8-4B7D-B399-03C727580D7B}"/>
              </a:ext>
            </a:extLst>
          </p:cNvPr>
          <p:cNvCxnSpPr>
            <a:cxnSpLocks/>
          </p:cNvCxnSpPr>
          <p:nvPr/>
        </p:nvCxnSpPr>
        <p:spPr>
          <a:xfrm>
            <a:off x="6453480" y="11941679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EB74F641-71FD-4329-BDF1-EBBCD6C2E81F}"/>
                  </a:ext>
                </a:extLst>
              </p:cNvPr>
              <p:cNvSpPr txBox="1"/>
              <p:nvPr/>
            </p:nvSpPr>
            <p:spPr>
              <a:xfrm>
                <a:off x="3639282" y="11941679"/>
                <a:ext cx="1410130" cy="392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EB74F641-71FD-4329-BDF1-EBBCD6C2E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282" y="11941679"/>
                <a:ext cx="1410130" cy="392672"/>
              </a:xfrm>
              <a:prstGeom prst="rect">
                <a:avLst/>
              </a:prstGeom>
              <a:blipFill>
                <a:blip r:embed="rId1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05CED5F-3D49-4D14-A74A-82040A2B6336}"/>
                  </a:ext>
                </a:extLst>
              </p:cNvPr>
              <p:cNvSpPr txBox="1"/>
              <p:nvPr/>
            </p:nvSpPr>
            <p:spPr>
              <a:xfrm>
                <a:off x="7778492" y="11950146"/>
                <a:ext cx="1410130" cy="392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05CED5F-3D49-4D14-A74A-82040A2B6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492" y="11950146"/>
                <a:ext cx="1410130" cy="392672"/>
              </a:xfrm>
              <a:prstGeom prst="rect">
                <a:avLst/>
              </a:prstGeom>
              <a:blipFill>
                <a:blip r:embed="rId1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Flussdiagramm: Prozess 92">
                <a:extLst>
                  <a:ext uri="{FF2B5EF4-FFF2-40B4-BE49-F238E27FC236}">
                    <a16:creationId xmlns:a16="http://schemas.microsoft.com/office/drawing/2014/main" id="{18C1B24D-87CE-4569-A048-B41B2E310372}"/>
                  </a:ext>
                </a:extLst>
              </p:cNvPr>
              <p:cNvSpPr/>
              <p:nvPr/>
            </p:nvSpPr>
            <p:spPr>
              <a:xfrm>
                <a:off x="9612560" y="10100839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retain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</m:acc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𝑠𝑒𝑚𝑖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𝑙𝑎𝑏𝑒𝑙𝑒𝑑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3" name="Flussdiagramm: Prozess 92">
                <a:extLst>
                  <a:ext uri="{FF2B5EF4-FFF2-40B4-BE49-F238E27FC236}">
                    <a16:creationId xmlns:a16="http://schemas.microsoft.com/office/drawing/2014/main" id="{18C1B24D-87CE-4569-A048-B41B2E3103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560" y="10100839"/>
                <a:ext cx="1368152" cy="864096"/>
              </a:xfrm>
              <a:prstGeom prst="flowChartProcess">
                <a:avLst/>
              </a:prstGeom>
              <a:blipFill>
                <a:blip r:embed="rId16"/>
                <a:stretch>
                  <a:fillRect l="-2212" t="-6944" r="-442" b="-416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Verbinder: gewinkelt 93">
            <a:extLst>
              <a:ext uri="{FF2B5EF4-FFF2-40B4-BE49-F238E27FC236}">
                <a16:creationId xmlns:a16="http://schemas.microsoft.com/office/drawing/2014/main" id="{E1E51C9C-C866-45D4-A813-3E45EA4AFB2C}"/>
              </a:ext>
            </a:extLst>
          </p:cNvPr>
          <p:cNvCxnSpPr>
            <a:cxnSpLocks/>
            <a:stCxn id="82" idx="1"/>
            <a:endCxn id="85" idx="1"/>
          </p:cNvCxnSpPr>
          <p:nvPr/>
        </p:nvCxnSpPr>
        <p:spPr>
          <a:xfrm rot="10800000" flipV="1">
            <a:off x="971600" y="10532887"/>
            <a:ext cx="6912768" cy="1398216"/>
          </a:xfrm>
          <a:prstGeom prst="bentConnector3">
            <a:avLst>
              <a:gd name="adj1" fmla="val 10286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ussdiagramm: Prozess 94">
            <a:extLst>
              <a:ext uri="{FF2B5EF4-FFF2-40B4-BE49-F238E27FC236}">
                <a16:creationId xmlns:a16="http://schemas.microsoft.com/office/drawing/2014/main" id="{E0C04230-C47F-4086-B3B8-4F8DB95C645F}"/>
              </a:ext>
            </a:extLst>
          </p:cNvPr>
          <p:cNvSpPr/>
          <p:nvPr/>
        </p:nvSpPr>
        <p:spPr>
          <a:xfrm>
            <a:off x="9684568" y="11538098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5778818A-D4BC-4EE0-AC7F-CF983E61CAB1}"/>
                  </a:ext>
                </a:extLst>
              </p:cNvPr>
              <p:cNvSpPr txBox="1"/>
              <p:nvPr/>
            </p:nvSpPr>
            <p:spPr>
              <a:xfrm>
                <a:off x="6443268" y="10141479"/>
                <a:ext cx="1441100" cy="394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5778818A-D4BC-4EE0-AC7F-CF983E61C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268" y="10141479"/>
                <a:ext cx="1441100" cy="394019"/>
              </a:xfrm>
              <a:prstGeom prst="rect">
                <a:avLst/>
              </a:prstGeom>
              <a:blipFill>
                <a:blip r:embed="rId1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Verbinder: gewinkelt 96">
            <a:extLst>
              <a:ext uri="{FF2B5EF4-FFF2-40B4-BE49-F238E27FC236}">
                <a16:creationId xmlns:a16="http://schemas.microsoft.com/office/drawing/2014/main" id="{AE778281-4692-47A8-8AC0-8BB39DCBA92F}"/>
              </a:ext>
            </a:extLst>
          </p:cNvPr>
          <p:cNvCxnSpPr>
            <a:cxnSpLocks/>
            <a:stCxn id="69" idx="2"/>
            <a:endCxn id="82" idx="0"/>
          </p:cNvCxnSpPr>
          <p:nvPr/>
        </p:nvCxnSpPr>
        <p:spPr>
          <a:xfrm rot="5400000">
            <a:off x="9142012" y="8946215"/>
            <a:ext cx="581056" cy="1728192"/>
          </a:xfrm>
          <a:prstGeom prst="bentConnector3">
            <a:avLst>
              <a:gd name="adj1" fmla="val 5349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4DB35442-16A4-4261-A7C5-9037F0FD9050}"/>
              </a:ext>
            </a:extLst>
          </p:cNvPr>
          <p:cNvCxnSpPr>
            <a:cxnSpLocks/>
          </p:cNvCxnSpPr>
          <p:nvPr/>
        </p:nvCxnSpPr>
        <p:spPr>
          <a:xfrm>
            <a:off x="7822520" y="11941679"/>
            <a:ext cx="187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890E4EEC-71D1-4D2F-BE60-6D6C7D94DA73}"/>
              </a:ext>
            </a:extLst>
          </p:cNvPr>
          <p:cNvCxnSpPr>
            <a:cxnSpLocks/>
          </p:cNvCxnSpPr>
          <p:nvPr/>
        </p:nvCxnSpPr>
        <p:spPr>
          <a:xfrm>
            <a:off x="10298732" y="12409287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A469AAB8-4BFA-4189-8E8F-90B04B4E6410}"/>
              </a:ext>
            </a:extLst>
          </p:cNvPr>
          <p:cNvCxnSpPr/>
          <p:nvPr/>
        </p:nvCxnSpPr>
        <p:spPr>
          <a:xfrm>
            <a:off x="-2268760" y="7192871"/>
            <a:ext cx="13249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FE8A2EF2-EE99-4ED8-8AB3-F417D10DD3D8}"/>
              </a:ext>
            </a:extLst>
          </p:cNvPr>
          <p:cNvSpPr txBox="1"/>
          <p:nvPr/>
        </p:nvSpPr>
        <p:spPr>
          <a:xfrm>
            <a:off x="-2222383" y="7317432"/>
            <a:ext cx="13240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Support Vector Machine with self-learning constraints and virtual semi-labeled samples</a:t>
            </a:r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2229850" y="-675456"/>
            <a:ext cx="12258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Support Vector Machine with self-learning constraints and semi-labeled samples</a:t>
            </a:r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-2160748" y="1209"/>
            <a:ext cx="1440159" cy="1285200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088217" y="-39230"/>
                <a:ext cx="1440159" cy="12852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217" y="-39230"/>
                <a:ext cx="1440159" cy="1285200"/>
              </a:xfrm>
              <a:prstGeom prst="can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ylinder 101">
                <a:extLst>
                  <a:ext uri="{FF2B5EF4-FFF2-40B4-BE49-F238E27FC236}">
                    <a16:creationId xmlns:a16="http://schemas.microsoft.com/office/drawing/2014/main" id="{C05C162E-B61D-4B40-91F6-BC5298F2308A}"/>
                  </a:ext>
                </a:extLst>
              </p:cNvPr>
              <p:cNvSpPr/>
              <p:nvPr/>
            </p:nvSpPr>
            <p:spPr>
              <a:xfrm>
                <a:off x="4465936" y="-18682"/>
                <a:ext cx="1440159" cy="1284036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subset of unlabeled samples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2" name="Zylinder 101">
                <a:extLst>
                  <a:ext uri="{FF2B5EF4-FFF2-40B4-BE49-F238E27FC236}">
                    <a16:creationId xmlns:a16="http://schemas.microsoft.com/office/drawing/2014/main" id="{C05C162E-B61D-4B40-91F6-BC5298F230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936" y="-18682"/>
                <a:ext cx="1440159" cy="1284036"/>
              </a:xfrm>
              <a:prstGeom prst="can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8316417" y="-27384"/>
                <a:ext cx="1440159" cy="1284036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417" y="-27384"/>
                <a:ext cx="1440159" cy="1284036"/>
              </a:xfrm>
              <a:prstGeom prst="can">
                <a:avLst/>
              </a:prstGeom>
              <a:blipFill>
                <a:blip r:embed="rId20"/>
                <a:stretch>
                  <a:fillRect r="-15000"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Flussdiagramm: Prozess 103">
                <a:extLst>
                  <a:ext uri="{FF2B5EF4-FFF2-40B4-BE49-F238E27FC236}">
                    <a16:creationId xmlns:a16="http://schemas.microsoft.com/office/drawing/2014/main" id="{254F2140-11CE-4F97-800B-9AD3A7B7DEA4}"/>
                  </a:ext>
                </a:extLst>
              </p:cNvPr>
              <p:cNvSpPr/>
              <p:nvPr/>
            </p:nvSpPr>
            <p:spPr>
              <a:xfrm>
                <a:off x="6444208" y="189111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unlabeled samples</a:t>
                </a:r>
              </a:p>
            </p:txBody>
          </p:sp>
        </mc:Choice>
        <mc:Fallback xmlns="">
          <p:sp>
            <p:nvSpPr>
              <p:cNvPr id="104" name="Flussdiagramm: Prozess 103">
                <a:extLst>
                  <a:ext uri="{FF2B5EF4-FFF2-40B4-BE49-F238E27FC236}">
                    <a16:creationId xmlns:a16="http://schemas.microsoft.com/office/drawing/2014/main" id="{254F2140-11CE-4F97-800B-9AD3A7B7DE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189111"/>
                <a:ext cx="1368152" cy="864096"/>
              </a:xfrm>
              <a:prstGeom prst="flowChartProcess">
                <a:avLst/>
              </a:prstGeom>
              <a:blipFill>
                <a:blip r:embed="rId21"/>
                <a:stretch>
                  <a:fillRect t="-6250" b="-13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81CA1E20-4EEE-46B4-837C-5B810C89990A}"/>
              </a:ext>
            </a:extLst>
          </p:cNvPr>
          <p:cNvCxnSpPr>
            <a:cxnSpLocks/>
            <a:stCxn id="104" idx="3"/>
            <a:endCxn id="103" idx="2"/>
          </p:cNvCxnSpPr>
          <p:nvPr/>
        </p:nvCxnSpPr>
        <p:spPr>
          <a:xfrm flipV="1">
            <a:off x="7812360" y="614634"/>
            <a:ext cx="504057" cy="652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FDF030DB-65CC-4E06-B667-588BA33C66AE}"/>
              </a:ext>
            </a:extLst>
          </p:cNvPr>
          <p:cNvCxnSpPr>
            <a:cxnSpLocks/>
            <a:stCxn id="102" idx="4"/>
            <a:endCxn id="104" idx="1"/>
          </p:cNvCxnSpPr>
          <p:nvPr/>
        </p:nvCxnSpPr>
        <p:spPr>
          <a:xfrm flipV="1">
            <a:off x="5906095" y="621159"/>
            <a:ext cx="538113" cy="217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509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10" y="2083137"/>
            <a:ext cx="4603240" cy="311887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54" name="Flussdiagramm: Prozess 63">
            <a:extLst>
              <a:ext uri="{FF2B5EF4-FFF2-40B4-BE49-F238E27FC236}">
                <a16:creationId xmlns:a16="http://schemas.microsoft.com/office/drawing/2014/main" id="{3F560DBF-6BA0-4F1F-A470-9ECCD15E87FC}"/>
              </a:ext>
            </a:extLst>
          </p:cNvPr>
          <p:cNvSpPr/>
          <p:nvPr/>
        </p:nvSpPr>
        <p:spPr>
          <a:xfrm>
            <a:off x="5336111" y="3251769"/>
            <a:ext cx="2700480" cy="800525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7" name="Flussdiagramm: Prozess 21">
            <a:extLst>
              <a:ext uri="{FF2B5EF4-FFF2-40B4-BE49-F238E27FC236}">
                <a16:creationId xmlns:a16="http://schemas.microsoft.com/office/drawing/2014/main" id="{1305CF49-02AC-4A78-A815-F332B000896D}"/>
              </a:ext>
            </a:extLst>
          </p:cNvPr>
          <p:cNvSpPr/>
          <p:nvPr/>
        </p:nvSpPr>
        <p:spPr>
          <a:xfrm>
            <a:off x="7560793" y="2087138"/>
            <a:ext cx="1264900" cy="940070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SL AL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+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SEMI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 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7647309" y="857680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309" y="857680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5556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8848338" y="2067472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03" idx="3"/>
          </p:cNvCxnSpPr>
          <p:nvPr/>
        </p:nvCxnSpPr>
        <p:spPr>
          <a:xfrm flipV="1">
            <a:off x="8187309" y="1820707"/>
            <a:ext cx="0" cy="38649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457043" y="2492143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043" y="2492143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4872625" y="1587528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625" y="1587528"/>
                <a:ext cx="1081130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9139953" y="2528162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9230792" y="2613625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40009" y="2208269"/>
            <a:ext cx="99881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7730190" y="2207202"/>
            <a:ext cx="914238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distance</a:t>
            </a:r>
          </a:p>
        </p:txBody>
      </p: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89" name="Gerade Verbindung mit Pfeil 69">
            <a:extLst>
              <a:ext uri="{FF2B5EF4-FFF2-40B4-BE49-F238E27FC236}">
                <a16:creationId xmlns:a16="http://schemas.microsoft.com/office/drawing/2014/main" id="{40F74CC9-C294-43A4-A96D-F2F24646AF51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38823" y="2531401"/>
            <a:ext cx="1291367" cy="10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winkelte Verbindung 40">
            <a:extLst>
              <a:ext uri="{FF2B5EF4-FFF2-40B4-BE49-F238E27FC236}">
                <a16:creationId xmlns:a16="http://schemas.microsoft.com/office/drawing/2014/main" id="{1166C831-0602-4CBD-978F-8EF001FD8682}"/>
              </a:ext>
            </a:extLst>
          </p:cNvPr>
          <p:cNvCxnSpPr>
            <a:cxnSpLocks/>
            <a:stCxn id="80" idx="0"/>
            <a:endCxn id="101" idx="4"/>
          </p:cNvCxnSpPr>
          <p:nvPr/>
        </p:nvCxnSpPr>
        <p:spPr>
          <a:xfrm rot="16200000" flipV="1">
            <a:off x="4483300" y="752153"/>
            <a:ext cx="869605" cy="204262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60">
                <a:extLst>
                  <a:ext uri="{FF2B5EF4-FFF2-40B4-BE49-F238E27FC236}">
                    <a16:creationId xmlns:a16="http://schemas.microsoft.com/office/drawing/2014/main" id="{40AB6970-4CB9-4A30-BF8B-B8FD9C5D96AA}"/>
                  </a:ext>
                </a:extLst>
              </p:cNvPr>
              <p:cNvSpPr txBox="1"/>
              <p:nvPr/>
            </p:nvSpPr>
            <p:spPr>
              <a:xfrm>
                <a:off x="7085512" y="3719752"/>
                <a:ext cx="10094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5" name="Textfeld 60">
                <a:extLst>
                  <a:ext uri="{FF2B5EF4-FFF2-40B4-BE49-F238E27FC236}">
                    <a16:creationId xmlns:a16="http://schemas.microsoft.com/office/drawing/2014/main" id="{40AB6970-4CB9-4A30-BF8B-B8FD9C5D9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512" y="3719752"/>
                <a:ext cx="1009444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5F68CCC-BDAB-4892-AC95-39837EBAC307}"/>
              </a:ext>
            </a:extLst>
          </p:cNvPr>
          <p:cNvSpPr/>
          <p:nvPr/>
        </p:nvSpPr>
        <p:spPr>
          <a:xfrm>
            <a:off x="5463346" y="3337664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remaining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cxnSp>
        <p:nvCxnSpPr>
          <p:cNvPr id="61" name="Gewinkelte Verbindung 40">
            <a:extLst>
              <a:ext uri="{FF2B5EF4-FFF2-40B4-BE49-F238E27FC236}">
                <a16:creationId xmlns:a16="http://schemas.microsoft.com/office/drawing/2014/main" id="{6DFDF9F2-A28B-493C-A29E-223507BF1A70}"/>
              </a:ext>
            </a:extLst>
          </p:cNvPr>
          <p:cNvCxnSpPr>
            <a:cxnSpLocks/>
            <a:stCxn id="59" idx="3"/>
            <a:endCxn id="81" idx="0"/>
          </p:cNvCxnSpPr>
          <p:nvPr/>
        </p:nvCxnSpPr>
        <p:spPr>
          <a:xfrm>
            <a:off x="6435346" y="3661863"/>
            <a:ext cx="709267" cy="613710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55">
            <a:extLst>
              <a:ext uri="{FF2B5EF4-FFF2-40B4-BE49-F238E27FC236}">
                <a16:creationId xmlns:a16="http://schemas.microsoft.com/office/drawing/2014/main" id="{28D07CE3-C26F-4201-ADBD-084509795874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5946565" y="2856521"/>
            <a:ext cx="2781" cy="48114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winkelte Verbindung 40">
            <a:extLst>
              <a:ext uri="{FF2B5EF4-FFF2-40B4-BE49-F238E27FC236}">
                <a16:creationId xmlns:a16="http://schemas.microsoft.com/office/drawing/2014/main" id="{CECE32A4-6A8C-4CAE-9DA7-6CA9E23F74A5}"/>
              </a:ext>
            </a:extLst>
          </p:cNvPr>
          <p:cNvCxnSpPr>
            <a:cxnSpLocks/>
            <a:stCxn id="79" idx="3"/>
            <a:endCxn id="59" idx="1"/>
          </p:cNvCxnSpPr>
          <p:nvPr/>
        </p:nvCxnSpPr>
        <p:spPr>
          <a:xfrm>
            <a:off x="3815788" y="2527400"/>
            <a:ext cx="1647558" cy="1134463"/>
          </a:xfrm>
          <a:prstGeom prst="bentConnector3">
            <a:avLst>
              <a:gd name="adj1" fmla="val 2966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9FE499A4-AA4F-429D-8952-5FFA3D60BE92}"/>
              </a:ext>
            </a:extLst>
          </p:cNvPr>
          <p:cNvSpPr txBox="1"/>
          <p:nvPr/>
        </p:nvSpPr>
        <p:spPr>
          <a:xfrm>
            <a:off x="6478570" y="3234783"/>
            <a:ext cx="16163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semi labeled samples</a:t>
            </a:r>
          </a:p>
        </p:txBody>
      </p:sp>
      <p:cxnSp>
        <p:nvCxnSpPr>
          <p:cNvPr id="67" name="Gewinkelte Verbindung 40">
            <a:extLst>
              <a:ext uri="{FF2B5EF4-FFF2-40B4-BE49-F238E27FC236}">
                <a16:creationId xmlns:a16="http://schemas.microsoft.com/office/drawing/2014/main" id="{C76C2A79-1156-48B2-94C9-7C98E72C4017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8187309" y="2855600"/>
            <a:ext cx="1388208" cy="1748860"/>
          </a:xfrm>
          <a:prstGeom prst="bentConnector4">
            <a:avLst>
              <a:gd name="adj1" fmla="val -16467"/>
              <a:gd name="adj2" fmla="val 7103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55">
            <a:extLst>
              <a:ext uri="{FF2B5EF4-FFF2-40B4-BE49-F238E27FC236}">
                <a16:creationId xmlns:a16="http://schemas.microsoft.com/office/drawing/2014/main" id="{FF0244F5-39AB-4753-A0C0-4C80F9AA3093}"/>
              </a:ext>
            </a:extLst>
          </p:cNvPr>
          <p:cNvCxnSpPr>
            <a:cxnSpLocks/>
          </p:cNvCxnSpPr>
          <p:nvPr/>
        </p:nvCxnSpPr>
        <p:spPr>
          <a:xfrm>
            <a:off x="8153893" y="39566"/>
            <a:ext cx="2781" cy="48114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winkelte Verbindung 40">
            <a:extLst>
              <a:ext uri="{FF2B5EF4-FFF2-40B4-BE49-F238E27FC236}">
                <a16:creationId xmlns:a16="http://schemas.microsoft.com/office/drawing/2014/main" id="{93907F11-A816-4F24-89B6-42123CC50EE3}"/>
              </a:ext>
            </a:extLst>
          </p:cNvPr>
          <p:cNvCxnSpPr>
            <a:cxnSpLocks/>
            <a:stCxn id="80" idx="1"/>
            <a:endCxn id="82" idx="0"/>
          </p:cNvCxnSpPr>
          <p:nvPr/>
        </p:nvCxnSpPr>
        <p:spPr>
          <a:xfrm rot="10800000" flipH="1" flipV="1">
            <a:off x="5440008" y="2532467"/>
            <a:ext cx="513747" cy="1745907"/>
          </a:xfrm>
          <a:prstGeom prst="bentConnector4">
            <a:avLst>
              <a:gd name="adj1" fmla="val -44497"/>
              <a:gd name="adj2" fmla="val 90382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400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09" y="2083137"/>
            <a:ext cx="4647653" cy="311887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87" name="Flussdiagramm: Prozess 21">
            <a:extLst>
              <a:ext uri="{FF2B5EF4-FFF2-40B4-BE49-F238E27FC236}">
                <a16:creationId xmlns:a16="http://schemas.microsoft.com/office/drawing/2014/main" id="{1305CF49-02AC-4A78-A815-F332B000896D}"/>
              </a:ext>
            </a:extLst>
          </p:cNvPr>
          <p:cNvSpPr/>
          <p:nvPr/>
        </p:nvSpPr>
        <p:spPr>
          <a:xfrm>
            <a:off x="7560791" y="2087137"/>
            <a:ext cx="2411809" cy="1241155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SL AL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7678047" y="865098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047" y="865098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558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03" idx="3"/>
          </p:cNvCxnSpPr>
          <p:nvPr/>
        </p:nvCxnSpPr>
        <p:spPr>
          <a:xfrm flipV="1">
            <a:off x="8212531" y="1828125"/>
            <a:ext cx="5516" cy="37831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508195" y="2492143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195" y="2492143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49638" y="2208269"/>
            <a:ext cx="99881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7751927" y="2206444"/>
            <a:ext cx="921207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distance</a:t>
            </a:r>
          </a:p>
        </p:txBody>
      </p: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89" name="Gerade Verbindung mit Pfeil 69">
            <a:extLst>
              <a:ext uri="{FF2B5EF4-FFF2-40B4-BE49-F238E27FC236}">
                <a16:creationId xmlns:a16="http://schemas.microsoft.com/office/drawing/2014/main" id="{40F74CC9-C294-43A4-A96D-F2F24646AF51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48452" y="2530643"/>
            <a:ext cx="1303475" cy="18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winkelte Verbindung 40">
            <a:extLst>
              <a:ext uri="{FF2B5EF4-FFF2-40B4-BE49-F238E27FC236}">
                <a16:creationId xmlns:a16="http://schemas.microsoft.com/office/drawing/2014/main" id="{886C5F82-1201-4F21-BF78-A51B3EFDA2F8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8212531" y="2854842"/>
            <a:ext cx="1362986" cy="1749618"/>
          </a:xfrm>
          <a:prstGeom prst="bentConnector4">
            <a:avLst>
              <a:gd name="adj1" fmla="val -13977"/>
              <a:gd name="adj2" fmla="val 6797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42">
            <a:extLst>
              <a:ext uri="{FF2B5EF4-FFF2-40B4-BE49-F238E27FC236}">
                <a16:creationId xmlns:a16="http://schemas.microsoft.com/office/drawing/2014/main" id="{2D95347E-BB17-4D66-8A73-73D067B33810}"/>
              </a:ext>
            </a:extLst>
          </p:cNvPr>
          <p:cNvCxnSpPr>
            <a:cxnSpLocks/>
            <a:stCxn id="82" idx="0"/>
            <a:endCxn id="80" idx="2"/>
          </p:cNvCxnSpPr>
          <p:nvPr/>
        </p:nvCxnSpPr>
        <p:spPr>
          <a:xfrm flipH="1" flipV="1">
            <a:off x="5949045" y="2856667"/>
            <a:ext cx="4711" cy="142170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rc 58">
            <a:extLst>
              <a:ext uri="{FF2B5EF4-FFF2-40B4-BE49-F238E27FC236}">
                <a16:creationId xmlns:a16="http://schemas.microsoft.com/office/drawing/2014/main" id="{4555F664-E937-47E7-8C6D-8B37538043B8}"/>
              </a:ext>
            </a:extLst>
          </p:cNvPr>
          <p:cNvSpPr/>
          <p:nvPr/>
        </p:nvSpPr>
        <p:spPr>
          <a:xfrm rot="5923218">
            <a:off x="6738626" y="2928407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Textfeld 64">
            <a:extLst>
              <a:ext uri="{FF2B5EF4-FFF2-40B4-BE49-F238E27FC236}">
                <a16:creationId xmlns:a16="http://schemas.microsoft.com/office/drawing/2014/main" id="{2944DB27-9125-4728-879C-62D67EA51621}"/>
              </a:ext>
            </a:extLst>
          </p:cNvPr>
          <p:cNvSpPr txBox="1"/>
          <p:nvPr/>
        </p:nvSpPr>
        <p:spPr>
          <a:xfrm>
            <a:off x="6829465" y="3013870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sp>
        <p:nvSpPr>
          <p:cNvPr id="62" name="Textfeld 64">
            <a:extLst>
              <a:ext uri="{FF2B5EF4-FFF2-40B4-BE49-F238E27FC236}">
                <a16:creationId xmlns:a16="http://schemas.microsoft.com/office/drawing/2014/main" id="{33B02905-0A7F-47DE-BD7F-BFBD5A9ED46C}"/>
              </a:ext>
            </a:extLst>
          </p:cNvPr>
          <p:cNvSpPr txBox="1"/>
          <p:nvPr/>
        </p:nvSpPr>
        <p:spPr>
          <a:xfrm>
            <a:off x="6566691" y="3699514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6FEC4CEE-7151-4CAA-9BC3-C2B4CF1ADF16}"/>
              </a:ext>
            </a:extLst>
          </p:cNvPr>
          <p:cNvSpPr/>
          <p:nvPr/>
        </p:nvSpPr>
        <p:spPr>
          <a:xfrm>
            <a:off x="8816438" y="2207202"/>
            <a:ext cx="968459" cy="644397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multiclass level uncertainty</a:t>
            </a:r>
          </a:p>
        </p:txBody>
      </p:sp>
      <p:cxnSp>
        <p:nvCxnSpPr>
          <p:cNvPr id="92" name="Gewinkelte Verbindung 40">
            <a:extLst>
              <a:ext uri="{FF2B5EF4-FFF2-40B4-BE49-F238E27FC236}">
                <a16:creationId xmlns:a16="http://schemas.microsoft.com/office/drawing/2014/main" id="{612A29B6-BDEE-4503-B2B4-F5922CDAF31B}"/>
              </a:ext>
            </a:extLst>
          </p:cNvPr>
          <p:cNvCxnSpPr>
            <a:cxnSpLocks/>
            <a:stCxn id="103" idx="3"/>
            <a:endCxn id="78" idx="0"/>
          </p:cNvCxnSpPr>
          <p:nvPr/>
        </p:nvCxnSpPr>
        <p:spPr>
          <a:xfrm rot="16200000" flipH="1">
            <a:off x="8569819" y="1476352"/>
            <a:ext cx="379077" cy="1082621"/>
          </a:xfrm>
          <a:prstGeom prst="bentConnector3">
            <a:avLst>
              <a:gd name="adj1" fmla="val 33919"/>
            </a:avLst>
          </a:prstGeom>
          <a:ln w="12700">
            <a:solidFill>
              <a:schemeClr val="tx1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44A052BE-3336-49FC-AD68-5EDC731747B6}"/>
              </a:ext>
            </a:extLst>
          </p:cNvPr>
          <p:cNvSpPr/>
          <p:nvPr/>
        </p:nvSpPr>
        <p:spPr>
          <a:xfrm>
            <a:off x="7746785" y="2970441"/>
            <a:ext cx="2038112" cy="274076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t-SNE + k-means </a:t>
            </a:r>
          </a:p>
        </p:txBody>
      </p:sp>
      <p:cxnSp>
        <p:nvCxnSpPr>
          <p:cNvPr id="120" name="Gerade Verbindung mit Pfeil 42">
            <a:extLst>
              <a:ext uri="{FF2B5EF4-FFF2-40B4-BE49-F238E27FC236}">
                <a16:creationId xmlns:a16="http://schemas.microsoft.com/office/drawing/2014/main" id="{37FA7EBC-C531-4433-9948-E3419A6B75D5}"/>
              </a:ext>
            </a:extLst>
          </p:cNvPr>
          <p:cNvCxnSpPr>
            <a:cxnSpLocks/>
          </p:cNvCxnSpPr>
          <p:nvPr/>
        </p:nvCxnSpPr>
        <p:spPr>
          <a:xfrm flipV="1">
            <a:off x="9300667" y="2862926"/>
            <a:ext cx="0" cy="107515"/>
          </a:xfrm>
          <a:prstGeom prst="straightConnector1">
            <a:avLst/>
          </a:prstGeom>
          <a:ln w="12700">
            <a:solidFill>
              <a:schemeClr val="tx1"/>
            </a:solidFill>
            <a:prstDash val="lgDashDot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42">
            <a:extLst>
              <a:ext uri="{FF2B5EF4-FFF2-40B4-BE49-F238E27FC236}">
                <a16:creationId xmlns:a16="http://schemas.microsoft.com/office/drawing/2014/main" id="{9DF4B7FB-FC42-4E4D-8D09-69A115170359}"/>
              </a:ext>
            </a:extLst>
          </p:cNvPr>
          <p:cNvCxnSpPr>
            <a:cxnSpLocks/>
          </p:cNvCxnSpPr>
          <p:nvPr/>
        </p:nvCxnSpPr>
        <p:spPr>
          <a:xfrm flipV="1">
            <a:off x="8460432" y="2862926"/>
            <a:ext cx="1" cy="104272"/>
          </a:xfrm>
          <a:prstGeom prst="straightConnector1">
            <a:avLst/>
          </a:prstGeom>
          <a:ln w="12700">
            <a:solidFill>
              <a:schemeClr val="tx1"/>
            </a:solidFill>
            <a:prstDash val="lgDashDot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mit Pfeil 42">
            <a:extLst>
              <a:ext uri="{FF2B5EF4-FFF2-40B4-BE49-F238E27FC236}">
                <a16:creationId xmlns:a16="http://schemas.microsoft.com/office/drawing/2014/main" id="{F9836B99-40DE-48F0-A994-CB091ADCCC2D}"/>
              </a:ext>
            </a:extLst>
          </p:cNvPr>
          <p:cNvCxnSpPr>
            <a:cxnSpLocks/>
          </p:cNvCxnSpPr>
          <p:nvPr/>
        </p:nvCxnSpPr>
        <p:spPr>
          <a:xfrm flipV="1">
            <a:off x="8200307" y="-312585"/>
            <a:ext cx="6112" cy="386505"/>
          </a:xfrm>
          <a:prstGeom prst="straightConnector1">
            <a:avLst/>
          </a:prstGeom>
          <a:ln w="12700">
            <a:solidFill>
              <a:schemeClr val="tx1"/>
            </a:solidFill>
            <a:prstDash val="lgDashDot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42">
            <a:extLst>
              <a:ext uri="{FF2B5EF4-FFF2-40B4-BE49-F238E27FC236}">
                <a16:creationId xmlns:a16="http://schemas.microsoft.com/office/drawing/2014/main" id="{FCF60B42-4151-491F-9800-AA7062CB0521}"/>
              </a:ext>
            </a:extLst>
          </p:cNvPr>
          <p:cNvCxnSpPr>
            <a:cxnSpLocks/>
          </p:cNvCxnSpPr>
          <p:nvPr/>
        </p:nvCxnSpPr>
        <p:spPr>
          <a:xfrm flipV="1">
            <a:off x="8200306" y="189284"/>
            <a:ext cx="1" cy="38747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feld 60">
                <a:extLst>
                  <a:ext uri="{FF2B5EF4-FFF2-40B4-BE49-F238E27FC236}">
                    <a16:creationId xmlns:a16="http://schemas.microsoft.com/office/drawing/2014/main" id="{8FDB07A7-517B-4BA8-BE00-85E6A26D18B2}"/>
                  </a:ext>
                </a:extLst>
              </p:cNvPr>
              <p:cNvSpPr txBox="1"/>
              <p:nvPr/>
            </p:nvSpPr>
            <p:spPr>
              <a:xfrm>
                <a:off x="5924571" y="3884959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64" name="Textfeld 60">
                <a:extLst>
                  <a:ext uri="{FF2B5EF4-FFF2-40B4-BE49-F238E27FC236}">
                    <a16:creationId xmlns:a16="http://schemas.microsoft.com/office/drawing/2014/main" id="{8FDB07A7-517B-4BA8-BE00-85E6A26D1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571" y="3884959"/>
                <a:ext cx="1081130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3121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4" y="2092705"/>
            <a:ext cx="9648564" cy="2686445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2" name="Flussdiagramm: Prozess 21"/>
          <p:cNvSpPr/>
          <p:nvPr/>
        </p:nvSpPr>
        <p:spPr>
          <a:xfrm>
            <a:off x="5257370" y="3993202"/>
            <a:ext cx="25393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3993202"/>
            <a:ext cx="5708547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827934" y="3586689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934" y="3586689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ussdiagramm: Prozess 6"/>
          <p:cNvSpPr/>
          <p:nvPr/>
        </p:nvSpPr>
        <p:spPr>
          <a:xfrm>
            <a:off x="270169" y="2186616"/>
            <a:ext cx="133767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8" name="Flussdiagramm: Karte 7"/>
          <p:cNvSpPr/>
          <p:nvPr/>
        </p:nvSpPr>
        <p:spPr>
          <a:xfrm>
            <a:off x="8712558" y="5365419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9" name="Flussdiagramm: Prozess 8"/>
          <p:cNvSpPr/>
          <p:nvPr/>
        </p:nvSpPr>
        <p:spPr>
          <a:xfrm>
            <a:off x="311596" y="4108142"/>
            <a:ext cx="1375257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10" name="Flussdiagramm: Prozess 9"/>
          <p:cNvSpPr/>
          <p:nvPr/>
        </p:nvSpPr>
        <p:spPr>
          <a:xfrm>
            <a:off x="1769759" y="218686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features</a:t>
            </a:r>
          </a:p>
        </p:txBody>
      </p:sp>
      <p:sp>
        <p:nvSpPr>
          <p:cNvPr id="11" name="Flussdiagramm: Prozess 10"/>
          <p:cNvSpPr/>
          <p:nvPr/>
        </p:nvSpPr>
        <p:spPr>
          <a:xfrm>
            <a:off x="3984005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3" name="Flussdiagramm: Prozess 12"/>
          <p:cNvSpPr/>
          <p:nvPr/>
        </p:nvSpPr>
        <p:spPr>
          <a:xfrm>
            <a:off x="2849879" y="326698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14" name="Flussdiagramm: Prozess 13"/>
          <p:cNvSpPr/>
          <p:nvPr/>
        </p:nvSpPr>
        <p:spPr>
          <a:xfrm>
            <a:off x="2849879" y="410814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15" name="Flussdiagramm: Prozess 14"/>
          <p:cNvSpPr/>
          <p:nvPr/>
        </p:nvSpPr>
        <p:spPr>
          <a:xfrm>
            <a:off x="5328084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16" name="Flussdiagramm: Prozess 15"/>
          <p:cNvSpPr/>
          <p:nvPr/>
        </p:nvSpPr>
        <p:spPr>
          <a:xfrm>
            <a:off x="6482884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421192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421192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/>
          <p:cNvSpPr txBox="1"/>
          <p:nvPr/>
        </p:nvSpPr>
        <p:spPr>
          <a:xfrm>
            <a:off x="-524930" y="2092705"/>
            <a:ext cx="58381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  <a:endParaRPr lang="en-US" sz="1350" b="1" dirty="0">
              <a:solidFill>
                <a:schemeClr val="tx1">
                  <a:lumMod val="75000"/>
                  <a:lumOff val="25000"/>
                </a:schemeClr>
              </a:solidFill>
              <a:latin typeface="Futura"/>
              <a:cs typeface="Times New Roman" panose="02020603050405020304" pitchFamily="18" charset="0"/>
            </a:endParaRPr>
          </a:p>
        </p:txBody>
      </p:sp>
      <p:cxnSp>
        <p:nvCxnSpPr>
          <p:cNvPr id="26" name="Gewinkelte Verbindung 25"/>
          <p:cNvCxnSpPr>
            <a:cxnSpLocks/>
          </p:cNvCxnSpPr>
          <p:nvPr/>
        </p:nvCxnSpPr>
        <p:spPr>
          <a:xfrm rot="5400000">
            <a:off x="791256" y="2014007"/>
            <a:ext cx="34933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cxnSpLocks/>
            <a:stCxn id="7" idx="3"/>
          </p:cNvCxnSpPr>
          <p:nvPr/>
        </p:nvCxnSpPr>
        <p:spPr>
          <a:xfrm>
            <a:off x="1607843" y="2510652"/>
            <a:ext cx="1272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0" idx="3"/>
            <a:endCxn id="12" idx="1"/>
          </p:cNvCxnSpPr>
          <p:nvPr/>
        </p:nvCxnSpPr>
        <p:spPr>
          <a:xfrm>
            <a:off x="2687861" y="2510898"/>
            <a:ext cx="16183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12" idx="0"/>
            <a:endCxn id="101" idx="3"/>
          </p:cNvCxnSpPr>
          <p:nvPr/>
        </p:nvCxnSpPr>
        <p:spPr>
          <a:xfrm flipV="1">
            <a:off x="3362756" y="1811737"/>
            <a:ext cx="0" cy="37512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12" idx="2"/>
            <a:endCxn id="13" idx="0"/>
          </p:cNvCxnSpPr>
          <p:nvPr/>
        </p:nvCxnSpPr>
        <p:spPr>
          <a:xfrm>
            <a:off x="3362757" y="2834934"/>
            <a:ext cx="179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13" idx="2"/>
            <a:endCxn id="14" idx="0"/>
          </p:cNvCxnSpPr>
          <p:nvPr/>
        </p:nvCxnSpPr>
        <p:spPr>
          <a:xfrm>
            <a:off x="3362936" y="3915054"/>
            <a:ext cx="0" cy="1930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9" idx="3"/>
            <a:endCxn id="14" idx="1"/>
          </p:cNvCxnSpPr>
          <p:nvPr/>
        </p:nvCxnSpPr>
        <p:spPr>
          <a:xfrm>
            <a:off x="1686853" y="4432178"/>
            <a:ext cx="11630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14" idx="3"/>
            <a:endCxn id="11" idx="1"/>
          </p:cNvCxnSpPr>
          <p:nvPr/>
        </p:nvCxnSpPr>
        <p:spPr>
          <a:xfrm>
            <a:off x="3875993" y="4432178"/>
            <a:ext cx="1080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11" idx="3"/>
            <a:endCxn id="15" idx="1"/>
          </p:cNvCxnSpPr>
          <p:nvPr/>
        </p:nvCxnSpPr>
        <p:spPr>
          <a:xfrm>
            <a:off x="4902106" y="4432178"/>
            <a:ext cx="42597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cxnSpLocks/>
            <a:stCxn id="15" idx="3"/>
            <a:endCxn id="16" idx="1"/>
          </p:cNvCxnSpPr>
          <p:nvPr/>
        </p:nvCxnSpPr>
        <p:spPr>
          <a:xfrm>
            <a:off x="6246186" y="4432178"/>
            <a:ext cx="23669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-504564" y="4779150"/>
            <a:ext cx="17668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79" name="Textfeld 78"/>
          <p:cNvSpPr txBox="1"/>
          <p:nvPr/>
        </p:nvSpPr>
        <p:spPr>
          <a:xfrm>
            <a:off x="5255115" y="4772800"/>
            <a:ext cx="1550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sp>
        <p:nvSpPr>
          <p:cNvPr id="12" name="Flussdiagramm: Prozess 11"/>
          <p:cNvSpPr/>
          <p:nvPr/>
        </p:nvSpPr>
        <p:spPr>
          <a:xfrm>
            <a:off x="2849699" y="218686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Virtual Support Vector Machine v1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419609" y="875441"/>
            <a:ext cx="1059008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22697" y="847837"/>
                <a:ext cx="1080119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697" y="847837"/>
                <a:ext cx="1080119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Flussdiagramm: Prozess 50">
            <a:extLst>
              <a:ext uri="{FF2B5EF4-FFF2-40B4-BE49-F238E27FC236}">
                <a16:creationId xmlns:a16="http://schemas.microsoft.com/office/drawing/2014/main" id="{3BE30CFD-4A5B-46B4-8D93-061A04ADE04A}"/>
              </a:ext>
            </a:extLst>
          </p:cNvPr>
          <p:cNvSpPr/>
          <p:nvPr/>
        </p:nvSpPr>
        <p:spPr>
          <a:xfrm>
            <a:off x="7988039" y="2097334"/>
            <a:ext cx="2416610" cy="2942282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/>
              <p:nvPr/>
            </p:nvSpPr>
            <p:spPr>
              <a:xfrm>
                <a:off x="8662686" y="853339"/>
                <a:ext cx="1080119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10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2686" y="853339"/>
                <a:ext cx="1080119" cy="963027"/>
              </a:xfrm>
              <a:prstGeom prst="can">
                <a:avLst/>
              </a:prstGeom>
              <a:blipFill>
                <a:blip r:embed="rId6"/>
                <a:stretch>
                  <a:fillRect r="-726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4879947" y="2092705"/>
            <a:ext cx="3108090" cy="1246996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6596126" y="2101193"/>
            <a:ext cx="1220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sp>
        <p:nvSpPr>
          <p:cNvPr id="215" name="Flowchart: Alternate Process 214">
            <a:extLst>
              <a:ext uri="{FF2B5EF4-FFF2-40B4-BE49-F238E27FC236}">
                <a16:creationId xmlns:a16="http://schemas.microsoft.com/office/drawing/2014/main" id="{5568A0A8-473D-416B-A9B7-C289800D5EE2}"/>
              </a:ext>
            </a:extLst>
          </p:cNvPr>
          <p:cNvSpPr/>
          <p:nvPr/>
        </p:nvSpPr>
        <p:spPr>
          <a:xfrm>
            <a:off x="8848347" y="3975417"/>
            <a:ext cx="968585" cy="712546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19" name="Flowchart: Alternate Process 218">
            <a:extLst>
              <a:ext uri="{FF2B5EF4-FFF2-40B4-BE49-F238E27FC236}">
                <a16:creationId xmlns:a16="http://schemas.microsoft.com/office/drawing/2014/main" id="{7DD4E885-9A52-49DD-9700-C6B8474FB94E}"/>
              </a:ext>
            </a:extLst>
          </p:cNvPr>
          <p:cNvSpPr/>
          <p:nvPr/>
        </p:nvSpPr>
        <p:spPr>
          <a:xfrm>
            <a:off x="8792897" y="4030012"/>
            <a:ext cx="968585" cy="712546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20" name="Flowchart: Alternate Process 219">
            <a:extLst>
              <a:ext uri="{FF2B5EF4-FFF2-40B4-BE49-F238E27FC236}">
                <a16:creationId xmlns:a16="http://schemas.microsoft.com/office/drawing/2014/main" id="{86FA2F13-A071-4396-8573-FC178C7CBDED}"/>
              </a:ext>
            </a:extLst>
          </p:cNvPr>
          <p:cNvSpPr/>
          <p:nvPr/>
        </p:nvSpPr>
        <p:spPr>
          <a:xfrm>
            <a:off x="8742058" y="4084608"/>
            <a:ext cx="968585" cy="712546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227" name="Flussdiagramm: Prozess 12">
            <a:extLst>
              <a:ext uri="{FF2B5EF4-FFF2-40B4-BE49-F238E27FC236}">
                <a16:creationId xmlns:a16="http://schemas.microsoft.com/office/drawing/2014/main" id="{AF461EC1-A5A6-422B-B120-A9BF6F191BED}"/>
              </a:ext>
            </a:extLst>
          </p:cNvPr>
          <p:cNvSpPr/>
          <p:nvPr/>
        </p:nvSpPr>
        <p:spPr>
          <a:xfrm>
            <a:off x="8190968" y="2186617"/>
            <a:ext cx="2023557" cy="64946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uncertainty-distance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function with clustering 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</p:cNvCxnSpPr>
          <p:nvPr/>
        </p:nvCxnSpPr>
        <p:spPr>
          <a:xfrm rot="5400000">
            <a:off x="-790094" y="2923164"/>
            <a:ext cx="2610705" cy="407323"/>
          </a:xfrm>
          <a:prstGeom prst="bentConnector4">
            <a:avLst>
              <a:gd name="adj1" fmla="val 6169"/>
              <a:gd name="adj2" fmla="val 1410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Gewinkelte Verbindung 27">
            <a:extLst>
              <a:ext uri="{FF2B5EF4-FFF2-40B4-BE49-F238E27FC236}">
                <a16:creationId xmlns:a16="http://schemas.microsoft.com/office/drawing/2014/main" id="{20429499-C35D-41EC-8EFD-8741A4FA42C6}"/>
              </a:ext>
            </a:extLst>
          </p:cNvPr>
          <p:cNvCxnSpPr>
            <a:cxnSpLocks/>
            <a:stCxn id="215" idx="3"/>
            <a:endCxn id="227" idx="2"/>
          </p:cNvCxnSpPr>
          <p:nvPr/>
        </p:nvCxnSpPr>
        <p:spPr>
          <a:xfrm flipH="1" flipV="1">
            <a:off x="9202747" y="2836083"/>
            <a:ext cx="614185" cy="1495607"/>
          </a:xfrm>
          <a:prstGeom prst="bentConnector4">
            <a:avLst>
              <a:gd name="adj1" fmla="val -37220"/>
              <a:gd name="adj2" fmla="val 6191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Textfeld 18">
                <a:extLst>
                  <a:ext uri="{FF2B5EF4-FFF2-40B4-BE49-F238E27FC236}">
                    <a16:creationId xmlns:a16="http://schemas.microsoft.com/office/drawing/2014/main" id="{8E6A6BE8-3283-4AD5-AA64-425C19EDA72A}"/>
                  </a:ext>
                </a:extLst>
              </p:cNvPr>
              <p:cNvSpPr txBox="1"/>
              <p:nvPr/>
            </p:nvSpPr>
            <p:spPr>
              <a:xfrm>
                <a:off x="7351142" y="4531612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336" name="Textfeld 18">
                <a:extLst>
                  <a:ext uri="{FF2B5EF4-FFF2-40B4-BE49-F238E27FC236}">
                    <a16:creationId xmlns:a16="http://schemas.microsoft.com/office/drawing/2014/main" id="{8E6A6BE8-3283-4AD5-AA64-425C19EDA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142" y="4531612"/>
                <a:ext cx="509050" cy="26616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220" idx="2"/>
            <a:endCxn id="8" idx="0"/>
          </p:cNvCxnSpPr>
          <p:nvPr/>
        </p:nvCxnSpPr>
        <p:spPr>
          <a:xfrm flipH="1">
            <a:off x="9225615" y="4797154"/>
            <a:ext cx="736" cy="5682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Flussdiagramm: Prozess 12">
            <a:extLst>
              <a:ext uri="{FF2B5EF4-FFF2-40B4-BE49-F238E27FC236}">
                <a16:creationId xmlns:a16="http://schemas.microsoft.com/office/drawing/2014/main" id="{2BA6DF8F-25C5-4C11-BE0F-341DB75B537E}"/>
              </a:ext>
            </a:extLst>
          </p:cNvPr>
          <p:cNvSpPr/>
          <p:nvPr/>
        </p:nvSpPr>
        <p:spPr>
          <a:xfrm>
            <a:off x="5262867" y="2186616"/>
            <a:ext cx="977611" cy="641974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relabeling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227" idx="0"/>
            <a:endCxn id="112" idx="3"/>
          </p:cNvCxnSpPr>
          <p:nvPr/>
        </p:nvCxnSpPr>
        <p:spPr>
          <a:xfrm flipH="1" flipV="1">
            <a:off x="9202746" y="1816366"/>
            <a:ext cx="1" cy="37025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feld 60">
                <a:extLst>
                  <a:ext uri="{FF2B5EF4-FFF2-40B4-BE49-F238E27FC236}">
                    <a16:creationId xmlns:a16="http://schemas.microsoft.com/office/drawing/2014/main" id="{D1493078-ABC9-4EFB-9B7B-480EB9115DB2}"/>
                  </a:ext>
                </a:extLst>
              </p:cNvPr>
              <p:cNvSpPr txBox="1"/>
              <p:nvPr/>
            </p:nvSpPr>
            <p:spPr>
              <a:xfrm>
                <a:off x="6225258" y="2921090"/>
                <a:ext cx="1719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sz="1100" dirty="0">
                  <a:latin typeface="Futura"/>
                </a:endParaRPr>
              </a:p>
            </p:txBody>
          </p:sp>
        </mc:Choice>
        <mc:Fallback xmlns="">
          <p:sp>
            <p:nvSpPr>
              <p:cNvPr id="161" name="Textfeld 60">
                <a:extLst>
                  <a:ext uri="{FF2B5EF4-FFF2-40B4-BE49-F238E27FC236}">
                    <a16:creationId xmlns:a16="http://schemas.microsoft.com/office/drawing/2014/main" id="{D1493078-ABC9-4EFB-9B7B-480EB9115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258" y="2921090"/>
                <a:ext cx="1719236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468031" y="2469148"/>
                <a:ext cx="147646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8031" y="2469148"/>
                <a:ext cx="1476463" cy="2616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>
            <a:off x="7400986" y="4553920"/>
            <a:ext cx="132109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875993" y="3591018"/>
            <a:ext cx="4847406" cy="848863"/>
          </a:xfrm>
          <a:prstGeom prst="bentConnector3">
            <a:avLst>
              <a:gd name="adj1" fmla="val 8301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Gewinkelte Verbindung 40">
            <a:extLst>
              <a:ext uri="{FF2B5EF4-FFF2-40B4-BE49-F238E27FC236}">
                <a16:creationId xmlns:a16="http://schemas.microsoft.com/office/drawing/2014/main" id="{5FA82AFC-A589-4732-9D33-E7B6F78A2859}"/>
              </a:ext>
            </a:extLst>
          </p:cNvPr>
          <p:cNvCxnSpPr>
            <a:cxnSpLocks/>
          </p:cNvCxnSpPr>
          <p:nvPr/>
        </p:nvCxnSpPr>
        <p:spPr>
          <a:xfrm>
            <a:off x="5749234" y="3175351"/>
            <a:ext cx="2972848" cy="1151231"/>
          </a:xfrm>
          <a:prstGeom prst="bentConnector3">
            <a:avLst>
              <a:gd name="adj1" fmla="val 7915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30BF35B8-14A5-4989-BB05-887BFC645B74}"/>
              </a:ext>
            </a:extLst>
          </p:cNvPr>
          <p:cNvCxnSpPr>
            <a:cxnSpLocks/>
            <a:stCxn id="141" idx="2"/>
          </p:cNvCxnSpPr>
          <p:nvPr/>
        </p:nvCxnSpPr>
        <p:spPr>
          <a:xfrm>
            <a:off x="5751673" y="2828590"/>
            <a:ext cx="0" cy="3540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Arc 101">
            <a:extLst>
              <a:ext uri="{FF2B5EF4-FFF2-40B4-BE49-F238E27FC236}">
                <a16:creationId xmlns:a16="http://schemas.microsoft.com/office/drawing/2014/main" id="{E9759FF5-E5C2-4C26-A131-C0516805CEB7}"/>
              </a:ext>
            </a:extLst>
          </p:cNvPr>
          <p:cNvSpPr/>
          <p:nvPr/>
        </p:nvSpPr>
        <p:spPr>
          <a:xfrm rot="5923218">
            <a:off x="8380901" y="3301111"/>
            <a:ext cx="453232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" name="Textfeld 64">
            <a:extLst>
              <a:ext uri="{FF2B5EF4-FFF2-40B4-BE49-F238E27FC236}">
                <a16:creationId xmlns:a16="http://schemas.microsoft.com/office/drawing/2014/main" id="{8CE159C2-8F03-475E-8204-0C464E4C2A57}"/>
              </a:ext>
            </a:extLst>
          </p:cNvPr>
          <p:cNvSpPr txBox="1"/>
          <p:nvPr/>
        </p:nvSpPr>
        <p:spPr>
          <a:xfrm>
            <a:off x="8472579" y="3387552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cxnSp>
        <p:nvCxnSpPr>
          <p:cNvPr id="67" name="Gerade Verbindung mit Pfeil 52">
            <a:extLst>
              <a:ext uri="{FF2B5EF4-FFF2-40B4-BE49-F238E27FC236}">
                <a16:creationId xmlns:a16="http://schemas.microsoft.com/office/drawing/2014/main" id="{194F745F-65A1-4984-932B-39BD2C78E826}"/>
              </a:ext>
            </a:extLst>
          </p:cNvPr>
          <p:cNvCxnSpPr>
            <a:cxnSpLocks/>
            <a:stCxn id="141" idx="3"/>
            <a:endCxn id="227" idx="1"/>
          </p:cNvCxnSpPr>
          <p:nvPr/>
        </p:nvCxnSpPr>
        <p:spPr>
          <a:xfrm>
            <a:off x="6240478" y="2507603"/>
            <a:ext cx="1950490" cy="374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53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4" y="2092705"/>
            <a:ext cx="9648564" cy="2686445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3993202"/>
            <a:ext cx="5708547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827934" y="3586689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934" y="3586689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ussdiagramm: Prozess 6"/>
          <p:cNvSpPr/>
          <p:nvPr/>
        </p:nvSpPr>
        <p:spPr>
          <a:xfrm>
            <a:off x="270169" y="2186616"/>
            <a:ext cx="133767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8" name="Flussdiagramm: Karte 7"/>
          <p:cNvSpPr/>
          <p:nvPr/>
        </p:nvSpPr>
        <p:spPr>
          <a:xfrm>
            <a:off x="8687741" y="5101411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9" name="Flussdiagramm: Prozess 8"/>
          <p:cNvSpPr/>
          <p:nvPr/>
        </p:nvSpPr>
        <p:spPr>
          <a:xfrm>
            <a:off x="311596" y="4108142"/>
            <a:ext cx="1375257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10" name="Flussdiagramm: Prozess 9"/>
          <p:cNvSpPr/>
          <p:nvPr/>
        </p:nvSpPr>
        <p:spPr>
          <a:xfrm>
            <a:off x="1769759" y="218686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features</a:t>
            </a:r>
          </a:p>
        </p:txBody>
      </p:sp>
      <p:sp>
        <p:nvSpPr>
          <p:cNvPr id="11" name="Flussdiagramm: Prozess 10"/>
          <p:cNvSpPr/>
          <p:nvPr/>
        </p:nvSpPr>
        <p:spPr>
          <a:xfrm>
            <a:off x="3984005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3" name="Flussdiagramm: Prozess 12"/>
          <p:cNvSpPr/>
          <p:nvPr/>
        </p:nvSpPr>
        <p:spPr>
          <a:xfrm>
            <a:off x="2849879" y="326698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14" name="Flussdiagramm: Prozess 13"/>
          <p:cNvSpPr/>
          <p:nvPr/>
        </p:nvSpPr>
        <p:spPr>
          <a:xfrm>
            <a:off x="2849879" y="410814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421192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421192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/>
          <p:cNvSpPr txBox="1"/>
          <p:nvPr/>
        </p:nvSpPr>
        <p:spPr>
          <a:xfrm>
            <a:off x="-524930" y="2092705"/>
            <a:ext cx="58381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  <a:endParaRPr lang="en-US" sz="1350" b="1" dirty="0">
              <a:solidFill>
                <a:schemeClr val="tx1">
                  <a:lumMod val="75000"/>
                  <a:lumOff val="25000"/>
                </a:schemeClr>
              </a:solidFill>
              <a:latin typeface="Futura"/>
              <a:cs typeface="Times New Roman" panose="02020603050405020304" pitchFamily="18" charset="0"/>
            </a:endParaRPr>
          </a:p>
        </p:txBody>
      </p:sp>
      <p:cxnSp>
        <p:nvCxnSpPr>
          <p:cNvPr id="26" name="Gewinkelte Verbindung 25"/>
          <p:cNvCxnSpPr>
            <a:cxnSpLocks/>
          </p:cNvCxnSpPr>
          <p:nvPr/>
        </p:nvCxnSpPr>
        <p:spPr>
          <a:xfrm rot="5400000">
            <a:off x="791256" y="2014007"/>
            <a:ext cx="34933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cxnSpLocks/>
            <a:stCxn id="7" idx="3"/>
          </p:cNvCxnSpPr>
          <p:nvPr/>
        </p:nvCxnSpPr>
        <p:spPr>
          <a:xfrm>
            <a:off x="1607843" y="2510652"/>
            <a:ext cx="1272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0" idx="3"/>
            <a:endCxn id="12" idx="1"/>
          </p:cNvCxnSpPr>
          <p:nvPr/>
        </p:nvCxnSpPr>
        <p:spPr>
          <a:xfrm>
            <a:off x="2687861" y="2510898"/>
            <a:ext cx="16183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12" idx="0"/>
            <a:endCxn id="101" idx="3"/>
          </p:cNvCxnSpPr>
          <p:nvPr/>
        </p:nvCxnSpPr>
        <p:spPr>
          <a:xfrm flipV="1">
            <a:off x="3362756" y="1811737"/>
            <a:ext cx="0" cy="37512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12" idx="2"/>
            <a:endCxn id="13" idx="0"/>
          </p:cNvCxnSpPr>
          <p:nvPr/>
        </p:nvCxnSpPr>
        <p:spPr>
          <a:xfrm>
            <a:off x="3362757" y="2834934"/>
            <a:ext cx="179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13" idx="2"/>
            <a:endCxn id="14" idx="0"/>
          </p:cNvCxnSpPr>
          <p:nvPr/>
        </p:nvCxnSpPr>
        <p:spPr>
          <a:xfrm>
            <a:off x="3362936" y="3915054"/>
            <a:ext cx="0" cy="1930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9" idx="3"/>
            <a:endCxn id="14" idx="1"/>
          </p:cNvCxnSpPr>
          <p:nvPr/>
        </p:nvCxnSpPr>
        <p:spPr>
          <a:xfrm>
            <a:off x="1686853" y="4432178"/>
            <a:ext cx="11630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14" idx="3"/>
            <a:endCxn id="11" idx="1"/>
          </p:cNvCxnSpPr>
          <p:nvPr/>
        </p:nvCxnSpPr>
        <p:spPr>
          <a:xfrm>
            <a:off x="3875993" y="4432178"/>
            <a:ext cx="1080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11" idx="3"/>
            <a:endCxn id="124" idx="1"/>
          </p:cNvCxnSpPr>
          <p:nvPr/>
        </p:nvCxnSpPr>
        <p:spPr>
          <a:xfrm flipV="1">
            <a:off x="4902107" y="4426574"/>
            <a:ext cx="645573" cy="56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-504564" y="4779150"/>
            <a:ext cx="17668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12" name="Flussdiagramm: Prozess 11"/>
          <p:cNvSpPr/>
          <p:nvPr/>
        </p:nvSpPr>
        <p:spPr>
          <a:xfrm>
            <a:off x="2849699" y="218686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Virtual Support Vector Machine v2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419609" y="875441"/>
            <a:ext cx="1059008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22697" y="847837"/>
                <a:ext cx="1080119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697" y="847837"/>
                <a:ext cx="1080119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Flussdiagramm: Prozess 50">
            <a:extLst>
              <a:ext uri="{FF2B5EF4-FFF2-40B4-BE49-F238E27FC236}">
                <a16:creationId xmlns:a16="http://schemas.microsoft.com/office/drawing/2014/main" id="{3BE30CFD-4A5B-46B4-8D93-061A04ADE04A}"/>
              </a:ext>
            </a:extLst>
          </p:cNvPr>
          <p:cNvSpPr/>
          <p:nvPr/>
        </p:nvSpPr>
        <p:spPr>
          <a:xfrm>
            <a:off x="8071525" y="2095536"/>
            <a:ext cx="2261115" cy="1244165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/>
              <p:nvPr/>
            </p:nvSpPr>
            <p:spPr>
              <a:xfrm>
                <a:off x="8660738" y="862345"/>
                <a:ext cx="1080119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10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0738" y="862345"/>
                <a:ext cx="1080119" cy="963027"/>
              </a:xfrm>
              <a:prstGeom prst="can">
                <a:avLst/>
              </a:prstGeom>
              <a:blipFill>
                <a:blip r:embed="rId6"/>
                <a:stretch>
                  <a:fillRect r="-670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456695" y="2092704"/>
            <a:ext cx="2615923" cy="2922675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27" name="Flussdiagramm: Prozess 12">
            <a:extLst>
              <a:ext uri="{FF2B5EF4-FFF2-40B4-BE49-F238E27FC236}">
                <a16:creationId xmlns:a16="http://schemas.microsoft.com/office/drawing/2014/main" id="{AF461EC1-A5A6-422B-B120-A9BF6F191BED}"/>
              </a:ext>
            </a:extLst>
          </p:cNvPr>
          <p:cNvSpPr/>
          <p:nvPr/>
        </p:nvSpPr>
        <p:spPr>
          <a:xfrm>
            <a:off x="8190968" y="2185453"/>
            <a:ext cx="2023557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uncertainty-distance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function with clustering 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</p:cNvCxnSpPr>
          <p:nvPr/>
        </p:nvCxnSpPr>
        <p:spPr>
          <a:xfrm rot="5400000">
            <a:off x="-790094" y="2923164"/>
            <a:ext cx="2610705" cy="407323"/>
          </a:xfrm>
          <a:prstGeom prst="bentConnector4">
            <a:avLst>
              <a:gd name="adj1" fmla="val 6169"/>
              <a:gd name="adj2" fmla="val 1410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117" idx="2"/>
            <a:endCxn id="8" idx="0"/>
          </p:cNvCxnSpPr>
          <p:nvPr/>
        </p:nvCxnSpPr>
        <p:spPr>
          <a:xfrm>
            <a:off x="9200798" y="4754033"/>
            <a:ext cx="0" cy="3473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Flussdiagramm: Prozess 12">
            <a:extLst>
              <a:ext uri="{FF2B5EF4-FFF2-40B4-BE49-F238E27FC236}">
                <a16:creationId xmlns:a16="http://schemas.microsoft.com/office/drawing/2014/main" id="{2BA6DF8F-25C5-4C11-BE0F-341DB75B537E}"/>
              </a:ext>
            </a:extLst>
          </p:cNvPr>
          <p:cNvSpPr/>
          <p:nvPr/>
        </p:nvSpPr>
        <p:spPr>
          <a:xfrm>
            <a:off x="5545454" y="2185453"/>
            <a:ext cx="974196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relabeling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227" idx="0"/>
            <a:endCxn id="112" idx="3"/>
          </p:cNvCxnSpPr>
          <p:nvPr/>
        </p:nvCxnSpPr>
        <p:spPr>
          <a:xfrm flipH="1" flipV="1">
            <a:off x="9200798" y="1825372"/>
            <a:ext cx="1949" cy="36008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816515" y="2457990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515" y="2457990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>
            <a:off x="7678767" y="4556528"/>
            <a:ext cx="100897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13" idx="3"/>
            <a:endCxn id="117" idx="0"/>
          </p:cNvCxnSpPr>
          <p:nvPr/>
        </p:nvCxnSpPr>
        <p:spPr>
          <a:xfrm>
            <a:off x="3875993" y="3591018"/>
            <a:ext cx="5324805" cy="51494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55">
            <a:extLst>
              <a:ext uri="{FF2B5EF4-FFF2-40B4-BE49-F238E27FC236}">
                <a16:creationId xmlns:a16="http://schemas.microsoft.com/office/drawing/2014/main" id="{38B210E6-761C-4CFE-97C1-8ECD5BF6D49A}"/>
              </a:ext>
            </a:extLst>
          </p:cNvPr>
          <p:cNvCxnSpPr>
            <a:cxnSpLocks/>
            <a:stCxn id="141" idx="2"/>
            <a:endCxn id="124" idx="0"/>
          </p:cNvCxnSpPr>
          <p:nvPr/>
        </p:nvCxnSpPr>
        <p:spPr>
          <a:xfrm>
            <a:off x="6032552" y="2833525"/>
            <a:ext cx="195" cy="12690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Flussdiagramm: Prozess 11">
            <a:extLst>
              <a:ext uri="{FF2B5EF4-FFF2-40B4-BE49-F238E27FC236}">
                <a16:creationId xmlns:a16="http://schemas.microsoft.com/office/drawing/2014/main" id="{EC6121D2-1900-470B-BB40-E7BD127E401D}"/>
              </a:ext>
            </a:extLst>
          </p:cNvPr>
          <p:cNvSpPr/>
          <p:nvPr/>
        </p:nvSpPr>
        <p:spPr>
          <a:xfrm>
            <a:off x="8687741" y="4105961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453868" y="3979770"/>
            <a:ext cx="2615088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4" name="Flussdiagramm: Prozess 14">
            <a:extLst>
              <a:ext uri="{FF2B5EF4-FFF2-40B4-BE49-F238E27FC236}">
                <a16:creationId xmlns:a16="http://schemas.microsoft.com/office/drawing/2014/main" id="{782E5C0A-26C1-4B82-925B-A1051EB5F941}"/>
              </a:ext>
            </a:extLst>
          </p:cNvPr>
          <p:cNvSpPr/>
          <p:nvPr/>
        </p:nvSpPr>
        <p:spPr>
          <a:xfrm>
            <a:off x="5547680" y="4102538"/>
            <a:ext cx="970133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125" name="Flussdiagramm: Prozess 15">
            <a:extLst>
              <a:ext uri="{FF2B5EF4-FFF2-40B4-BE49-F238E27FC236}">
                <a16:creationId xmlns:a16="http://schemas.microsoft.com/office/drawing/2014/main" id="{EA968BFF-F511-41E0-9AFE-F99D212740C1}"/>
              </a:ext>
            </a:extLst>
          </p:cNvPr>
          <p:cNvSpPr/>
          <p:nvPr/>
        </p:nvSpPr>
        <p:spPr>
          <a:xfrm>
            <a:off x="6764530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124" idx="3"/>
            <a:endCxn id="125" idx="1"/>
          </p:cNvCxnSpPr>
          <p:nvPr/>
        </p:nvCxnSpPr>
        <p:spPr>
          <a:xfrm>
            <a:off x="6517813" y="4426574"/>
            <a:ext cx="246717" cy="56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feld 78">
            <a:extLst>
              <a:ext uri="{FF2B5EF4-FFF2-40B4-BE49-F238E27FC236}">
                <a16:creationId xmlns:a16="http://schemas.microsoft.com/office/drawing/2014/main" id="{B5EB9A09-F4FD-41BB-A412-FA8ABD3028DB}"/>
              </a:ext>
            </a:extLst>
          </p:cNvPr>
          <p:cNvSpPr txBox="1"/>
          <p:nvPr/>
        </p:nvSpPr>
        <p:spPr>
          <a:xfrm>
            <a:off x="5410981" y="4751778"/>
            <a:ext cx="1550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606456" y="4531097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456" y="4531097"/>
                <a:ext cx="509050" cy="26616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5967542" y="2833271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542" y="2833271"/>
                <a:ext cx="1081130" cy="2616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640158" y="4261495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158" y="4261495"/>
                <a:ext cx="1081130" cy="26616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>
            <a:off x="7678767" y="4293096"/>
            <a:ext cx="100897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winkelte Verbindung 40">
            <a:extLst>
              <a:ext uri="{FF2B5EF4-FFF2-40B4-BE49-F238E27FC236}">
                <a16:creationId xmlns:a16="http://schemas.microsoft.com/office/drawing/2014/main" id="{0FE02522-7135-4E11-9336-1311E9AED502}"/>
              </a:ext>
            </a:extLst>
          </p:cNvPr>
          <p:cNvCxnSpPr>
            <a:cxnSpLocks/>
            <a:stCxn id="117" idx="3"/>
            <a:endCxn id="227" idx="2"/>
          </p:cNvCxnSpPr>
          <p:nvPr/>
        </p:nvCxnSpPr>
        <p:spPr>
          <a:xfrm flipH="1" flipV="1">
            <a:off x="9202747" y="2833525"/>
            <a:ext cx="511108" cy="1596472"/>
          </a:xfrm>
          <a:prstGeom prst="bentConnector4">
            <a:avLst>
              <a:gd name="adj1" fmla="val -44726"/>
              <a:gd name="adj2" fmla="val 7780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64">
            <a:extLst>
              <a:ext uri="{FF2B5EF4-FFF2-40B4-BE49-F238E27FC236}">
                <a16:creationId xmlns:a16="http://schemas.microsoft.com/office/drawing/2014/main" id="{5FF1BC1C-268C-464A-8F31-97B6457DC594}"/>
              </a:ext>
            </a:extLst>
          </p:cNvPr>
          <p:cNvSpPr txBox="1"/>
          <p:nvPr/>
        </p:nvSpPr>
        <p:spPr>
          <a:xfrm>
            <a:off x="6752987" y="2095536"/>
            <a:ext cx="1220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70" name="Gerade Verbindung mit Pfeil 55">
            <a:extLst>
              <a:ext uri="{FF2B5EF4-FFF2-40B4-BE49-F238E27FC236}">
                <a16:creationId xmlns:a16="http://schemas.microsoft.com/office/drawing/2014/main" id="{85CDB669-7BD2-409B-815B-58CAA26C7A7E}"/>
              </a:ext>
            </a:extLst>
          </p:cNvPr>
          <p:cNvCxnSpPr>
            <a:cxnSpLocks/>
            <a:stCxn id="227" idx="1"/>
            <a:endCxn id="141" idx="3"/>
          </p:cNvCxnSpPr>
          <p:nvPr/>
        </p:nvCxnSpPr>
        <p:spPr>
          <a:xfrm flipH="1">
            <a:off x="6519650" y="2509489"/>
            <a:ext cx="167131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272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1458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458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Virtual Support Vector Machine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/>
              <p:nvPr/>
            </p:nvSpPr>
            <p:spPr>
              <a:xfrm>
                <a:off x="8574554" y="862986"/>
                <a:ext cx="1080119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4554" y="862986"/>
                <a:ext cx="1080119" cy="963027"/>
              </a:xfrm>
              <a:prstGeom prst="can">
                <a:avLst/>
              </a:prstGeom>
              <a:blipFill>
                <a:blip r:embed="rId6"/>
                <a:stretch>
                  <a:fillRect r="-558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09" y="2083137"/>
            <a:ext cx="4773599" cy="311887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6754637" y="2054755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12" idx="3"/>
          </p:cNvCxnSpPr>
          <p:nvPr/>
        </p:nvCxnSpPr>
        <p:spPr>
          <a:xfrm flipV="1">
            <a:off x="9114613" y="1826013"/>
            <a:ext cx="1" cy="37312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742853" y="2485210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853" y="2485210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56595" y="4704294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595" y="4704294"/>
                <a:ext cx="509050" cy="2661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5900919" y="2811887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919" y="2811887"/>
                <a:ext cx="1081130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7241488" y="2953485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7332327" y="3038948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68689" y="2199140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8289028" y="2199140"/>
            <a:ext cx="1651170" cy="646512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 distance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PCA + clustering </a:t>
            </a:r>
          </a:p>
        </p:txBody>
      </p:sp>
      <p:cxnSp>
        <p:nvCxnSpPr>
          <p:cNvPr id="98" name="Gerade Verbindung mit Pfeil 32">
            <a:extLst>
              <a:ext uri="{FF2B5EF4-FFF2-40B4-BE49-F238E27FC236}">
                <a16:creationId xmlns:a16="http://schemas.microsoft.com/office/drawing/2014/main" id="{2D047EE9-75BF-4734-BE54-517A96E3E6C6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40689" y="2522396"/>
            <a:ext cx="1848339" cy="9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80" name="Textfeld 99">
            <a:extLst>
              <a:ext uri="{FF2B5EF4-FFF2-40B4-BE49-F238E27FC236}">
                <a16:creationId xmlns:a16="http://schemas.microsoft.com/office/drawing/2014/main" id="{BF6DE2CA-E71C-4A87-AEBC-DE9870691373}"/>
              </a:ext>
            </a:extLst>
          </p:cNvPr>
          <p:cNvSpPr txBox="1"/>
          <p:nvPr/>
        </p:nvSpPr>
        <p:spPr>
          <a:xfrm>
            <a:off x="-1980728" y="-1038035"/>
            <a:ext cx="1219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for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with self-learning constraints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cxnSp>
        <p:nvCxnSpPr>
          <p:cNvPr id="54" name="Gewinkelte Verbindung 40">
            <a:extLst>
              <a:ext uri="{FF2B5EF4-FFF2-40B4-BE49-F238E27FC236}">
                <a16:creationId xmlns:a16="http://schemas.microsoft.com/office/drawing/2014/main" id="{EC77B8D2-146C-43BE-930B-557197A2C08F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9114613" y="2845652"/>
            <a:ext cx="460904" cy="1758808"/>
          </a:xfrm>
          <a:prstGeom prst="bentConnector4">
            <a:avLst>
              <a:gd name="adj1" fmla="val -64477"/>
              <a:gd name="adj2" fmla="val 7611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55">
            <a:extLst>
              <a:ext uri="{FF2B5EF4-FFF2-40B4-BE49-F238E27FC236}">
                <a16:creationId xmlns:a16="http://schemas.microsoft.com/office/drawing/2014/main" id="{38B210E6-761C-4CFE-97C1-8ECD5BF6D49A}"/>
              </a:ext>
            </a:extLst>
          </p:cNvPr>
          <p:cNvCxnSpPr>
            <a:cxnSpLocks/>
            <a:stCxn id="80" idx="2"/>
            <a:endCxn id="82" idx="0"/>
          </p:cNvCxnSpPr>
          <p:nvPr/>
        </p:nvCxnSpPr>
        <p:spPr>
          <a:xfrm flipH="1">
            <a:off x="5953756" y="2847538"/>
            <a:ext cx="933" cy="14308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</p:spTree>
    <p:extLst>
      <p:ext uri="{BB962C8B-B14F-4D97-AF65-F5344CB8AC3E}">
        <p14:creationId xmlns:p14="http://schemas.microsoft.com/office/powerpoint/2010/main" val="839725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</a:t>
            </a:r>
            <a:r>
              <a:rPr lang="en-US" sz="1700">
                <a:latin typeface="Futura"/>
                <a:cs typeface="Times New Roman" panose="02020603050405020304" pitchFamily="18" charset="0"/>
              </a:rPr>
              <a:t>Vector Machine VARIANT 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8015313" y="879144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5313" y="879144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558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10" y="2083138"/>
            <a:ext cx="4474418" cy="3118870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6468363" y="2087559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03" idx="3"/>
          </p:cNvCxnSpPr>
          <p:nvPr/>
        </p:nvCxnSpPr>
        <p:spPr>
          <a:xfrm flipH="1" flipV="1">
            <a:off x="8555313" y="1842171"/>
            <a:ext cx="2898" cy="35882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601929" y="2530282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929" y="2530282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4332604" y="2529839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604" y="2529839"/>
                <a:ext cx="1081130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6895143" y="2869928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6894755" y="2957690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57665" y="2200998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7732626" y="2200998"/>
            <a:ext cx="165117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 distance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PCA + clustering </a:t>
            </a:r>
          </a:p>
        </p:txBody>
      </p:sp>
      <p:cxnSp>
        <p:nvCxnSpPr>
          <p:cNvPr id="98" name="Gerade Verbindung mit Pfeil 32">
            <a:extLst>
              <a:ext uri="{FF2B5EF4-FFF2-40B4-BE49-F238E27FC236}">
                <a16:creationId xmlns:a16="http://schemas.microsoft.com/office/drawing/2014/main" id="{2D047EE9-75BF-4734-BE54-517A96E3E6C6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29665" y="2525197"/>
            <a:ext cx="130296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54" name="Gewinkelte Verbindung 40">
            <a:extLst>
              <a:ext uri="{FF2B5EF4-FFF2-40B4-BE49-F238E27FC236}">
                <a16:creationId xmlns:a16="http://schemas.microsoft.com/office/drawing/2014/main" id="{6C848427-4261-46FE-9B85-6A685967EFAB}"/>
              </a:ext>
            </a:extLst>
          </p:cNvPr>
          <p:cNvCxnSpPr>
            <a:cxnSpLocks/>
            <a:stCxn id="80" idx="1"/>
            <a:endCxn id="101" idx="4"/>
          </p:cNvCxnSpPr>
          <p:nvPr/>
        </p:nvCxnSpPr>
        <p:spPr>
          <a:xfrm rot="10800000">
            <a:off x="3896789" y="1338665"/>
            <a:ext cx="1560877" cy="1186533"/>
          </a:xfrm>
          <a:prstGeom prst="bentConnector3">
            <a:avLst>
              <a:gd name="adj1" fmla="val 7099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winkelte Verbindung 40">
            <a:extLst>
              <a:ext uri="{FF2B5EF4-FFF2-40B4-BE49-F238E27FC236}">
                <a16:creationId xmlns:a16="http://schemas.microsoft.com/office/drawing/2014/main" id="{F9432E22-01FA-4DE4-A00E-F38654BE0BEC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8558211" y="2849396"/>
            <a:ext cx="1017306" cy="1755064"/>
          </a:xfrm>
          <a:prstGeom prst="bentConnector4">
            <a:avLst>
              <a:gd name="adj1" fmla="val -11235"/>
              <a:gd name="adj2" fmla="val 8051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694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99417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417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random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/>
              <p:nvPr/>
            </p:nvSpPr>
            <p:spPr>
              <a:xfrm>
                <a:off x="8576457" y="874969"/>
                <a:ext cx="1080119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6457" y="874969"/>
                <a:ext cx="1080119" cy="963027"/>
              </a:xfrm>
              <a:prstGeom prst="can">
                <a:avLst/>
              </a:prstGeom>
              <a:blipFill>
                <a:blip r:embed="rId6"/>
                <a:stretch>
                  <a:fillRect r="-558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8227595" y="2083137"/>
            <a:ext cx="1456407" cy="311887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8182870" y="2046852"/>
            <a:ext cx="123074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</a:t>
            </a:r>
          </a:p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8855624" y="2150365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𝑟𝑎𝑛𝑑𝑜𝑚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5624" y="2150365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55">
            <a:extLst>
              <a:ext uri="{FF2B5EF4-FFF2-40B4-BE49-F238E27FC236}">
                <a16:creationId xmlns:a16="http://schemas.microsoft.com/office/drawing/2014/main" id="{38B210E6-761C-4CFE-97C1-8ECD5BF6D49A}"/>
              </a:ext>
            </a:extLst>
          </p:cNvPr>
          <p:cNvCxnSpPr>
            <a:cxnSpLocks/>
          </p:cNvCxnSpPr>
          <p:nvPr/>
        </p:nvCxnSpPr>
        <p:spPr>
          <a:xfrm>
            <a:off x="9330558" y="3212891"/>
            <a:ext cx="0" cy="10626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8332872" y="3219126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872" y="3219126"/>
                <a:ext cx="1081130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8389241" y="3698726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8480080" y="3784189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8631001" y="2578800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55" name="Gerade Verbindung mit Pfeil 52">
            <a:extLst>
              <a:ext uri="{FF2B5EF4-FFF2-40B4-BE49-F238E27FC236}">
                <a16:creationId xmlns:a16="http://schemas.microsoft.com/office/drawing/2014/main" id="{6FEBF6EB-12E9-4C8D-AEB6-63341D1F128F}"/>
              </a:ext>
            </a:extLst>
          </p:cNvPr>
          <p:cNvCxnSpPr>
            <a:cxnSpLocks/>
            <a:stCxn id="80" idx="0"/>
            <a:endCxn id="112" idx="3"/>
          </p:cNvCxnSpPr>
          <p:nvPr/>
        </p:nvCxnSpPr>
        <p:spPr>
          <a:xfrm flipH="1" flipV="1">
            <a:off x="9116517" y="1837996"/>
            <a:ext cx="484" cy="74080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688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288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28875"/>
            <a:ext cx="0" cy="4503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+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SEMI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8578355" y="877413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355" y="877413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6145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10" y="2083137"/>
            <a:ext cx="4733454" cy="197601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6670167" y="2082832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03" idx="3"/>
          </p:cNvCxnSpPr>
          <p:nvPr/>
        </p:nvCxnSpPr>
        <p:spPr>
          <a:xfrm flipV="1">
            <a:off x="9116428" y="1840440"/>
            <a:ext cx="1927" cy="35692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742854" y="2485869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854" y="2485869"/>
                <a:ext cx="1085368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6474" y="4361061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474" y="4361061"/>
                <a:ext cx="509050" cy="2661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4478544" y="2259952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544" y="2259952"/>
                <a:ext cx="1081130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33154" y="4791908"/>
                <a:ext cx="1009444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154" y="4791908"/>
                <a:ext cx="1009444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  <a:stCxn id="81" idx="3"/>
            <a:endCxn id="85" idx="1"/>
          </p:cNvCxnSpPr>
          <p:nvPr/>
        </p:nvCxnSpPr>
        <p:spPr>
          <a:xfrm>
            <a:off x="7603613" y="4599772"/>
            <a:ext cx="1053904" cy="46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8348244" y="2942197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180477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60565" y="2208123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8290843" y="2197363"/>
            <a:ext cx="165117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 distance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PCA + clustering </a:t>
            </a:r>
          </a:p>
        </p:txBody>
      </p:sp>
      <p:cxnSp>
        <p:nvCxnSpPr>
          <p:cNvPr id="98" name="Gerade Verbindung mit Pfeil 32">
            <a:extLst>
              <a:ext uri="{FF2B5EF4-FFF2-40B4-BE49-F238E27FC236}">
                <a16:creationId xmlns:a16="http://schemas.microsoft.com/office/drawing/2014/main" id="{2D047EE9-75BF-4734-BE54-517A96E3E6C6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32565" y="2521562"/>
            <a:ext cx="1858278" cy="107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54" name="Gewinkelte Verbindung 40">
            <a:extLst>
              <a:ext uri="{FF2B5EF4-FFF2-40B4-BE49-F238E27FC236}">
                <a16:creationId xmlns:a16="http://schemas.microsoft.com/office/drawing/2014/main" id="{6C848427-4261-46FE-9B85-6A685967EFAB}"/>
              </a:ext>
            </a:extLst>
          </p:cNvPr>
          <p:cNvCxnSpPr>
            <a:cxnSpLocks/>
            <a:stCxn id="80" idx="1"/>
            <a:endCxn id="82" idx="0"/>
          </p:cNvCxnSpPr>
          <p:nvPr/>
        </p:nvCxnSpPr>
        <p:spPr>
          <a:xfrm rot="10800000" flipH="1" flipV="1">
            <a:off x="5460564" y="2532321"/>
            <a:ext cx="493191" cy="1746053"/>
          </a:xfrm>
          <a:prstGeom prst="bentConnector4">
            <a:avLst>
              <a:gd name="adj1" fmla="val -46351"/>
              <a:gd name="adj2" fmla="val 8983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feld 61">
                <a:extLst>
                  <a:ext uri="{FF2B5EF4-FFF2-40B4-BE49-F238E27FC236}">
                    <a16:creationId xmlns:a16="http://schemas.microsoft.com/office/drawing/2014/main" id="{9654564C-2F74-449E-BCB0-0C9BCF02E644}"/>
                  </a:ext>
                </a:extLst>
              </p:cNvPr>
              <p:cNvSpPr txBox="1"/>
              <p:nvPr/>
            </p:nvSpPr>
            <p:spPr>
              <a:xfrm>
                <a:off x="7533154" y="4592613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0" name="Textfeld 61">
                <a:extLst>
                  <a:ext uri="{FF2B5EF4-FFF2-40B4-BE49-F238E27FC236}">
                    <a16:creationId xmlns:a16="http://schemas.microsoft.com/office/drawing/2014/main" id="{9654564C-2F74-449E-BCB0-0C9BCF02E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154" y="4592613"/>
                <a:ext cx="1081130" cy="26616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04676"/>
            <a:ext cx="5300729" cy="77558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ussdiagramm: Prozess 63">
            <a:extLst>
              <a:ext uri="{FF2B5EF4-FFF2-40B4-BE49-F238E27FC236}">
                <a16:creationId xmlns:a16="http://schemas.microsoft.com/office/drawing/2014/main" id="{5C40B4D8-3245-4487-AF47-209C48AE2135}"/>
              </a:ext>
            </a:extLst>
          </p:cNvPr>
          <p:cNvSpPr/>
          <p:nvPr/>
        </p:nvSpPr>
        <p:spPr>
          <a:xfrm>
            <a:off x="5336110" y="3251769"/>
            <a:ext cx="2819174" cy="800525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feld 60">
                <a:extLst>
                  <a:ext uri="{FF2B5EF4-FFF2-40B4-BE49-F238E27FC236}">
                    <a16:creationId xmlns:a16="http://schemas.microsoft.com/office/drawing/2014/main" id="{A6DF7D14-5A1A-45B8-951B-8D5BB5B05E4A}"/>
                  </a:ext>
                </a:extLst>
              </p:cNvPr>
              <p:cNvSpPr txBox="1"/>
              <p:nvPr/>
            </p:nvSpPr>
            <p:spPr>
              <a:xfrm>
                <a:off x="7120508" y="3711396"/>
                <a:ext cx="10094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9" name="Textfeld 60">
                <a:extLst>
                  <a:ext uri="{FF2B5EF4-FFF2-40B4-BE49-F238E27FC236}">
                    <a16:creationId xmlns:a16="http://schemas.microsoft.com/office/drawing/2014/main" id="{A6DF7D14-5A1A-45B8-951B-8D5BB5B05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508" y="3711396"/>
                <a:ext cx="1009444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04A560A9-5E28-4CE6-994B-EABA6DAACCE8}"/>
              </a:ext>
            </a:extLst>
          </p:cNvPr>
          <p:cNvSpPr/>
          <p:nvPr/>
        </p:nvSpPr>
        <p:spPr>
          <a:xfrm>
            <a:off x="5463346" y="3337664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remaining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cxnSp>
        <p:nvCxnSpPr>
          <p:cNvPr id="73" name="Gewinkelte Verbindung 40">
            <a:extLst>
              <a:ext uri="{FF2B5EF4-FFF2-40B4-BE49-F238E27FC236}">
                <a16:creationId xmlns:a16="http://schemas.microsoft.com/office/drawing/2014/main" id="{744486F7-594D-48ED-B107-FEFD54838F42}"/>
              </a:ext>
            </a:extLst>
          </p:cNvPr>
          <p:cNvCxnSpPr>
            <a:cxnSpLocks/>
            <a:stCxn id="62" idx="3"/>
            <a:endCxn id="81" idx="0"/>
          </p:cNvCxnSpPr>
          <p:nvPr/>
        </p:nvCxnSpPr>
        <p:spPr>
          <a:xfrm>
            <a:off x="6435346" y="3661863"/>
            <a:ext cx="709267" cy="61371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5">
            <a:extLst>
              <a:ext uri="{FF2B5EF4-FFF2-40B4-BE49-F238E27FC236}">
                <a16:creationId xmlns:a16="http://schemas.microsoft.com/office/drawing/2014/main" id="{3C9AF82A-78FB-4225-B2D1-749A093368AC}"/>
              </a:ext>
            </a:extLst>
          </p:cNvPr>
          <p:cNvCxnSpPr>
            <a:cxnSpLocks/>
            <a:stCxn id="80" idx="2"/>
            <a:endCxn id="62" idx="0"/>
          </p:cNvCxnSpPr>
          <p:nvPr/>
        </p:nvCxnSpPr>
        <p:spPr>
          <a:xfrm>
            <a:off x="5946565" y="2856521"/>
            <a:ext cx="2781" cy="4811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8439083" y="3027660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cxnSp>
        <p:nvCxnSpPr>
          <p:cNvPr id="86" name="Gewinkelte Verbindung 40">
            <a:extLst>
              <a:ext uri="{FF2B5EF4-FFF2-40B4-BE49-F238E27FC236}">
                <a16:creationId xmlns:a16="http://schemas.microsoft.com/office/drawing/2014/main" id="{58322BD8-F455-46D1-8175-5A1339B47CC1}"/>
              </a:ext>
            </a:extLst>
          </p:cNvPr>
          <p:cNvCxnSpPr>
            <a:cxnSpLocks/>
            <a:stCxn id="79" idx="3"/>
            <a:endCxn id="62" idx="1"/>
          </p:cNvCxnSpPr>
          <p:nvPr/>
        </p:nvCxnSpPr>
        <p:spPr>
          <a:xfrm>
            <a:off x="3815788" y="2527400"/>
            <a:ext cx="1647558" cy="1134463"/>
          </a:xfrm>
          <a:prstGeom prst="bentConnector3">
            <a:avLst>
              <a:gd name="adj1" fmla="val 3439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64">
            <a:extLst>
              <a:ext uri="{FF2B5EF4-FFF2-40B4-BE49-F238E27FC236}">
                <a16:creationId xmlns:a16="http://schemas.microsoft.com/office/drawing/2014/main" id="{18845FFA-69B4-48A7-AA45-4886CF0E6E01}"/>
              </a:ext>
            </a:extLst>
          </p:cNvPr>
          <p:cNvSpPr txBox="1"/>
          <p:nvPr/>
        </p:nvSpPr>
        <p:spPr>
          <a:xfrm>
            <a:off x="6960123" y="3229005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semi supervised</a:t>
            </a:r>
          </a:p>
        </p:txBody>
      </p:sp>
      <p:cxnSp>
        <p:nvCxnSpPr>
          <p:cNvPr id="64" name="Gewinkelte Verbindung 40">
            <a:extLst>
              <a:ext uri="{FF2B5EF4-FFF2-40B4-BE49-F238E27FC236}">
                <a16:creationId xmlns:a16="http://schemas.microsoft.com/office/drawing/2014/main" id="{628A30A0-A765-4B55-86D1-4B862199320C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9116428" y="2845761"/>
            <a:ext cx="459089" cy="1758699"/>
          </a:xfrm>
          <a:prstGeom prst="bentConnector4">
            <a:avLst>
              <a:gd name="adj1" fmla="val -31536"/>
              <a:gd name="adj2" fmla="val 8261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443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288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28875"/>
            <a:ext cx="0" cy="4503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+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SEMI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8578355" y="877413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355" y="877413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6145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10" y="2083137"/>
            <a:ext cx="4733454" cy="197601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6670167" y="2082832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03" idx="3"/>
          </p:cNvCxnSpPr>
          <p:nvPr/>
        </p:nvCxnSpPr>
        <p:spPr>
          <a:xfrm flipV="1">
            <a:off x="9116428" y="1840440"/>
            <a:ext cx="1927" cy="35692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742854" y="2485869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854" y="2485869"/>
                <a:ext cx="1085368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6474" y="4361061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474" y="4361061"/>
                <a:ext cx="509050" cy="2661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4449722" y="2487617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722" y="2487617"/>
                <a:ext cx="1081130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33154" y="4791908"/>
                <a:ext cx="1009444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154" y="4791908"/>
                <a:ext cx="1009444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  <a:stCxn id="81" idx="3"/>
            <a:endCxn id="85" idx="1"/>
          </p:cNvCxnSpPr>
          <p:nvPr/>
        </p:nvCxnSpPr>
        <p:spPr>
          <a:xfrm>
            <a:off x="7603613" y="4599772"/>
            <a:ext cx="1053904" cy="46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8348244" y="2942197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180477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60565" y="2208123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8290843" y="2197363"/>
            <a:ext cx="165117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 distance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</a:t>
            </a:r>
            <a:r>
              <a:rPr lang="en-US" sz="1050" dirty="0" err="1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tSNE</a:t>
            </a:r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+ clustering </a:t>
            </a:r>
          </a:p>
        </p:txBody>
      </p:sp>
      <p:cxnSp>
        <p:nvCxnSpPr>
          <p:cNvPr id="98" name="Gerade Verbindung mit Pfeil 32">
            <a:extLst>
              <a:ext uri="{FF2B5EF4-FFF2-40B4-BE49-F238E27FC236}">
                <a16:creationId xmlns:a16="http://schemas.microsoft.com/office/drawing/2014/main" id="{2D047EE9-75BF-4734-BE54-517A96E3E6C6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32565" y="2521562"/>
            <a:ext cx="1858278" cy="107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54" name="Gewinkelte Verbindung 40">
            <a:extLst>
              <a:ext uri="{FF2B5EF4-FFF2-40B4-BE49-F238E27FC236}">
                <a16:creationId xmlns:a16="http://schemas.microsoft.com/office/drawing/2014/main" id="{6C848427-4261-46FE-9B85-6A685967EFAB}"/>
              </a:ext>
            </a:extLst>
          </p:cNvPr>
          <p:cNvCxnSpPr>
            <a:cxnSpLocks/>
            <a:stCxn id="80" idx="1"/>
            <a:endCxn id="101" idx="4"/>
          </p:cNvCxnSpPr>
          <p:nvPr/>
        </p:nvCxnSpPr>
        <p:spPr>
          <a:xfrm rot="10800000">
            <a:off x="3896789" y="1338664"/>
            <a:ext cx="1563777" cy="1193658"/>
          </a:xfrm>
          <a:prstGeom prst="bentConnector3">
            <a:avLst>
              <a:gd name="adj1" fmla="val 5669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feld 61">
                <a:extLst>
                  <a:ext uri="{FF2B5EF4-FFF2-40B4-BE49-F238E27FC236}">
                    <a16:creationId xmlns:a16="http://schemas.microsoft.com/office/drawing/2014/main" id="{9654564C-2F74-449E-BCB0-0C9BCF02E644}"/>
                  </a:ext>
                </a:extLst>
              </p:cNvPr>
              <p:cNvSpPr txBox="1"/>
              <p:nvPr/>
            </p:nvSpPr>
            <p:spPr>
              <a:xfrm>
                <a:off x="7533154" y="4592613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0" name="Textfeld 61">
                <a:extLst>
                  <a:ext uri="{FF2B5EF4-FFF2-40B4-BE49-F238E27FC236}">
                    <a16:creationId xmlns:a16="http://schemas.microsoft.com/office/drawing/2014/main" id="{9654564C-2F74-449E-BCB0-0C9BCF02E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154" y="4592613"/>
                <a:ext cx="1081130" cy="26616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04676"/>
            <a:ext cx="5300729" cy="77558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ussdiagramm: Prozess 63">
            <a:extLst>
              <a:ext uri="{FF2B5EF4-FFF2-40B4-BE49-F238E27FC236}">
                <a16:creationId xmlns:a16="http://schemas.microsoft.com/office/drawing/2014/main" id="{5C40B4D8-3245-4487-AF47-209C48AE2135}"/>
              </a:ext>
            </a:extLst>
          </p:cNvPr>
          <p:cNvSpPr/>
          <p:nvPr/>
        </p:nvSpPr>
        <p:spPr>
          <a:xfrm>
            <a:off x="5336110" y="3251769"/>
            <a:ext cx="2819174" cy="800525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feld 60">
                <a:extLst>
                  <a:ext uri="{FF2B5EF4-FFF2-40B4-BE49-F238E27FC236}">
                    <a16:creationId xmlns:a16="http://schemas.microsoft.com/office/drawing/2014/main" id="{A6DF7D14-5A1A-45B8-951B-8D5BB5B05E4A}"/>
                  </a:ext>
                </a:extLst>
              </p:cNvPr>
              <p:cNvSpPr txBox="1"/>
              <p:nvPr/>
            </p:nvSpPr>
            <p:spPr>
              <a:xfrm>
                <a:off x="7120508" y="3711396"/>
                <a:ext cx="10094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9" name="Textfeld 60">
                <a:extLst>
                  <a:ext uri="{FF2B5EF4-FFF2-40B4-BE49-F238E27FC236}">
                    <a16:creationId xmlns:a16="http://schemas.microsoft.com/office/drawing/2014/main" id="{A6DF7D14-5A1A-45B8-951B-8D5BB5B05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508" y="3711396"/>
                <a:ext cx="1009444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04A560A9-5E28-4CE6-994B-EABA6DAACCE8}"/>
              </a:ext>
            </a:extLst>
          </p:cNvPr>
          <p:cNvSpPr/>
          <p:nvPr/>
        </p:nvSpPr>
        <p:spPr>
          <a:xfrm>
            <a:off x="5463346" y="3337664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remaining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cxnSp>
        <p:nvCxnSpPr>
          <p:cNvPr id="73" name="Gewinkelte Verbindung 40">
            <a:extLst>
              <a:ext uri="{FF2B5EF4-FFF2-40B4-BE49-F238E27FC236}">
                <a16:creationId xmlns:a16="http://schemas.microsoft.com/office/drawing/2014/main" id="{744486F7-594D-48ED-B107-FEFD54838F42}"/>
              </a:ext>
            </a:extLst>
          </p:cNvPr>
          <p:cNvCxnSpPr>
            <a:cxnSpLocks/>
            <a:stCxn id="62" idx="3"/>
            <a:endCxn id="81" idx="0"/>
          </p:cNvCxnSpPr>
          <p:nvPr/>
        </p:nvCxnSpPr>
        <p:spPr>
          <a:xfrm>
            <a:off x="6435346" y="3661863"/>
            <a:ext cx="709267" cy="61371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5">
            <a:extLst>
              <a:ext uri="{FF2B5EF4-FFF2-40B4-BE49-F238E27FC236}">
                <a16:creationId xmlns:a16="http://schemas.microsoft.com/office/drawing/2014/main" id="{3C9AF82A-78FB-4225-B2D1-749A093368AC}"/>
              </a:ext>
            </a:extLst>
          </p:cNvPr>
          <p:cNvCxnSpPr>
            <a:cxnSpLocks/>
            <a:stCxn id="80" idx="2"/>
            <a:endCxn id="62" idx="0"/>
          </p:cNvCxnSpPr>
          <p:nvPr/>
        </p:nvCxnSpPr>
        <p:spPr>
          <a:xfrm>
            <a:off x="5946565" y="2856521"/>
            <a:ext cx="2781" cy="4811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8439083" y="3027660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cxnSp>
        <p:nvCxnSpPr>
          <p:cNvPr id="86" name="Gewinkelte Verbindung 40">
            <a:extLst>
              <a:ext uri="{FF2B5EF4-FFF2-40B4-BE49-F238E27FC236}">
                <a16:creationId xmlns:a16="http://schemas.microsoft.com/office/drawing/2014/main" id="{58322BD8-F455-46D1-8175-5A1339B47CC1}"/>
              </a:ext>
            </a:extLst>
          </p:cNvPr>
          <p:cNvCxnSpPr>
            <a:cxnSpLocks/>
            <a:stCxn id="79" idx="3"/>
            <a:endCxn id="62" idx="1"/>
          </p:cNvCxnSpPr>
          <p:nvPr/>
        </p:nvCxnSpPr>
        <p:spPr>
          <a:xfrm>
            <a:off x="3815788" y="2527400"/>
            <a:ext cx="1647558" cy="1134463"/>
          </a:xfrm>
          <a:prstGeom prst="bentConnector3">
            <a:avLst>
              <a:gd name="adj1" fmla="val 3184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64">
            <a:extLst>
              <a:ext uri="{FF2B5EF4-FFF2-40B4-BE49-F238E27FC236}">
                <a16:creationId xmlns:a16="http://schemas.microsoft.com/office/drawing/2014/main" id="{18845FFA-69B4-48A7-AA45-4886CF0E6E01}"/>
              </a:ext>
            </a:extLst>
          </p:cNvPr>
          <p:cNvSpPr txBox="1"/>
          <p:nvPr/>
        </p:nvSpPr>
        <p:spPr>
          <a:xfrm>
            <a:off x="6960123" y="3229005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semi supervised</a:t>
            </a:r>
          </a:p>
        </p:txBody>
      </p:sp>
      <p:cxnSp>
        <p:nvCxnSpPr>
          <p:cNvPr id="64" name="Gewinkelte Verbindung 40">
            <a:extLst>
              <a:ext uri="{FF2B5EF4-FFF2-40B4-BE49-F238E27FC236}">
                <a16:creationId xmlns:a16="http://schemas.microsoft.com/office/drawing/2014/main" id="{628A30A0-A765-4B55-86D1-4B862199320C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9116428" y="2845761"/>
            <a:ext cx="459089" cy="1758699"/>
          </a:xfrm>
          <a:prstGeom prst="bentConnector4">
            <a:avLst>
              <a:gd name="adj1" fmla="val -31536"/>
              <a:gd name="adj2" fmla="val 8261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704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11" y="2083137"/>
            <a:ext cx="4428376" cy="311887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87" name="Flussdiagramm: Prozess 21">
            <a:extLst>
              <a:ext uri="{FF2B5EF4-FFF2-40B4-BE49-F238E27FC236}">
                <a16:creationId xmlns:a16="http://schemas.microsoft.com/office/drawing/2014/main" id="{1305CF49-02AC-4A78-A815-F332B000896D}"/>
              </a:ext>
            </a:extLst>
          </p:cNvPr>
          <p:cNvSpPr/>
          <p:nvPr/>
        </p:nvSpPr>
        <p:spPr>
          <a:xfrm>
            <a:off x="7560794" y="2087137"/>
            <a:ext cx="1955967" cy="910338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SL AL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7988044" y="862984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044" y="862984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5556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03" idx="3"/>
          </p:cNvCxnSpPr>
          <p:nvPr/>
        </p:nvCxnSpPr>
        <p:spPr>
          <a:xfrm flipV="1">
            <a:off x="8528044" y="1826011"/>
            <a:ext cx="0" cy="38119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508195" y="2492143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195" y="2492143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49639" y="2208269"/>
            <a:ext cx="99881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7730190" y="2207202"/>
            <a:ext cx="1595708" cy="644397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multiclass level uncertainty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t-SNE + k-means </a:t>
            </a:r>
          </a:p>
        </p:txBody>
      </p: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89" name="Gerade Verbindung mit Pfeil 69">
            <a:extLst>
              <a:ext uri="{FF2B5EF4-FFF2-40B4-BE49-F238E27FC236}">
                <a16:creationId xmlns:a16="http://schemas.microsoft.com/office/drawing/2014/main" id="{40F74CC9-C294-43A4-A96D-F2F24646AF51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48453" y="2529401"/>
            <a:ext cx="1281737" cy="30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Arc 101">
            <a:extLst>
              <a:ext uri="{FF2B5EF4-FFF2-40B4-BE49-F238E27FC236}">
                <a16:creationId xmlns:a16="http://schemas.microsoft.com/office/drawing/2014/main" id="{A8BA1E90-4F61-432C-BB20-5634886B0DF0}"/>
              </a:ext>
            </a:extLst>
          </p:cNvPr>
          <p:cNvSpPr/>
          <p:nvPr/>
        </p:nvSpPr>
        <p:spPr>
          <a:xfrm rot="5923218">
            <a:off x="6776657" y="2958498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" name="Textfeld 64">
            <a:extLst>
              <a:ext uri="{FF2B5EF4-FFF2-40B4-BE49-F238E27FC236}">
                <a16:creationId xmlns:a16="http://schemas.microsoft.com/office/drawing/2014/main" id="{FC78C2CC-3F85-49CB-90CB-86901C5DBEA6}"/>
              </a:ext>
            </a:extLst>
          </p:cNvPr>
          <p:cNvSpPr txBox="1"/>
          <p:nvPr/>
        </p:nvSpPr>
        <p:spPr>
          <a:xfrm>
            <a:off x="6867496" y="3043961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cxnSp>
        <p:nvCxnSpPr>
          <p:cNvPr id="54" name="Gewinkelte Verbindung 40">
            <a:extLst>
              <a:ext uri="{FF2B5EF4-FFF2-40B4-BE49-F238E27FC236}">
                <a16:creationId xmlns:a16="http://schemas.microsoft.com/office/drawing/2014/main" id="{886C5F82-1201-4F21-BF78-A51B3EFDA2F8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8528044" y="2851599"/>
            <a:ext cx="1047473" cy="1752861"/>
          </a:xfrm>
          <a:prstGeom prst="bentConnector4">
            <a:avLst>
              <a:gd name="adj1" fmla="val -9093"/>
              <a:gd name="adj2" fmla="val 6739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64">
            <a:extLst>
              <a:ext uri="{FF2B5EF4-FFF2-40B4-BE49-F238E27FC236}">
                <a16:creationId xmlns:a16="http://schemas.microsoft.com/office/drawing/2014/main" id="{24915E35-7A20-48AF-B667-416EAF68E38D}"/>
              </a:ext>
            </a:extLst>
          </p:cNvPr>
          <p:cNvSpPr txBox="1"/>
          <p:nvPr/>
        </p:nvSpPr>
        <p:spPr>
          <a:xfrm>
            <a:off x="6603411" y="3699686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</p:spTree>
    <p:extLst>
      <p:ext uri="{BB962C8B-B14F-4D97-AF65-F5344CB8AC3E}">
        <p14:creationId xmlns:p14="http://schemas.microsoft.com/office/powerpoint/2010/main" val="93485066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100" dirty="0">
            <a:solidFill>
              <a:schemeClr val="tx1"/>
            </a:solidFill>
            <a:latin typeface="Futura"/>
            <a:cs typeface="Times New Roman" panose="020206030504050203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2030</TotalTime>
  <Words>894</Words>
  <Application>Microsoft Office PowerPoint</Application>
  <PresentationFormat>On-screen Show (4:3)</PresentationFormat>
  <Paragraphs>425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Futura</vt:lpstr>
      <vt:lpstr>Times New Roman</vt:lpstr>
      <vt:lpstr>Larissa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DLR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Geiß, Christian</dc:creator>
  <cp:lastModifiedBy>Utente</cp:lastModifiedBy>
  <cp:revision>179</cp:revision>
  <dcterms:created xsi:type="dcterms:W3CDTF">2017-06-22T14:17:02Z</dcterms:created>
  <dcterms:modified xsi:type="dcterms:W3CDTF">2024-09-11T13:37:29Z</dcterms:modified>
</cp:coreProperties>
</file>