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60" r:id="rId3"/>
    <p:sldId id="263" r:id="rId4"/>
    <p:sldId id="267" r:id="rId5"/>
    <p:sldId id="270" r:id="rId6"/>
    <p:sldId id="272" r:id="rId7"/>
    <p:sldId id="273" r:id="rId8"/>
    <p:sldId id="274" r:id="rId9"/>
    <p:sldId id="276" r:id="rId10"/>
    <p:sldId id="277" r:id="rId11"/>
    <p:sldId id="278" r:id="rId12"/>
    <p:sldId id="284" r:id="rId13"/>
    <p:sldId id="285" r:id="rId14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218" autoAdjust="0"/>
    <p:restoredTop sz="95349" autoAdjust="0"/>
  </p:normalViewPr>
  <p:slideViewPr>
    <p:cSldViewPr>
      <p:cViewPr>
        <p:scale>
          <a:sx n="50" d="100"/>
          <a:sy n="50" d="100"/>
        </p:scale>
        <p:origin x="3492" y="141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6F1BCE-1FE9-4644-9CDB-12C2BD4EE37B}" type="datetimeFigureOut">
              <a:rPr lang="de-DE" smtClean="0"/>
              <a:t>26.07.2025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D5CDD0-9C4D-485B-A4B3-1655DD65D0F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6217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8513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86389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36424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54920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6338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49873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40456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36219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522063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711474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7892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728290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D5CDD0-9C4D-485B-A4B3-1655DD65D0FD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8001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26.07.2025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8771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26.07.2025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9229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26.07.2025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711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26.07.2025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2520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26.07.2025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144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26.07.2025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2611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26.07.2025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7378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26.07.2025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7924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26.07.2025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0854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26.07.2025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685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96437-929F-41B4-A44E-96A3364BC2EF}" type="datetimeFigureOut">
              <a:rPr lang="de-DE" smtClean="0"/>
              <a:t>26.07.2025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274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96437-929F-41B4-A44E-96A3364BC2EF}" type="datetimeFigureOut">
              <a:rPr lang="de-DE" smtClean="0"/>
              <a:t>26.07.2025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CF1DE-A50E-4514-BD8C-9185BAB1F47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5624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4.png"/><Relationship Id="rId3" Type="http://schemas.openxmlformats.org/officeDocument/2006/relationships/image" Target="../media/image1.png"/><Relationship Id="rId21" Type="http://schemas.openxmlformats.org/officeDocument/2006/relationships/image" Target="../media/image17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12" Type="http://schemas.openxmlformats.org/officeDocument/2006/relationships/image" Target="../media/image5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57.png"/><Relationship Id="rId5" Type="http://schemas.openxmlformats.org/officeDocument/2006/relationships/image" Target="../media/image34.png"/><Relationship Id="rId10" Type="http://schemas.openxmlformats.org/officeDocument/2006/relationships/image" Target="../media/image56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1" Type="http://schemas.openxmlformats.org/officeDocument/2006/relationships/image" Target="../media/image17.png"/><Relationship Id="rId42" Type="http://schemas.openxmlformats.org/officeDocument/2006/relationships/image" Target="../media/image70.png"/><Relationship Id="rId47" Type="http://schemas.openxmlformats.org/officeDocument/2006/relationships/image" Target="../media/image76.png"/><Relationship Id="rId63" Type="http://schemas.openxmlformats.org/officeDocument/2006/relationships/image" Target="../media/image92.png"/><Relationship Id="rId68" Type="http://schemas.openxmlformats.org/officeDocument/2006/relationships/image" Target="../media/image97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4.png"/><Relationship Id="rId29" Type="http://schemas.openxmlformats.org/officeDocument/2006/relationships/image" Target="../media/image35.png"/><Relationship Id="rId11" Type="http://schemas.openxmlformats.org/officeDocument/2006/relationships/image" Target="../media/image9.png"/><Relationship Id="rId24" Type="http://schemas.openxmlformats.org/officeDocument/2006/relationships/image" Target="../media/image68.png"/><Relationship Id="rId32" Type="http://schemas.openxmlformats.org/officeDocument/2006/relationships/image" Target="../media/image59.png"/><Relationship Id="rId37" Type="http://schemas.openxmlformats.org/officeDocument/2006/relationships/image" Target="../media/image64.png"/><Relationship Id="rId40" Type="http://schemas.openxmlformats.org/officeDocument/2006/relationships/image" Target="../media/image67.png"/><Relationship Id="rId45" Type="http://schemas.openxmlformats.org/officeDocument/2006/relationships/image" Target="../media/image74.png"/><Relationship Id="rId53" Type="http://schemas.openxmlformats.org/officeDocument/2006/relationships/image" Target="../media/image82.png"/><Relationship Id="rId58" Type="http://schemas.openxmlformats.org/officeDocument/2006/relationships/image" Target="../media/image87.png"/><Relationship Id="rId66" Type="http://schemas.openxmlformats.org/officeDocument/2006/relationships/image" Target="../media/image95.png"/><Relationship Id="rId74" Type="http://schemas.openxmlformats.org/officeDocument/2006/relationships/image" Target="../media/image103.png"/><Relationship Id="rId79" Type="http://schemas.openxmlformats.org/officeDocument/2006/relationships/image" Target="../media/image108.png"/><Relationship Id="rId5" Type="http://schemas.openxmlformats.org/officeDocument/2006/relationships/image" Target="../media/image3.png"/><Relationship Id="rId61" Type="http://schemas.openxmlformats.org/officeDocument/2006/relationships/image" Target="../media/image90.png"/><Relationship Id="rId82" Type="http://schemas.openxmlformats.org/officeDocument/2006/relationships/image" Target="../media/image111.png"/><Relationship Id="rId19" Type="http://schemas.openxmlformats.org/officeDocument/2006/relationships/image" Target="../media/image5.png"/><Relationship Id="rId14" Type="http://schemas.openxmlformats.org/officeDocument/2006/relationships/image" Target="../media/image12.png"/><Relationship Id="rId30" Type="http://schemas.openxmlformats.org/officeDocument/2006/relationships/image" Target="../media/image37.png"/><Relationship Id="rId35" Type="http://schemas.openxmlformats.org/officeDocument/2006/relationships/image" Target="../media/image62.png"/><Relationship Id="rId43" Type="http://schemas.openxmlformats.org/officeDocument/2006/relationships/image" Target="../media/image71.png"/><Relationship Id="rId48" Type="http://schemas.openxmlformats.org/officeDocument/2006/relationships/image" Target="../media/image77.png"/><Relationship Id="rId56" Type="http://schemas.openxmlformats.org/officeDocument/2006/relationships/image" Target="../media/image85.png"/><Relationship Id="rId64" Type="http://schemas.openxmlformats.org/officeDocument/2006/relationships/image" Target="../media/image93.png"/><Relationship Id="rId69" Type="http://schemas.openxmlformats.org/officeDocument/2006/relationships/image" Target="../media/image98.png"/><Relationship Id="rId77" Type="http://schemas.openxmlformats.org/officeDocument/2006/relationships/image" Target="../media/image106.png"/><Relationship Id="rId8" Type="http://schemas.openxmlformats.org/officeDocument/2006/relationships/image" Target="../media/image6.png"/><Relationship Id="rId51" Type="http://schemas.openxmlformats.org/officeDocument/2006/relationships/image" Target="../media/image80.png"/><Relationship Id="rId72" Type="http://schemas.openxmlformats.org/officeDocument/2006/relationships/image" Target="../media/image101.png"/><Relationship Id="rId80" Type="http://schemas.openxmlformats.org/officeDocument/2006/relationships/image" Target="../media/image109.png"/><Relationship Id="rId3" Type="http://schemas.openxmlformats.org/officeDocument/2006/relationships/image" Target="../media/image1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33" Type="http://schemas.openxmlformats.org/officeDocument/2006/relationships/image" Target="../media/image60.png"/><Relationship Id="rId38" Type="http://schemas.openxmlformats.org/officeDocument/2006/relationships/image" Target="../media/image65.png"/><Relationship Id="rId46" Type="http://schemas.openxmlformats.org/officeDocument/2006/relationships/image" Target="../media/image75.png"/><Relationship Id="rId59" Type="http://schemas.openxmlformats.org/officeDocument/2006/relationships/image" Target="../media/image88.png"/><Relationship Id="rId67" Type="http://schemas.openxmlformats.org/officeDocument/2006/relationships/image" Target="../media/image96.png"/><Relationship Id="rId20" Type="http://schemas.openxmlformats.org/officeDocument/2006/relationships/image" Target="../media/image16.png"/><Relationship Id="rId41" Type="http://schemas.openxmlformats.org/officeDocument/2006/relationships/image" Target="../media/image69.png"/><Relationship Id="rId54" Type="http://schemas.openxmlformats.org/officeDocument/2006/relationships/image" Target="../media/image83.png"/><Relationship Id="rId62" Type="http://schemas.openxmlformats.org/officeDocument/2006/relationships/image" Target="../media/image91.png"/><Relationship Id="rId70" Type="http://schemas.openxmlformats.org/officeDocument/2006/relationships/image" Target="../media/image99.png"/><Relationship Id="rId75" Type="http://schemas.openxmlformats.org/officeDocument/2006/relationships/image" Target="../media/image104.png"/><Relationship Id="rId83" Type="http://schemas.openxmlformats.org/officeDocument/2006/relationships/image" Target="../media/image112.png"/><Relationship Id="rId1" Type="http://schemas.openxmlformats.org/officeDocument/2006/relationships/slideLayout" Target="../slideLayouts/slideLayout1.xml"/><Relationship Id="rId15" Type="http://schemas.openxmlformats.org/officeDocument/2006/relationships/image" Target="../media/image13.png"/><Relationship Id="rId28" Type="http://schemas.openxmlformats.org/officeDocument/2006/relationships/image" Target="../media/image72.png"/><Relationship Id="rId36" Type="http://schemas.openxmlformats.org/officeDocument/2006/relationships/image" Target="../media/image63.png"/><Relationship Id="rId49" Type="http://schemas.openxmlformats.org/officeDocument/2006/relationships/image" Target="../media/image78.png"/><Relationship Id="rId57" Type="http://schemas.openxmlformats.org/officeDocument/2006/relationships/image" Target="../media/image86.png"/><Relationship Id="rId10" Type="http://schemas.openxmlformats.org/officeDocument/2006/relationships/image" Target="../media/image8.png"/><Relationship Id="rId31" Type="http://schemas.openxmlformats.org/officeDocument/2006/relationships/image" Target="../media/image38.png"/><Relationship Id="rId44" Type="http://schemas.openxmlformats.org/officeDocument/2006/relationships/image" Target="../media/image73.png"/><Relationship Id="rId52" Type="http://schemas.openxmlformats.org/officeDocument/2006/relationships/image" Target="../media/image81.png"/><Relationship Id="rId60" Type="http://schemas.openxmlformats.org/officeDocument/2006/relationships/image" Target="../media/image89.png"/><Relationship Id="rId65" Type="http://schemas.openxmlformats.org/officeDocument/2006/relationships/image" Target="../media/image94.png"/><Relationship Id="rId73" Type="http://schemas.openxmlformats.org/officeDocument/2006/relationships/image" Target="../media/image102.png"/><Relationship Id="rId78" Type="http://schemas.openxmlformats.org/officeDocument/2006/relationships/image" Target="../media/image107.png"/><Relationship Id="rId81" Type="http://schemas.openxmlformats.org/officeDocument/2006/relationships/image" Target="../media/image110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4.png"/><Relationship Id="rId39" Type="http://schemas.openxmlformats.org/officeDocument/2006/relationships/image" Target="../media/image66.png"/><Relationship Id="rId34" Type="http://schemas.openxmlformats.org/officeDocument/2006/relationships/image" Target="../media/image61.png"/><Relationship Id="rId50" Type="http://schemas.openxmlformats.org/officeDocument/2006/relationships/image" Target="../media/image79.png"/><Relationship Id="rId55" Type="http://schemas.openxmlformats.org/officeDocument/2006/relationships/image" Target="../media/image84.png"/><Relationship Id="rId76" Type="http://schemas.openxmlformats.org/officeDocument/2006/relationships/image" Target="../media/image105.png"/><Relationship Id="rId71" Type="http://schemas.openxmlformats.org/officeDocument/2006/relationships/image" Target="../media/image10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0.png"/><Relationship Id="rId3" Type="http://schemas.openxmlformats.org/officeDocument/2006/relationships/image" Target="../media/image1050.png"/><Relationship Id="rId7" Type="http://schemas.openxmlformats.org/officeDocument/2006/relationships/image" Target="../media/image10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80.png"/><Relationship Id="rId5" Type="http://schemas.openxmlformats.org/officeDocument/2006/relationships/image" Target="../media/image1070.png"/><Relationship Id="rId4" Type="http://schemas.openxmlformats.org/officeDocument/2006/relationships/image" Target="../media/image1060.png"/></Relationships>
</file>

<file path=ppt/slides/_rels/slide2.xml.rels><?xml version="1.0" encoding="UTF-8" standalone="yes"?>
<Relationships xmlns="http://schemas.openxmlformats.org/package/2006/relationships"><Relationship Id="rId18" Type="http://schemas.openxmlformats.org/officeDocument/2006/relationships/image" Target="../media/image36.png"/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9" Type="http://schemas.openxmlformats.org/officeDocument/2006/relationships/image" Target="../media/image20.png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1" Type="http://schemas.openxmlformats.org/officeDocument/2006/relationships/image" Target="../media/image27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18.png"/><Relationship Id="rId19" Type="http://schemas.openxmlformats.org/officeDocument/2006/relationships/image" Target="../media/image43.png"/><Relationship Id="rId4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10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1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30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0.png"/><Relationship Id="rId13" Type="http://schemas.openxmlformats.org/officeDocument/2006/relationships/image" Target="../media/image47.png"/><Relationship Id="rId3" Type="http://schemas.openxmlformats.org/officeDocument/2006/relationships/image" Target="../media/image210.png"/><Relationship Id="rId7" Type="http://schemas.openxmlformats.org/officeDocument/2006/relationships/image" Target="../media/image370.png"/><Relationship Id="rId12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11" Type="http://schemas.openxmlformats.org/officeDocument/2006/relationships/image" Target="../media/image41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12" Type="http://schemas.openxmlformats.org/officeDocument/2006/relationships/image" Target="../media/image4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10" Type="http://schemas.openxmlformats.org/officeDocument/2006/relationships/image" Target="../media/image42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7" Type="http://schemas.openxmlformats.org/officeDocument/2006/relationships/image" Target="../media/image39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53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10.png"/><Relationship Id="rId7" Type="http://schemas.openxmlformats.org/officeDocument/2006/relationships/image" Target="../media/image48.png"/><Relationship Id="rId12" Type="http://schemas.openxmlformats.org/officeDocument/2006/relationships/image" Target="../media/image5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11" Type="http://schemas.openxmlformats.org/officeDocument/2006/relationships/image" Target="../media/image54.png"/><Relationship Id="rId5" Type="http://schemas.openxmlformats.org/officeDocument/2006/relationships/image" Target="../media/image34.png"/><Relationship Id="rId10" Type="http://schemas.openxmlformats.org/officeDocument/2006/relationships/image" Target="../media/image52.png"/><Relationship Id="rId4" Type="http://schemas.openxmlformats.org/officeDocument/2006/relationships/image" Target="../media/image33.png"/><Relationship Id="rId9" Type="http://schemas.openxmlformats.org/officeDocument/2006/relationships/image" Target="../media/image5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2196752" y="1647274"/>
            <a:ext cx="13249472" cy="3581926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Flussdiagramm: Prozess 63">
            <a:extLst>
              <a:ext uri="{FF2B5EF4-FFF2-40B4-BE49-F238E27FC236}">
                <a16:creationId xmlns:a16="http://schemas.microsoft.com/office/drawing/2014/main" id="{95EC32C6-58C4-457F-A566-FF01F3694F21}"/>
              </a:ext>
            </a:extLst>
          </p:cNvPr>
          <p:cNvSpPr/>
          <p:nvPr/>
        </p:nvSpPr>
        <p:spPr>
          <a:xfrm>
            <a:off x="3923928" y="1358874"/>
            <a:ext cx="7126871" cy="175151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lussdiagramm: Prozess 21"/>
          <p:cNvSpPr/>
          <p:nvPr/>
        </p:nvSpPr>
        <p:spPr>
          <a:xfrm>
            <a:off x="5485825" y="4181269"/>
            <a:ext cx="4054726" cy="138081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lussdiagramm: Prozess 20"/>
          <p:cNvSpPr/>
          <p:nvPr/>
        </p:nvSpPr>
        <p:spPr>
          <a:xfrm>
            <a:off x="-2196752" y="4181269"/>
            <a:ext cx="7611396" cy="1380812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-1260648" y="1772816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9612560" y="587727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-1260648" y="4334522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683568" y="177281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635896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123728" y="321297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123728" y="4334522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580112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948264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17" name="Flussdiagramm: Prozess 16"/>
          <p:cNvSpPr/>
          <p:nvPr/>
        </p:nvSpPr>
        <p:spPr>
          <a:xfrm>
            <a:off x="9684568" y="429309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dirty="0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de-DE" b="0" i="1" dirty="0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blipFill>
                <a:blip r:embed="rId5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2247552" y="16629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VSVM</a:t>
            </a:r>
          </a:p>
        </p:txBody>
      </p:sp>
      <p:cxnSp>
        <p:nvCxnSpPr>
          <p:cNvPr id="26" name="Gewinkelte Verbindung 25"/>
          <p:cNvCxnSpPr>
            <a:cxnSpLocks/>
            <a:stCxn id="2" idx="3"/>
            <a:endCxn id="7" idx="1"/>
          </p:cNvCxnSpPr>
          <p:nvPr/>
        </p:nvCxnSpPr>
        <p:spPr>
          <a:xfrm rot="16200000" flipH="1">
            <a:off x="-1809885" y="1655626"/>
            <a:ext cx="918455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cxnSpLocks/>
            <a:endCxn id="9" idx="1"/>
          </p:cNvCxnSpPr>
          <p:nvPr/>
        </p:nvCxnSpPr>
        <p:spPr>
          <a:xfrm rot="16200000" flipH="1">
            <a:off x="-2970658" y="3056560"/>
            <a:ext cx="3240000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7" idx="3"/>
          </p:cNvCxnSpPr>
          <p:nvPr/>
        </p:nvCxnSpPr>
        <p:spPr>
          <a:xfrm>
            <a:off x="467544" y="2204864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1907704" y="2204864"/>
            <a:ext cx="215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cxnSpLocks/>
            <a:stCxn id="13" idx="3"/>
            <a:endCxn id="17" idx="0"/>
          </p:cNvCxnSpPr>
          <p:nvPr/>
        </p:nvCxnSpPr>
        <p:spPr>
          <a:xfrm>
            <a:off x="3491880" y="3645024"/>
            <a:ext cx="6804756" cy="6480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2807565" y="1245970"/>
            <a:ext cx="732" cy="5268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</p:cNvCxnSpPr>
          <p:nvPr/>
        </p:nvCxnSpPr>
        <p:spPr>
          <a:xfrm>
            <a:off x="2807565" y="262421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2807804" y="4077072"/>
            <a:ext cx="0" cy="257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9" idx="3"/>
            <a:endCxn id="14" idx="1"/>
          </p:cNvCxnSpPr>
          <p:nvPr/>
        </p:nvCxnSpPr>
        <p:spPr>
          <a:xfrm>
            <a:off x="467544" y="476657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491880" y="476657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</p:cNvCxnSpPr>
          <p:nvPr/>
        </p:nvCxnSpPr>
        <p:spPr>
          <a:xfrm>
            <a:off x="4860032" y="4946248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</p:cNvCxnSpPr>
          <p:nvPr/>
        </p:nvCxnSpPr>
        <p:spPr>
          <a:xfrm>
            <a:off x="6804248" y="4941168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cxnSpLocks/>
            <a:stCxn id="17" idx="2"/>
            <a:endCxn id="8" idx="0"/>
          </p:cNvCxnSpPr>
          <p:nvPr/>
        </p:nvCxnSpPr>
        <p:spPr>
          <a:xfrm>
            <a:off x="10296636" y="5157192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2196752" y="52292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482820" y="5220733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68337B3-19C4-4F9C-8282-54CBFEEC6A2E}"/>
              </a:ext>
            </a:extLst>
          </p:cNvPr>
          <p:cNvCxnSpPr>
            <a:cxnSpLocks/>
          </p:cNvCxnSpPr>
          <p:nvPr/>
        </p:nvCxnSpPr>
        <p:spPr>
          <a:xfrm flipV="1">
            <a:off x="5188542" y="126876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5A61C69-8CAF-4EB8-9FD3-0EE791E18473}"/>
              </a:ext>
            </a:extLst>
          </p:cNvPr>
          <p:cNvCxnSpPr/>
          <p:nvPr/>
        </p:nvCxnSpPr>
        <p:spPr>
          <a:xfrm>
            <a:off x="3385936" y="2204864"/>
            <a:ext cx="10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Prozess 11"/>
          <p:cNvSpPr/>
          <p:nvPr/>
        </p:nvSpPr>
        <p:spPr>
          <a:xfrm>
            <a:off x="2123489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SVM model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88CA455C-6BDE-4EA6-9F29-9BC7287F04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4088" y="3297915"/>
            <a:ext cx="1980000" cy="43204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ussdiagramm: Prozess 41">
            <a:extLst>
              <a:ext uri="{FF2B5EF4-FFF2-40B4-BE49-F238E27FC236}">
                <a16:creationId xmlns:a16="http://schemas.microsoft.com/office/drawing/2014/main" id="{5EDB60B6-F5B1-4D15-8D9A-23978FD1FECA}"/>
              </a:ext>
            </a:extLst>
          </p:cNvPr>
          <p:cNvSpPr/>
          <p:nvPr/>
        </p:nvSpPr>
        <p:spPr>
          <a:xfrm>
            <a:off x="4468462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SVM model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376F38D-8888-4CA9-A24E-ED839BF05284}"/>
              </a:ext>
            </a:extLst>
          </p:cNvPr>
          <p:cNvCxnSpPr>
            <a:cxnSpLocks/>
          </p:cNvCxnSpPr>
          <p:nvPr/>
        </p:nvCxnSpPr>
        <p:spPr>
          <a:xfrm>
            <a:off x="6804248" y="456500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/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/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blipFill>
                <a:blip r:embed="rId9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feld 64">
            <a:extLst>
              <a:ext uri="{FF2B5EF4-FFF2-40B4-BE49-F238E27FC236}">
                <a16:creationId xmlns:a16="http://schemas.microsoft.com/office/drawing/2014/main" id="{2C184CDB-CED6-4054-8486-4DD5CF8490E2}"/>
              </a:ext>
            </a:extLst>
          </p:cNvPr>
          <p:cNvSpPr txBox="1"/>
          <p:nvPr/>
        </p:nvSpPr>
        <p:spPr>
          <a:xfrm>
            <a:off x="8795072" y="1302668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semi-labeled samples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9DE59F70-D083-4475-B28C-9D0EFE0B91F0}"/>
              </a:ext>
            </a:extLst>
          </p:cNvPr>
          <p:cNvCxnSpPr>
            <a:cxnSpLocks/>
          </p:cNvCxnSpPr>
          <p:nvPr/>
        </p:nvCxnSpPr>
        <p:spPr>
          <a:xfrm>
            <a:off x="8172400" y="494751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B3E88EB-C9CB-46FD-8B99-5C788CBC650B}"/>
              </a:ext>
            </a:extLst>
          </p:cNvPr>
          <p:cNvCxnSpPr>
            <a:cxnSpLocks/>
          </p:cNvCxnSpPr>
          <p:nvPr/>
        </p:nvCxnSpPr>
        <p:spPr>
          <a:xfrm>
            <a:off x="8172568" y="457477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99CDCA6-59FC-4F9C-B8E6-1B82F8CFE245}"/>
              </a:ext>
            </a:extLst>
          </p:cNvPr>
          <p:cNvCxnSpPr>
            <a:cxnSpLocks/>
          </p:cNvCxnSpPr>
          <p:nvPr/>
        </p:nvCxnSpPr>
        <p:spPr>
          <a:xfrm>
            <a:off x="10300890" y="1094422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Prozess 49">
            <a:extLst>
              <a:ext uri="{FF2B5EF4-FFF2-40B4-BE49-F238E27FC236}">
                <a16:creationId xmlns:a16="http://schemas.microsoft.com/office/drawing/2014/main" id="{10B7371E-024A-43E8-8A01-27AD89F8B319}"/>
              </a:ext>
            </a:extLst>
          </p:cNvPr>
          <p:cNvSpPr/>
          <p:nvPr/>
        </p:nvSpPr>
        <p:spPr>
          <a:xfrm>
            <a:off x="612761" y="9845141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ussdiagramm: Prozess 50">
            <a:extLst>
              <a:ext uri="{FF2B5EF4-FFF2-40B4-BE49-F238E27FC236}">
                <a16:creationId xmlns:a16="http://schemas.microsoft.com/office/drawing/2014/main" id="{22E67981-1696-41DA-8FA4-C90D6AAB7742}"/>
              </a:ext>
            </a:extLst>
          </p:cNvPr>
          <p:cNvSpPr/>
          <p:nvPr/>
        </p:nvSpPr>
        <p:spPr>
          <a:xfrm>
            <a:off x="5053776" y="11250064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lussdiagramm: Prozess 54">
            <a:extLst>
              <a:ext uri="{FF2B5EF4-FFF2-40B4-BE49-F238E27FC236}">
                <a16:creationId xmlns:a16="http://schemas.microsoft.com/office/drawing/2014/main" id="{2814EF7E-C5A4-4B09-8087-AE0FCCCCDC86}"/>
              </a:ext>
            </a:extLst>
          </p:cNvPr>
          <p:cNvSpPr/>
          <p:nvPr/>
        </p:nvSpPr>
        <p:spPr>
          <a:xfrm>
            <a:off x="612760" y="11250066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/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ussdiagramm: Karte 66">
            <a:extLst>
              <a:ext uri="{FF2B5EF4-FFF2-40B4-BE49-F238E27FC236}">
                <a16:creationId xmlns:a16="http://schemas.microsoft.com/office/drawing/2014/main" id="{3A3DA22A-A62A-4D93-8915-2412FF911852}"/>
              </a:ext>
            </a:extLst>
          </p:cNvPr>
          <p:cNvSpPr/>
          <p:nvPr/>
        </p:nvSpPr>
        <p:spPr>
          <a:xfrm>
            <a:off x="9612560" y="13006064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69" name="Flussdiagramm: Prozess 68">
            <a:extLst>
              <a:ext uri="{FF2B5EF4-FFF2-40B4-BE49-F238E27FC236}">
                <a16:creationId xmlns:a16="http://schemas.microsoft.com/office/drawing/2014/main" id="{73A76B9E-D5FC-4E42-8FC6-08CB1DDCDE73}"/>
              </a:ext>
            </a:extLst>
          </p:cNvPr>
          <p:cNvSpPr/>
          <p:nvPr/>
        </p:nvSpPr>
        <p:spPr>
          <a:xfrm>
            <a:off x="9684568" y="865568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/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blipFill>
                <a:blip r:embed="rId11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winkelte Verbindung 40">
            <a:extLst>
              <a:ext uri="{FF2B5EF4-FFF2-40B4-BE49-F238E27FC236}">
                <a16:creationId xmlns:a16="http://schemas.microsoft.com/office/drawing/2014/main" id="{ACC94A70-C78B-48C5-A975-C7633D9592D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8172400" y="8012607"/>
            <a:ext cx="2124236" cy="6430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4ADD0D47-CD7A-41C5-B1A4-AE05DBCC7037}"/>
              </a:ext>
            </a:extLst>
          </p:cNvPr>
          <p:cNvSpPr txBox="1"/>
          <p:nvPr/>
        </p:nvSpPr>
        <p:spPr>
          <a:xfrm>
            <a:off x="611560" y="1262677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0D2AE11-074D-46B6-BD8F-7B1C25AF1930}"/>
              </a:ext>
            </a:extLst>
          </p:cNvPr>
          <p:cNvSpPr txBox="1"/>
          <p:nvPr/>
        </p:nvSpPr>
        <p:spPr>
          <a:xfrm>
            <a:off x="5063472" y="1261955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/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blipFill>
                <a:blip r:embed="rId12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554AD4D9-56C8-4D86-8BED-C31CA37C1D48}"/>
              </a:ext>
            </a:extLst>
          </p:cNvPr>
          <p:cNvSpPr txBox="1"/>
          <p:nvPr/>
        </p:nvSpPr>
        <p:spPr>
          <a:xfrm>
            <a:off x="611560" y="985090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semi-labeled samples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4EEF807-9291-427F-A163-053E10A45ED1}"/>
              </a:ext>
            </a:extLst>
          </p:cNvPr>
          <p:cNvCxnSpPr>
            <a:cxnSpLocks/>
          </p:cNvCxnSpPr>
          <p:nvPr/>
        </p:nvCxnSpPr>
        <p:spPr>
          <a:xfrm>
            <a:off x="8172400" y="931010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743B3E2-F9D3-4F72-A73F-E415BC624AA8}"/>
              </a:ext>
            </a:extLst>
          </p:cNvPr>
          <p:cNvCxnSpPr>
            <a:cxnSpLocks/>
          </p:cNvCxnSpPr>
          <p:nvPr/>
        </p:nvCxnSpPr>
        <p:spPr>
          <a:xfrm>
            <a:off x="8172568" y="893736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/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blipFill>
                <a:blip r:embed="rId13"/>
                <a:stretch>
                  <a:fillRect l="-2203" t="-6250" r="-441" b="-34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19FD576-056F-47CC-B96B-AD1950DFA757}"/>
              </a:ext>
            </a:extLst>
          </p:cNvPr>
          <p:cNvCxnSpPr>
            <a:cxnSpLocks/>
          </p:cNvCxnSpPr>
          <p:nvPr/>
        </p:nvCxnSpPr>
        <p:spPr>
          <a:xfrm>
            <a:off x="10296397" y="950406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Prozess 83">
            <a:extLst>
              <a:ext uri="{FF2B5EF4-FFF2-40B4-BE49-F238E27FC236}">
                <a16:creationId xmlns:a16="http://schemas.microsoft.com/office/drawing/2014/main" id="{C0F20B66-B7F8-4A93-ABDA-ECBBBA590C5C}"/>
              </a:ext>
            </a:extLst>
          </p:cNvPr>
          <p:cNvSpPr/>
          <p:nvPr/>
        </p:nvSpPr>
        <p:spPr>
          <a:xfrm>
            <a:off x="2483768" y="11352523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85" name="Flussdiagramm: Prozess 84">
            <a:extLst>
              <a:ext uri="{FF2B5EF4-FFF2-40B4-BE49-F238E27FC236}">
                <a16:creationId xmlns:a16="http://schemas.microsoft.com/office/drawing/2014/main" id="{C1D26FF9-66A6-4EB7-AAD2-77C4F4367DFF}"/>
              </a:ext>
            </a:extLst>
          </p:cNvPr>
          <p:cNvSpPr/>
          <p:nvPr/>
        </p:nvSpPr>
        <p:spPr>
          <a:xfrm>
            <a:off x="971600" y="11352524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semi- labeled samples</a:t>
            </a:r>
          </a:p>
        </p:txBody>
      </p:sp>
      <p:sp>
        <p:nvSpPr>
          <p:cNvPr id="86" name="Flussdiagramm: Prozess 85">
            <a:extLst>
              <a:ext uri="{FF2B5EF4-FFF2-40B4-BE49-F238E27FC236}">
                <a16:creationId xmlns:a16="http://schemas.microsoft.com/office/drawing/2014/main" id="{A52E7B69-60BF-47F2-89CD-5DC909160E44}"/>
              </a:ext>
            </a:extLst>
          </p:cNvPr>
          <p:cNvSpPr/>
          <p:nvPr/>
        </p:nvSpPr>
        <p:spPr>
          <a:xfrm>
            <a:off x="5229344" y="11352523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7" name="Flussdiagramm: Prozess 86">
            <a:extLst>
              <a:ext uri="{FF2B5EF4-FFF2-40B4-BE49-F238E27FC236}">
                <a16:creationId xmlns:a16="http://schemas.microsoft.com/office/drawing/2014/main" id="{84A22CD0-8B1C-4075-8C71-9E18C0769E1B}"/>
              </a:ext>
            </a:extLst>
          </p:cNvPr>
          <p:cNvSpPr/>
          <p:nvPr/>
        </p:nvSpPr>
        <p:spPr>
          <a:xfrm>
            <a:off x="6597496" y="11352523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B0516AE1-995B-47C5-A79C-CFB5771AAD1C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2339752" y="11931102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C878848-EC95-4D2E-BF8F-3DAC60BB8F6B}"/>
              </a:ext>
            </a:extLst>
          </p:cNvPr>
          <p:cNvCxnSpPr>
            <a:cxnSpLocks/>
          </p:cNvCxnSpPr>
          <p:nvPr/>
        </p:nvCxnSpPr>
        <p:spPr>
          <a:xfrm>
            <a:off x="3707904" y="11941679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3374B81-F6C8-4B7D-B399-03C727580D7B}"/>
              </a:ext>
            </a:extLst>
          </p:cNvPr>
          <p:cNvCxnSpPr>
            <a:cxnSpLocks/>
          </p:cNvCxnSpPr>
          <p:nvPr/>
        </p:nvCxnSpPr>
        <p:spPr>
          <a:xfrm>
            <a:off x="6453480" y="11941679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/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/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blipFill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/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blipFill>
                <a:blip r:embed="rId16"/>
                <a:stretch>
                  <a:fillRect l="-2212" t="-6944" r="-442" b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E1E51C9C-C866-45D4-A813-3E45EA4AFB2C}"/>
              </a:ext>
            </a:extLst>
          </p:cNvPr>
          <p:cNvCxnSpPr>
            <a:cxnSpLocks/>
            <a:stCxn id="82" idx="1"/>
            <a:endCxn id="85" idx="1"/>
          </p:cNvCxnSpPr>
          <p:nvPr/>
        </p:nvCxnSpPr>
        <p:spPr>
          <a:xfrm rot="10800000" flipV="1">
            <a:off x="971600" y="10532887"/>
            <a:ext cx="6912768" cy="1398216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Prozess 94">
            <a:extLst>
              <a:ext uri="{FF2B5EF4-FFF2-40B4-BE49-F238E27FC236}">
                <a16:creationId xmlns:a16="http://schemas.microsoft.com/office/drawing/2014/main" id="{E0C04230-C47F-4086-B3B8-4F8DB95C645F}"/>
              </a:ext>
            </a:extLst>
          </p:cNvPr>
          <p:cNvSpPr/>
          <p:nvPr/>
        </p:nvSpPr>
        <p:spPr>
          <a:xfrm>
            <a:off x="9684568" y="1153809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/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blipFill>
                <a:blip r:embed="rId1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AE778281-4692-47A8-8AC0-8BB39DCBA92F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9142012" y="8946215"/>
            <a:ext cx="581056" cy="1728192"/>
          </a:xfrm>
          <a:prstGeom prst="bentConnector3">
            <a:avLst>
              <a:gd name="adj1" fmla="val 534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DB35442-16A4-4261-A7C5-9037F0FD9050}"/>
              </a:ext>
            </a:extLst>
          </p:cNvPr>
          <p:cNvCxnSpPr>
            <a:cxnSpLocks/>
          </p:cNvCxnSpPr>
          <p:nvPr/>
        </p:nvCxnSpPr>
        <p:spPr>
          <a:xfrm>
            <a:off x="7822520" y="11941679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90E4EEC-71D1-4D2F-BE60-6D6C7D94DA73}"/>
              </a:ext>
            </a:extLst>
          </p:cNvPr>
          <p:cNvCxnSpPr>
            <a:cxnSpLocks/>
          </p:cNvCxnSpPr>
          <p:nvPr/>
        </p:nvCxnSpPr>
        <p:spPr>
          <a:xfrm>
            <a:off x="10298732" y="12409287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469AAB8-4BFA-4189-8E8F-90B04B4E6410}"/>
              </a:ext>
            </a:extLst>
          </p:cNvPr>
          <p:cNvCxnSpPr/>
          <p:nvPr/>
        </p:nvCxnSpPr>
        <p:spPr>
          <a:xfrm>
            <a:off x="-2268760" y="7192871"/>
            <a:ext cx="13249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E8A2EF2-EE99-4ED8-8AB3-F417D10DD3D8}"/>
              </a:ext>
            </a:extLst>
          </p:cNvPr>
          <p:cNvSpPr txBox="1"/>
          <p:nvPr/>
        </p:nvSpPr>
        <p:spPr>
          <a:xfrm>
            <a:off x="-2222383" y="7317432"/>
            <a:ext cx="13240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virtual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2229850" y="-675456"/>
            <a:ext cx="1225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-2160748" y="1209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/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blipFill>
                <a:blip r:embed="rId20"/>
                <a:stretch>
                  <a:fillRect r="-15000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/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 xmlns="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blipFill>
                <a:blip r:embed="rId21"/>
                <a:stretch>
                  <a:fillRect t="-6250" b="-13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1CA1E20-4EEE-46B4-837C-5B810C89990A}"/>
              </a:ext>
            </a:extLst>
          </p:cNvPr>
          <p:cNvCxnSpPr>
            <a:cxnSpLocks/>
            <a:stCxn id="104" idx="3"/>
            <a:endCxn id="103" idx="2"/>
          </p:cNvCxnSpPr>
          <p:nvPr/>
        </p:nvCxnSpPr>
        <p:spPr>
          <a:xfrm flipV="1">
            <a:off x="7812360" y="614634"/>
            <a:ext cx="504057" cy="65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DF030DB-65CC-4E06-B667-588BA33C66AE}"/>
              </a:ext>
            </a:extLst>
          </p:cNvPr>
          <p:cNvCxnSpPr>
            <a:cxnSpLocks/>
            <a:stCxn id="102" idx="4"/>
            <a:endCxn id="104" idx="1"/>
          </p:cNvCxnSpPr>
          <p:nvPr/>
        </p:nvCxnSpPr>
        <p:spPr>
          <a:xfrm flipV="1">
            <a:off x="5906095" y="621159"/>
            <a:ext cx="538113" cy="21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5093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647653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1" y="2087137"/>
            <a:ext cx="2411809" cy="1241155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678047" y="865098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047" y="865098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212531" y="1828125"/>
            <a:ext cx="5516" cy="37831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9638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51927" y="2206444"/>
            <a:ext cx="921207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8452" y="2530643"/>
            <a:ext cx="1303475" cy="18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886C5F82-1201-4F21-BF78-A51B3EFDA2F8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212531" y="2854842"/>
            <a:ext cx="1362986" cy="1749618"/>
          </a:xfrm>
          <a:prstGeom prst="bentConnector4">
            <a:avLst>
              <a:gd name="adj1" fmla="val -13977"/>
              <a:gd name="adj2" fmla="val 7116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>
            <a:extLst>
              <a:ext uri="{FF2B5EF4-FFF2-40B4-BE49-F238E27FC236}">
                <a16:creationId xmlns:a16="http://schemas.microsoft.com/office/drawing/2014/main" id="{4555F664-E937-47E7-8C6D-8B37538043B8}"/>
              </a:ext>
            </a:extLst>
          </p:cNvPr>
          <p:cNvSpPr/>
          <p:nvPr/>
        </p:nvSpPr>
        <p:spPr>
          <a:xfrm rot="5923218">
            <a:off x="6738626" y="292840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Textfeld 64">
            <a:extLst>
              <a:ext uri="{FF2B5EF4-FFF2-40B4-BE49-F238E27FC236}">
                <a16:creationId xmlns:a16="http://schemas.microsoft.com/office/drawing/2014/main" id="{2944DB27-9125-4728-879C-62D67EA51621}"/>
              </a:ext>
            </a:extLst>
          </p:cNvPr>
          <p:cNvSpPr txBox="1"/>
          <p:nvPr/>
        </p:nvSpPr>
        <p:spPr>
          <a:xfrm>
            <a:off x="6829465" y="301387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2" name="Textfeld 64">
            <a:extLst>
              <a:ext uri="{FF2B5EF4-FFF2-40B4-BE49-F238E27FC236}">
                <a16:creationId xmlns:a16="http://schemas.microsoft.com/office/drawing/2014/main" id="{33B02905-0A7F-47DE-BD7F-BFBD5A9ED46C}"/>
              </a:ext>
            </a:extLst>
          </p:cNvPr>
          <p:cNvSpPr txBox="1"/>
          <p:nvPr/>
        </p:nvSpPr>
        <p:spPr>
          <a:xfrm>
            <a:off x="6566691" y="3699514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FEC4CEE-7151-4CAA-9BC3-C2B4CF1ADF16}"/>
              </a:ext>
            </a:extLst>
          </p:cNvPr>
          <p:cNvSpPr/>
          <p:nvPr/>
        </p:nvSpPr>
        <p:spPr>
          <a:xfrm>
            <a:off x="8816438" y="2207202"/>
            <a:ext cx="968459" cy="644397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multiclass level uncertainty</a:t>
            </a:r>
          </a:p>
        </p:txBody>
      </p:sp>
      <p:cxnSp>
        <p:nvCxnSpPr>
          <p:cNvPr id="92" name="Gewinkelte Verbindung 40">
            <a:extLst>
              <a:ext uri="{FF2B5EF4-FFF2-40B4-BE49-F238E27FC236}">
                <a16:creationId xmlns:a16="http://schemas.microsoft.com/office/drawing/2014/main" id="{612A29B6-BDEE-4503-B2B4-F5922CDAF31B}"/>
              </a:ext>
            </a:extLst>
          </p:cNvPr>
          <p:cNvCxnSpPr>
            <a:cxnSpLocks/>
            <a:stCxn id="103" idx="3"/>
            <a:endCxn id="78" idx="0"/>
          </p:cNvCxnSpPr>
          <p:nvPr/>
        </p:nvCxnSpPr>
        <p:spPr>
          <a:xfrm rot="16200000" flipH="1">
            <a:off x="8569819" y="1476352"/>
            <a:ext cx="379077" cy="1082621"/>
          </a:xfrm>
          <a:prstGeom prst="bentConnector3">
            <a:avLst>
              <a:gd name="adj1" fmla="val 33919"/>
            </a:avLst>
          </a:prstGeom>
          <a:ln w="12700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4A052BE-3336-49FC-AD68-5EDC731747B6}"/>
              </a:ext>
            </a:extLst>
          </p:cNvPr>
          <p:cNvSpPr/>
          <p:nvPr/>
        </p:nvSpPr>
        <p:spPr>
          <a:xfrm>
            <a:off x="7746785" y="2970441"/>
            <a:ext cx="2038112" cy="274076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t-SNE + k-means </a:t>
            </a:r>
          </a:p>
        </p:txBody>
      </p:sp>
      <p:cxnSp>
        <p:nvCxnSpPr>
          <p:cNvPr id="120" name="Gerade Verbindung mit Pfeil 42">
            <a:extLst>
              <a:ext uri="{FF2B5EF4-FFF2-40B4-BE49-F238E27FC236}">
                <a16:creationId xmlns:a16="http://schemas.microsoft.com/office/drawing/2014/main" id="{37FA7EBC-C531-4433-9948-E3419A6B75D5}"/>
              </a:ext>
            </a:extLst>
          </p:cNvPr>
          <p:cNvCxnSpPr>
            <a:cxnSpLocks/>
          </p:cNvCxnSpPr>
          <p:nvPr/>
        </p:nvCxnSpPr>
        <p:spPr>
          <a:xfrm flipV="1">
            <a:off x="9300667" y="2862926"/>
            <a:ext cx="0" cy="107515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42">
            <a:extLst>
              <a:ext uri="{FF2B5EF4-FFF2-40B4-BE49-F238E27FC236}">
                <a16:creationId xmlns:a16="http://schemas.microsoft.com/office/drawing/2014/main" id="{9DF4B7FB-FC42-4E4D-8D09-69A115170359}"/>
              </a:ext>
            </a:extLst>
          </p:cNvPr>
          <p:cNvCxnSpPr>
            <a:cxnSpLocks/>
          </p:cNvCxnSpPr>
          <p:nvPr/>
        </p:nvCxnSpPr>
        <p:spPr>
          <a:xfrm flipV="1">
            <a:off x="8460432" y="2862926"/>
            <a:ext cx="0" cy="104272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winkelte Verbindung 40">
            <a:extLst>
              <a:ext uri="{FF2B5EF4-FFF2-40B4-BE49-F238E27FC236}">
                <a16:creationId xmlns:a16="http://schemas.microsoft.com/office/drawing/2014/main" id="{740DE305-B385-4966-8CB0-B7CBF54EEBCB}"/>
              </a:ext>
            </a:extLst>
          </p:cNvPr>
          <p:cNvCxnSpPr>
            <a:cxnSpLocks/>
            <a:stCxn id="80" idx="2"/>
            <a:endCxn id="85" idx="0"/>
          </p:cNvCxnSpPr>
          <p:nvPr/>
        </p:nvCxnSpPr>
        <p:spPr>
          <a:xfrm rot="16200000" flipH="1">
            <a:off x="6820984" y="1984728"/>
            <a:ext cx="1423594" cy="3167472"/>
          </a:xfrm>
          <a:prstGeom prst="bentConnector3">
            <a:avLst>
              <a:gd name="adj1" fmla="val 4304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feld 60">
                <a:extLst>
                  <a:ext uri="{FF2B5EF4-FFF2-40B4-BE49-F238E27FC236}">
                    <a16:creationId xmlns:a16="http://schemas.microsoft.com/office/drawing/2014/main" id="{161E8B89-1208-4C23-BC45-199409AFA1A0}"/>
                  </a:ext>
                </a:extLst>
              </p:cNvPr>
              <p:cNvSpPr txBox="1"/>
              <p:nvPr/>
            </p:nvSpPr>
            <p:spPr>
              <a:xfrm>
                <a:off x="5923670" y="3011893"/>
                <a:ext cx="432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9" name="Textfeld 60">
                <a:extLst>
                  <a:ext uri="{FF2B5EF4-FFF2-40B4-BE49-F238E27FC236}">
                    <a16:creationId xmlns:a16="http://schemas.microsoft.com/office/drawing/2014/main" id="{161E8B89-1208-4C23-BC45-199409AFA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670" y="3011893"/>
                <a:ext cx="432554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0">
                <a:extLst>
                  <a:ext uri="{FF2B5EF4-FFF2-40B4-BE49-F238E27FC236}">
                    <a16:creationId xmlns:a16="http://schemas.microsoft.com/office/drawing/2014/main" id="{25C394CF-F1B6-4F75-910D-E0776DB63A0C}"/>
                  </a:ext>
                </a:extLst>
              </p:cNvPr>
              <p:cNvSpPr txBox="1"/>
              <p:nvPr/>
            </p:nvSpPr>
            <p:spPr>
              <a:xfrm>
                <a:off x="5361926" y="3008431"/>
                <a:ext cx="4128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0">
                <a:extLst>
                  <a:ext uri="{FF2B5EF4-FFF2-40B4-BE49-F238E27FC236}">
                    <a16:creationId xmlns:a16="http://schemas.microsoft.com/office/drawing/2014/main" id="{25C394CF-F1B6-4F75-910D-E0776DB63A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1926" y="3008431"/>
                <a:ext cx="412805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Gewinkelte Verbindung 40">
            <a:extLst>
              <a:ext uri="{FF2B5EF4-FFF2-40B4-BE49-F238E27FC236}">
                <a16:creationId xmlns:a16="http://schemas.microsoft.com/office/drawing/2014/main" id="{4BE4F93D-4D26-4E68-AFE2-92C6A7668E35}"/>
              </a:ext>
            </a:extLst>
          </p:cNvPr>
          <p:cNvCxnSpPr>
            <a:cxnSpLocks/>
            <a:stCxn id="80" idx="1"/>
            <a:endCxn id="82" idx="0"/>
          </p:cNvCxnSpPr>
          <p:nvPr/>
        </p:nvCxnSpPr>
        <p:spPr>
          <a:xfrm rot="10800000" flipH="1" flipV="1">
            <a:off x="5449638" y="2532467"/>
            <a:ext cx="504118" cy="1745907"/>
          </a:xfrm>
          <a:prstGeom prst="bentConnector4">
            <a:avLst>
              <a:gd name="adj1" fmla="val -13500"/>
              <a:gd name="adj2" fmla="val 75677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477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2987824" y="3105834"/>
            <a:ext cx="2952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3600" b="1" dirty="0">
                <a:latin typeface="Futura"/>
                <a:cs typeface="Times New Roman" panose="02020603050405020304" pitchFamily="18" charset="0"/>
              </a:rPr>
              <a:t>AQ-S3VSVM</a:t>
            </a:r>
            <a:endParaRPr lang="de-DE" sz="3600" dirty="0">
              <a:latin typeface="Futur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2431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2196752" y="1647274"/>
            <a:ext cx="13249472" cy="3581926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4" name="Flussdiagramm: Prozess 63">
            <a:extLst>
              <a:ext uri="{FF2B5EF4-FFF2-40B4-BE49-F238E27FC236}">
                <a16:creationId xmlns:a16="http://schemas.microsoft.com/office/drawing/2014/main" id="{95EC32C6-58C4-457F-A566-FF01F3694F21}"/>
              </a:ext>
            </a:extLst>
          </p:cNvPr>
          <p:cNvSpPr/>
          <p:nvPr/>
        </p:nvSpPr>
        <p:spPr>
          <a:xfrm>
            <a:off x="3923928" y="1358874"/>
            <a:ext cx="7126871" cy="175151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Flussdiagramm: Prozess 21"/>
          <p:cNvSpPr/>
          <p:nvPr/>
        </p:nvSpPr>
        <p:spPr>
          <a:xfrm>
            <a:off x="5485825" y="4181269"/>
            <a:ext cx="4054726" cy="138081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Flussdiagramm: Prozess 20"/>
          <p:cNvSpPr/>
          <p:nvPr/>
        </p:nvSpPr>
        <p:spPr>
          <a:xfrm>
            <a:off x="-2196752" y="4181269"/>
            <a:ext cx="7611396" cy="1380812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3650016"/>
                <a:ext cx="621196" cy="3702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-1260648" y="1772816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9612560" y="587727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-1260648" y="4334522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683568" y="177281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635896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123728" y="321297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123728" y="4334522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580112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948264" y="4334522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17" name="Flussdiagramm: Prozess 16"/>
          <p:cNvSpPr/>
          <p:nvPr/>
        </p:nvSpPr>
        <p:spPr>
          <a:xfrm>
            <a:off x="9684568" y="429309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dirty="0" smtClean="0">
                              <a:latin typeface="Cambria Math"/>
                            </a:rPr>
                            <m:t>𝑉</m:t>
                          </m:r>
                        </m:e>
                        <m:sup>
                          <m:r>
                            <a:rPr lang="de-DE" b="0" i="1" dirty="0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990" y="4941168"/>
                <a:ext cx="618053" cy="3702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feld 18"/>
              <p:cNvSpPr txBox="1"/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9" name="Textfeld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4960886"/>
                <a:ext cx="618054" cy="376770"/>
              </a:xfrm>
              <a:prstGeom prst="rect">
                <a:avLst/>
              </a:prstGeom>
              <a:blipFill>
                <a:blip r:embed="rId5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2247552" y="1662957"/>
            <a:ext cx="864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VSVM</a:t>
            </a:r>
          </a:p>
        </p:txBody>
      </p:sp>
      <p:cxnSp>
        <p:nvCxnSpPr>
          <p:cNvPr id="26" name="Gewinkelte Verbindung 25"/>
          <p:cNvCxnSpPr>
            <a:cxnSpLocks/>
            <a:stCxn id="2" idx="3"/>
            <a:endCxn id="7" idx="1"/>
          </p:cNvCxnSpPr>
          <p:nvPr/>
        </p:nvCxnSpPr>
        <p:spPr>
          <a:xfrm rot="16200000" flipH="1">
            <a:off x="-1809885" y="1655626"/>
            <a:ext cx="918455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winkelte Verbindung 27"/>
          <p:cNvCxnSpPr>
            <a:cxnSpLocks/>
            <a:endCxn id="9" idx="1"/>
          </p:cNvCxnSpPr>
          <p:nvPr/>
        </p:nvCxnSpPr>
        <p:spPr>
          <a:xfrm rot="16200000" flipH="1">
            <a:off x="-2970658" y="3056560"/>
            <a:ext cx="3240000" cy="18002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7" idx="3"/>
          </p:cNvCxnSpPr>
          <p:nvPr/>
        </p:nvCxnSpPr>
        <p:spPr>
          <a:xfrm>
            <a:off x="467544" y="2204864"/>
            <a:ext cx="21602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1907704" y="2204864"/>
            <a:ext cx="2157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winkelte Verbindung 40"/>
          <p:cNvCxnSpPr>
            <a:cxnSpLocks/>
            <a:stCxn id="13" idx="3"/>
            <a:endCxn id="17" idx="0"/>
          </p:cNvCxnSpPr>
          <p:nvPr/>
        </p:nvCxnSpPr>
        <p:spPr>
          <a:xfrm>
            <a:off x="3491880" y="3645024"/>
            <a:ext cx="6804756" cy="648072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2807565" y="1245970"/>
            <a:ext cx="732" cy="52684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</p:cNvCxnSpPr>
          <p:nvPr/>
        </p:nvCxnSpPr>
        <p:spPr>
          <a:xfrm>
            <a:off x="2807565" y="262421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2807804" y="4077072"/>
            <a:ext cx="0" cy="2574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stCxn id="9" idx="3"/>
            <a:endCxn id="14" idx="1"/>
          </p:cNvCxnSpPr>
          <p:nvPr/>
        </p:nvCxnSpPr>
        <p:spPr>
          <a:xfrm>
            <a:off x="467544" y="4766570"/>
            <a:ext cx="165618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491880" y="476657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</p:cNvCxnSpPr>
          <p:nvPr/>
        </p:nvCxnSpPr>
        <p:spPr>
          <a:xfrm>
            <a:off x="4860032" y="4946248"/>
            <a:ext cx="720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</p:cNvCxnSpPr>
          <p:nvPr/>
        </p:nvCxnSpPr>
        <p:spPr>
          <a:xfrm>
            <a:off x="6804248" y="4941168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Gerade Verbindung mit Pfeil 76"/>
          <p:cNvCxnSpPr>
            <a:cxnSpLocks/>
            <a:stCxn id="17" idx="2"/>
            <a:endCxn id="8" idx="0"/>
          </p:cNvCxnSpPr>
          <p:nvPr/>
        </p:nvCxnSpPr>
        <p:spPr>
          <a:xfrm>
            <a:off x="10296636" y="5157192"/>
            <a:ext cx="0" cy="7200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2196752" y="52292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482820" y="5220733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E68337B3-19C4-4F9C-8282-54CBFEEC6A2E}"/>
              </a:ext>
            </a:extLst>
          </p:cNvPr>
          <p:cNvCxnSpPr>
            <a:cxnSpLocks/>
          </p:cNvCxnSpPr>
          <p:nvPr/>
        </p:nvCxnSpPr>
        <p:spPr>
          <a:xfrm flipV="1">
            <a:off x="5188542" y="1268760"/>
            <a:ext cx="0" cy="504056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F5A61C69-8CAF-4EB8-9FD3-0EE791E18473}"/>
              </a:ext>
            </a:extLst>
          </p:cNvPr>
          <p:cNvCxnSpPr/>
          <p:nvPr/>
        </p:nvCxnSpPr>
        <p:spPr>
          <a:xfrm>
            <a:off x="3385936" y="2204864"/>
            <a:ext cx="1080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ussdiagramm: Prozess 11"/>
          <p:cNvSpPr/>
          <p:nvPr/>
        </p:nvSpPr>
        <p:spPr>
          <a:xfrm>
            <a:off x="2123489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SVM model</a:t>
            </a:r>
          </a:p>
        </p:txBody>
      </p:sp>
      <p:cxnSp>
        <p:nvCxnSpPr>
          <p:cNvPr id="23" name="Verbinder: gewinkelt 22">
            <a:extLst>
              <a:ext uri="{FF2B5EF4-FFF2-40B4-BE49-F238E27FC236}">
                <a16:creationId xmlns:a16="http://schemas.microsoft.com/office/drawing/2014/main" id="{88CA455C-6BDE-4EA6-9F29-9BC7287F04A4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74088" y="3297915"/>
            <a:ext cx="1980000" cy="43204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Flussdiagramm: Prozess 41">
            <a:extLst>
              <a:ext uri="{FF2B5EF4-FFF2-40B4-BE49-F238E27FC236}">
                <a16:creationId xmlns:a16="http://schemas.microsoft.com/office/drawing/2014/main" id="{5EDB60B6-F5B1-4D15-8D9A-23978FD1FECA}"/>
              </a:ext>
            </a:extLst>
          </p:cNvPr>
          <p:cNvSpPr/>
          <p:nvPr/>
        </p:nvSpPr>
        <p:spPr>
          <a:xfrm>
            <a:off x="4468462" y="17728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SVM model</a:t>
            </a:r>
          </a:p>
        </p:txBody>
      </p: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8376F38D-8888-4CA9-A24E-ED839BF05284}"/>
              </a:ext>
            </a:extLst>
          </p:cNvPr>
          <p:cNvCxnSpPr>
            <a:cxnSpLocks/>
          </p:cNvCxnSpPr>
          <p:nvPr/>
        </p:nvCxnSpPr>
        <p:spPr>
          <a:xfrm>
            <a:off x="6804248" y="4565000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/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1" name="Textfeld 60">
                <a:extLst>
                  <a:ext uri="{FF2B5EF4-FFF2-40B4-BE49-F238E27FC236}">
                    <a16:creationId xmlns:a16="http://schemas.microsoft.com/office/drawing/2014/main" id="{C07729BF-503F-4D79-A509-1F110C362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6715" y="2647072"/>
                <a:ext cx="144110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/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2" name="Textfeld 61">
                <a:extLst>
                  <a:ext uri="{FF2B5EF4-FFF2-40B4-BE49-F238E27FC236}">
                    <a16:creationId xmlns:a16="http://schemas.microsoft.com/office/drawing/2014/main" id="{9FBED98E-6431-4228-A00E-D66246B2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4195688"/>
                <a:ext cx="1441100" cy="376770"/>
              </a:xfrm>
              <a:prstGeom prst="rect">
                <a:avLst/>
              </a:prstGeom>
              <a:blipFill>
                <a:blip r:embed="rId9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Textfeld 64">
            <a:extLst>
              <a:ext uri="{FF2B5EF4-FFF2-40B4-BE49-F238E27FC236}">
                <a16:creationId xmlns:a16="http://schemas.microsoft.com/office/drawing/2014/main" id="{2C184CDB-CED6-4054-8486-4DD5CF8490E2}"/>
              </a:ext>
            </a:extLst>
          </p:cNvPr>
          <p:cNvSpPr txBox="1"/>
          <p:nvPr/>
        </p:nvSpPr>
        <p:spPr>
          <a:xfrm>
            <a:off x="8795072" y="1302668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semi-labeled samples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9DE59F70-D083-4475-B28C-9D0EFE0B91F0}"/>
              </a:ext>
            </a:extLst>
          </p:cNvPr>
          <p:cNvCxnSpPr>
            <a:cxnSpLocks/>
          </p:cNvCxnSpPr>
          <p:nvPr/>
        </p:nvCxnSpPr>
        <p:spPr>
          <a:xfrm>
            <a:off x="8172400" y="494751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>
            <a:extLst>
              <a:ext uri="{FF2B5EF4-FFF2-40B4-BE49-F238E27FC236}">
                <a16:creationId xmlns:a16="http://schemas.microsoft.com/office/drawing/2014/main" id="{3B3E88EB-C9CB-46FD-8B99-5C788CBC650B}"/>
              </a:ext>
            </a:extLst>
          </p:cNvPr>
          <p:cNvCxnSpPr>
            <a:cxnSpLocks/>
          </p:cNvCxnSpPr>
          <p:nvPr/>
        </p:nvCxnSpPr>
        <p:spPr>
          <a:xfrm>
            <a:off x="8172568" y="4574778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999CDCA6-59FC-4F9C-B8E6-1B82F8CFE245}"/>
              </a:ext>
            </a:extLst>
          </p:cNvPr>
          <p:cNvCxnSpPr>
            <a:cxnSpLocks/>
          </p:cNvCxnSpPr>
          <p:nvPr/>
        </p:nvCxnSpPr>
        <p:spPr>
          <a:xfrm>
            <a:off x="10300890" y="1094422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lussdiagramm: Prozess 49">
            <a:extLst>
              <a:ext uri="{FF2B5EF4-FFF2-40B4-BE49-F238E27FC236}">
                <a16:creationId xmlns:a16="http://schemas.microsoft.com/office/drawing/2014/main" id="{10B7371E-024A-43E8-8A01-27AD89F8B319}"/>
              </a:ext>
            </a:extLst>
          </p:cNvPr>
          <p:cNvSpPr/>
          <p:nvPr/>
        </p:nvSpPr>
        <p:spPr>
          <a:xfrm>
            <a:off x="612761" y="9845141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Flussdiagramm: Prozess 50">
            <a:extLst>
              <a:ext uri="{FF2B5EF4-FFF2-40B4-BE49-F238E27FC236}">
                <a16:creationId xmlns:a16="http://schemas.microsoft.com/office/drawing/2014/main" id="{22E67981-1696-41DA-8FA4-C90D6AAB7742}"/>
              </a:ext>
            </a:extLst>
          </p:cNvPr>
          <p:cNvSpPr/>
          <p:nvPr/>
        </p:nvSpPr>
        <p:spPr>
          <a:xfrm>
            <a:off x="5053776" y="11250064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Flussdiagramm: Prozess 54">
            <a:extLst>
              <a:ext uri="{FF2B5EF4-FFF2-40B4-BE49-F238E27FC236}">
                <a16:creationId xmlns:a16="http://schemas.microsoft.com/office/drawing/2014/main" id="{2814EF7E-C5A4-4B09-8087-AE0FCCCCDC86}"/>
              </a:ext>
            </a:extLst>
          </p:cNvPr>
          <p:cNvSpPr/>
          <p:nvPr/>
        </p:nvSpPr>
        <p:spPr>
          <a:xfrm>
            <a:off x="612760" y="11250066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/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7" name="Textfeld 56">
                <a:extLst>
                  <a:ext uri="{FF2B5EF4-FFF2-40B4-BE49-F238E27FC236}">
                    <a16:creationId xmlns:a16="http://schemas.microsoft.com/office/drawing/2014/main" id="{BE0A9CDD-4C6C-44EF-906E-C1679CEE10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0392" y="8012607"/>
                <a:ext cx="621196" cy="3702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Flussdiagramm: Karte 66">
            <a:extLst>
              <a:ext uri="{FF2B5EF4-FFF2-40B4-BE49-F238E27FC236}">
                <a16:creationId xmlns:a16="http://schemas.microsoft.com/office/drawing/2014/main" id="{3A3DA22A-A62A-4D93-8915-2412FF911852}"/>
              </a:ext>
            </a:extLst>
          </p:cNvPr>
          <p:cNvSpPr/>
          <p:nvPr/>
        </p:nvSpPr>
        <p:spPr>
          <a:xfrm>
            <a:off x="9612560" y="13006064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69" name="Flussdiagramm: Prozess 68">
            <a:extLst>
              <a:ext uri="{FF2B5EF4-FFF2-40B4-BE49-F238E27FC236}">
                <a16:creationId xmlns:a16="http://schemas.microsoft.com/office/drawing/2014/main" id="{73A76B9E-D5FC-4E42-8FC6-08CB1DDCDE73}"/>
              </a:ext>
            </a:extLst>
          </p:cNvPr>
          <p:cNvSpPr/>
          <p:nvPr/>
        </p:nvSpPr>
        <p:spPr>
          <a:xfrm>
            <a:off x="9684568" y="865568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/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1" name="Textfeld 70">
                <a:extLst>
                  <a:ext uri="{FF2B5EF4-FFF2-40B4-BE49-F238E27FC236}">
                    <a16:creationId xmlns:a16="http://schemas.microsoft.com/office/drawing/2014/main" id="{4369A2E7-EBF5-49C3-95E7-59F9CA722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1902" y="9323477"/>
                <a:ext cx="618054" cy="376770"/>
              </a:xfrm>
              <a:prstGeom prst="rect">
                <a:avLst/>
              </a:prstGeom>
              <a:blipFill>
                <a:blip r:embed="rId11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Gewinkelte Verbindung 40">
            <a:extLst>
              <a:ext uri="{FF2B5EF4-FFF2-40B4-BE49-F238E27FC236}">
                <a16:creationId xmlns:a16="http://schemas.microsoft.com/office/drawing/2014/main" id="{ACC94A70-C78B-48C5-A975-C7633D9592DC}"/>
              </a:ext>
            </a:extLst>
          </p:cNvPr>
          <p:cNvCxnSpPr>
            <a:cxnSpLocks/>
            <a:endCxn id="69" idx="0"/>
          </p:cNvCxnSpPr>
          <p:nvPr/>
        </p:nvCxnSpPr>
        <p:spPr>
          <a:xfrm>
            <a:off x="8172400" y="8012607"/>
            <a:ext cx="2124236" cy="64308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feld 72">
            <a:extLst>
              <a:ext uri="{FF2B5EF4-FFF2-40B4-BE49-F238E27FC236}">
                <a16:creationId xmlns:a16="http://schemas.microsoft.com/office/drawing/2014/main" id="{4ADD0D47-CD7A-41C5-B1A4-AE05DBCC7037}"/>
              </a:ext>
            </a:extLst>
          </p:cNvPr>
          <p:cNvSpPr txBox="1"/>
          <p:nvPr/>
        </p:nvSpPr>
        <p:spPr>
          <a:xfrm>
            <a:off x="611560" y="12626774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4" name="Textfeld 73">
            <a:extLst>
              <a:ext uri="{FF2B5EF4-FFF2-40B4-BE49-F238E27FC236}">
                <a16:creationId xmlns:a16="http://schemas.microsoft.com/office/drawing/2014/main" id="{F0D2AE11-074D-46B6-BD8F-7B1C25AF1930}"/>
              </a:ext>
            </a:extLst>
          </p:cNvPr>
          <p:cNvSpPr txBox="1"/>
          <p:nvPr/>
        </p:nvSpPr>
        <p:spPr>
          <a:xfrm>
            <a:off x="5063472" y="1261955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/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5" name="Textfeld 74">
                <a:extLst>
                  <a:ext uri="{FF2B5EF4-FFF2-40B4-BE49-F238E27FC236}">
                    <a16:creationId xmlns:a16="http://schemas.microsoft.com/office/drawing/2014/main" id="{5209587B-F018-4E30-8F4C-47DB319279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5792" y="8558279"/>
                <a:ext cx="1441100" cy="376770"/>
              </a:xfrm>
              <a:prstGeom prst="rect">
                <a:avLst/>
              </a:prstGeom>
              <a:blipFill>
                <a:blip r:embed="rId12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feld 75">
            <a:extLst>
              <a:ext uri="{FF2B5EF4-FFF2-40B4-BE49-F238E27FC236}">
                <a16:creationId xmlns:a16="http://schemas.microsoft.com/office/drawing/2014/main" id="{554AD4D9-56C8-4D86-8BED-C31CA37C1D48}"/>
              </a:ext>
            </a:extLst>
          </p:cNvPr>
          <p:cNvSpPr txBox="1"/>
          <p:nvPr/>
        </p:nvSpPr>
        <p:spPr>
          <a:xfrm>
            <a:off x="611560" y="9850907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semi-labeled samples</a:t>
            </a: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64EEF807-9291-427F-A163-053E10A45ED1}"/>
              </a:ext>
            </a:extLst>
          </p:cNvPr>
          <p:cNvCxnSpPr>
            <a:cxnSpLocks/>
          </p:cNvCxnSpPr>
          <p:nvPr/>
        </p:nvCxnSpPr>
        <p:spPr>
          <a:xfrm>
            <a:off x="8172400" y="931010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>
            <a:extLst>
              <a:ext uri="{FF2B5EF4-FFF2-40B4-BE49-F238E27FC236}">
                <a16:creationId xmlns:a16="http://schemas.microsoft.com/office/drawing/2014/main" id="{A743B3E2-F9D3-4F72-A73F-E415BC624AA8}"/>
              </a:ext>
            </a:extLst>
          </p:cNvPr>
          <p:cNvCxnSpPr>
            <a:cxnSpLocks/>
          </p:cNvCxnSpPr>
          <p:nvPr/>
        </p:nvCxnSpPr>
        <p:spPr>
          <a:xfrm>
            <a:off x="8172568" y="8937369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/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2" name="Flussdiagramm: Prozess 81">
                <a:extLst>
                  <a:ext uri="{FF2B5EF4-FFF2-40B4-BE49-F238E27FC236}">
                    <a16:creationId xmlns:a16="http://schemas.microsoft.com/office/drawing/2014/main" id="{3F28CB1B-5AC5-4CB5-A742-459B3FED254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4368" y="10100839"/>
                <a:ext cx="1368152" cy="864096"/>
              </a:xfrm>
              <a:prstGeom prst="flowChartProcess">
                <a:avLst/>
              </a:prstGeom>
              <a:blipFill>
                <a:blip r:embed="rId13"/>
                <a:stretch>
                  <a:fillRect l="-2203" t="-6250" r="-441" b="-34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A19FD576-056F-47CC-B96B-AD1950DFA757}"/>
              </a:ext>
            </a:extLst>
          </p:cNvPr>
          <p:cNvCxnSpPr>
            <a:cxnSpLocks/>
          </p:cNvCxnSpPr>
          <p:nvPr/>
        </p:nvCxnSpPr>
        <p:spPr>
          <a:xfrm>
            <a:off x="10296397" y="9504062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Flussdiagramm: Prozess 83">
            <a:extLst>
              <a:ext uri="{FF2B5EF4-FFF2-40B4-BE49-F238E27FC236}">
                <a16:creationId xmlns:a16="http://schemas.microsoft.com/office/drawing/2014/main" id="{C0F20B66-B7F8-4A93-ABDA-ECBBBA590C5C}"/>
              </a:ext>
            </a:extLst>
          </p:cNvPr>
          <p:cNvSpPr/>
          <p:nvPr/>
        </p:nvSpPr>
        <p:spPr>
          <a:xfrm>
            <a:off x="2483768" y="11352523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85" name="Flussdiagramm: Prozess 84">
            <a:extLst>
              <a:ext uri="{FF2B5EF4-FFF2-40B4-BE49-F238E27FC236}">
                <a16:creationId xmlns:a16="http://schemas.microsoft.com/office/drawing/2014/main" id="{C1D26FF9-66A6-4EB7-AAD2-77C4F4367DFF}"/>
              </a:ext>
            </a:extLst>
          </p:cNvPr>
          <p:cNvSpPr/>
          <p:nvPr/>
        </p:nvSpPr>
        <p:spPr>
          <a:xfrm>
            <a:off x="971600" y="11352524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semi- labeled samples</a:t>
            </a:r>
          </a:p>
        </p:txBody>
      </p:sp>
      <p:sp>
        <p:nvSpPr>
          <p:cNvPr id="86" name="Flussdiagramm: Prozess 85">
            <a:extLst>
              <a:ext uri="{FF2B5EF4-FFF2-40B4-BE49-F238E27FC236}">
                <a16:creationId xmlns:a16="http://schemas.microsoft.com/office/drawing/2014/main" id="{A52E7B69-60BF-47F2-89CD-5DC909160E44}"/>
              </a:ext>
            </a:extLst>
          </p:cNvPr>
          <p:cNvSpPr/>
          <p:nvPr/>
        </p:nvSpPr>
        <p:spPr>
          <a:xfrm>
            <a:off x="5229344" y="11352523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7" name="Flussdiagramm: Prozess 86">
            <a:extLst>
              <a:ext uri="{FF2B5EF4-FFF2-40B4-BE49-F238E27FC236}">
                <a16:creationId xmlns:a16="http://schemas.microsoft.com/office/drawing/2014/main" id="{84A22CD0-8B1C-4075-8C71-9E18C0769E1B}"/>
              </a:ext>
            </a:extLst>
          </p:cNvPr>
          <p:cNvSpPr/>
          <p:nvPr/>
        </p:nvSpPr>
        <p:spPr>
          <a:xfrm>
            <a:off x="6597496" y="11352523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88" name="Gerade Verbindung mit Pfeil 87">
            <a:extLst>
              <a:ext uri="{FF2B5EF4-FFF2-40B4-BE49-F238E27FC236}">
                <a16:creationId xmlns:a16="http://schemas.microsoft.com/office/drawing/2014/main" id="{B0516AE1-995B-47C5-A79C-CFB5771AAD1C}"/>
              </a:ext>
            </a:extLst>
          </p:cNvPr>
          <p:cNvCxnSpPr>
            <a:cxnSpLocks/>
            <a:stCxn id="85" idx="3"/>
            <a:endCxn id="84" idx="1"/>
          </p:cNvCxnSpPr>
          <p:nvPr/>
        </p:nvCxnSpPr>
        <p:spPr>
          <a:xfrm flipV="1">
            <a:off x="2339752" y="11931102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>
            <a:extLst>
              <a:ext uri="{FF2B5EF4-FFF2-40B4-BE49-F238E27FC236}">
                <a16:creationId xmlns:a16="http://schemas.microsoft.com/office/drawing/2014/main" id="{EC878848-EC95-4D2E-BF8F-3DAC60BB8F6B}"/>
              </a:ext>
            </a:extLst>
          </p:cNvPr>
          <p:cNvCxnSpPr>
            <a:cxnSpLocks/>
          </p:cNvCxnSpPr>
          <p:nvPr/>
        </p:nvCxnSpPr>
        <p:spPr>
          <a:xfrm>
            <a:off x="3707904" y="11941679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53374B81-F6C8-4B7D-B399-03C727580D7B}"/>
              </a:ext>
            </a:extLst>
          </p:cNvPr>
          <p:cNvCxnSpPr>
            <a:cxnSpLocks/>
          </p:cNvCxnSpPr>
          <p:nvPr/>
        </p:nvCxnSpPr>
        <p:spPr>
          <a:xfrm>
            <a:off x="6453480" y="11941679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/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1" name="Textfeld 90">
                <a:extLst>
                  <a:ext uri="{FF2B5EF4-FFF2-40B4-BE49-F238E27FC236}">
                    <a16:creationId xmlns:a16="http://schemas.microsoft.com/office/drawing/2014/main" id="{EB74F641-71FD-4329-BDF1-EBBCD6C2E8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9282" y="11941679"/>
                <a:ext cx="1410130" cy="392672"/>
              </a:xfrm>
              <a:prstGeom prst="rect">
                <a:avLst/>
              </a:prstGeom>
              <a:blipFill>
                <a:blip r:embed="rId1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/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2" name="Textfeld 91">
                <a:extLst>
                  <a:ext uri="{FF2B5EF4-FFF2-40B4-BE49-F238E27FC236}">
                    <a16:creationId xmlns:a16="http://schemas.microsoft.com/office/drawing/2014/main" id="{005CED5F-3D49-4D14-A74A-82040A2B63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492" y="11950146"/>
                <a:ext cx="1410130" cy="392672"/>
              </a:xfrm>
              <a:prstGeom prst="rect">
                <a:avLst/>
              </a:prstGeom>
              <a:blipFill>
                <a:blip r:embed="rId1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/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3" name="Flussdiagramm: Prozess 92">
                <a:extLst>
                  <a:ext uri="{FF2B5EF4-FFF2-40B4-BE49-F238E27FC236}">
                    <a16:creationId xmlns:a16="http://schemas.microsoft.com/office/drawing/2014/main" id="{18C1B24D-87CE-4569-A048-B41B2E310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2560" y="10100839"/>
                <a:ext cx="1368152" cy="864096"/>
              </a:xfrm>
              <a:prstGeom prst="flowChartProcess">
                <a:avLst/>
              </a:prstGeom>
              <a:blipFill>
                <a:blip r:embed="rId16"/>
                <a:stretch>
                  <a:fillRect l="-2212" t="-6944" r="-442" b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Verbinder: gewinkelt 93">
            <a:extLst>
              <a:ext uri="{FF2B5EF4-FFF2-40B4-BE49-F238E27FC236}">
                <a16:creationId xmlns:a16="http://schemas.microsoft.com/office/drawing/2014/main" id="{E1E51C9C-C866-45D4-A813-3E45EA4AFB2C}"/>
              </a:ext>
            </a:extLst>
          </p:cNvPr>
          <p:cNvCxnSpPr>
            <a:cxnSpLocks/>
            <a:stCxn id="82" idx="1"/>
            <a:endCxn id="85" idx="1"/>
          </p:cNvCxnSpPr>
          <p:nvPr/>
        </p:nvCxnSpPr>
        <p:spPr>
          <a:xfrm rot="10800000" flipV="1">
            <a:off x="971600" y="10532887"/>
            <a:ext cx="6912768" cy="1398216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Flussdiagramm: Prozess 94">
            <a:extLst>
              <a:ext uri="{FF2B5EF4-FFF2-40B4-BE49-F238E27FC236}">
                <a16:creationId xmlns:a16="http://schemas.microsoft.com/office/drawing/2014/main" id="{E0C04230-C47F-4086-B3B8-4F8DB95C645F}"/>
              </a:ext>
            </a:extLst>
          </p:cNvPr>
          <p:cNvSpPr/>
          <p:nvPr/>
        </p:nvSpPr>
        <p:spPr>
          <a:xfrm>
            <a:off x="9684568" y="1153809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/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96" name="Textfeld 95">
                <a:extLst>
                  <a:ext uri="{FF2B5EF4-FFF2-40B4-BE49-F238E27FC236}">
                    <a16:creationId xmlns:a16="http://schemas.microsoft.com/office/drawing/2014/main" id="{5778818A-D4BC-4EE0-AC7F-CF983E61C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3268" y="10141479"/>
                <a:ext cx="1441100" cy="394019"/>
              </a:xfrm>
              <a:prstGeom prst="rect">
                <a:avLst/>
              </a:prstGeom>
              <a:blipFill>
                <a:blip r:embed="rId17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AE778281-4692-47A8-8AC0-8BB39DCBA92F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9142012" y="8946215"/>
            <a:ext cx="581056" cy="1728192"/>
          </a:xfrm>
          <a:prstGeom prst="bentConnector3">
            <a:avLst>
              <a:gd name="adj1" fmla="val 534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4DB35442-16A4-4261-A7C5-9037F0FD9050}"/>
              </a:ext>
            </a:extLst>
          </p:cNvPr>
          <p:cNvCxnSpPr>
            <a:cxnSpLocks/>
          </p:cNvCxnSpPr>
          <p:nvPr/>
        </p:nvCxnSpPr>
        <p:spPr>
          <a:xfrm>
            <a:off x="7822520" y="11941679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>
            <a:extLst>
              <a:ext uri="{FF2B5EF4-FFF2-40B4-BE49-F238E27FC236}">
                <a16:creationId xmlns:a16="http://schemas.microsoft.com/office/drawing/2014/main" id="{890E4EEC-71D1-4D2F-BE60-6D6C7D94DA73}"/>
              </a:ext>
            </a:extLst>
          </p:cNvPr>
          <p:cNvCxnSpPr>
            <a:cxnSpLocks/>
          </p:cNvCxnSpPr>
          <p:nvPr/>
        </p:nvCxnSpPr>
        <p:spPr>
          <a:xfrm>
            <a:off x="10298732" y="12409287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r Verbinder 2">
            <a:extLst>
              <a:ext uri="{FF2B5EF4-FFF2-40B4-BE49-F238E27FC236}">
                <a16:creationId xmlns:a16="http://schemas.microsoft.com/office/drawing/2014/main" id="{A469AAB8-4BFA-4189-8E8F-90B04B4E6410}"/>
              </a:ext>
            </a:extLst>
          </p:cNvPr>
          <p:cNvCxnSpPr/>
          <p:nvPr/>
        </p:nvCxnSpPr>
        <p:spPr>
          <a:xfrm>
            <a:off x="-2268760" y="7192871"/>
            <a:ext cx="1324947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feld 4">
            <a:extLst>
              <a:ext uri="{FF2B5EF4-FFF2-40B4-BE49-F238E27FC236}">
                <a16:creationId xmlns:a16="http://schemas.microsoft.com/office/drawing/2014/main" id="{FE8A2EF2-EE99-4ED8-8AB3-F417D10DD3D8}"/>
              </a:ext>
            </a:extLst>
          </p:cNvPr>
          <p:cNvSpPr txBox="1"/>
          <p:nvPr/>
        </p:nvSpPr>
        <p:spPr>
          <a:xfrm>
            <a:off x="11050799" y="-675457"/>
            <a:ext cx="13634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 with self-learning </a:t>
            </a:r>
            <a:r>
              <a:rPr lang="it-IT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constrains</a:t>
            </a:r>
            <a:r>
              <a:rPr lang="it-IT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semi-supervised Virtual Support Vector Machines</a:t>
            </a:r>
            <a:endParaRPr lang="de-DE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2229850" y="-675456"/>
            <a:ext cx="122581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-2160748" y="1209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217" y="-39230"/>
                <a:ext cx="1440159" cy="1285200"/>
              </a:xfrm>
              <a:prstGeom prst="can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/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subset of unlabeled samples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𝑈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Zylinder 101">
                <a:extLst>
                  <a:ext uri="{FF2B5EF4-FFF2-40B4-BE49-F238E27FC236}">
                    <a16:creationId xmlns:a16="http://schemas.microsoft.com/office/drawing/2014/main" id="{C05C162E-B61D-4B40-91F6-BC5298F230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936" y="-18682"/>
                <a:ext cx="1440159" cy="1284036"/>
              </a:xfrm>
              <a:prstGeom prst="can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417" y="-27384"/>
                <a:ext cx="1440159" cy="1284036"/>
              </a:xfrm>
              <a:prstGeom prst="can">
                <a:avLst/>
              </a:prstGeom>
              <a:blipFill>
                <a:blip r:embed="rId20"/>
                <a:stretch>
                  <a:fillRect r="-15000"/>
                </a:stretch>
              </a:blipFill>
              <a:ln>
                <a:solidFill>
                  <a:schemeClr val="bg1">
                    <a:lumMod val="50000"/>
                  </a:schemeClr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/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 xmlns="">
          <p:sp>
            <p:nvSpPr>
              <p:cNvPr id="104" name="Flussdiagramm: Prozess 103">
                <a:extLst>
                  <a:ext uri="{FF2B5EF4-FFF2-40B4-BE49-F238E27FC236}">
                    <a16:creationId xmlns:a16="http://schemas.microsoft.com/office/drawing/2014/main" id="{254F2140-11CE-4F97-800B-9AD3A7B7DE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208" y="189111"/>
                <a:ext cx="1368152" cy="864096"/>
              </a:xfrm>
              <a:prstGeom prst="flowChartProcess">
                <a:avLst/>
              </a:prstGeom>
              <a:blipFill>
                <a:blip r:embed="rId21"/>
                <a:stretch>
                  <a:fillRect t="-6250" b="-13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81CA1E20-4EEE-46B4-837C-5B810C89990A}"/>
              </a:ext>
            </a:extLst>
          </p:cNvPr>
          <p:cNvCxnSpPr>
            <a:cxnSpLocks/>
            <a:stCxn id="104" idx="3"/>
            <a:endCxn id="103" idx="2"/>
          </p:cNvCxnSpPr>
          <p:nvPr/>
        </p:nvCxnSpPr>
        <p:spPr>
          <a:xfrm flipV="1">
            <a:off x="7812360" y="614634"/>
            <a:ext cx="504057" cy="65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DF030DB-65CC-4E06-B667-588BA33C66AE}"/>
              </a:ext>
            </a:extLst>
          </p:cNvPr>
          <p:cNvCxnSpPr>
            <a:cxnSpLocks/>
            <a:stCxn id="102" idx="4"/>
            <a:endCxn id="104" idx="1"/>
          </p:cNvCxnSpPr>
          <p:nvPr/>
        </p:nvCxnSpPr>
        <p:spPr>
          <a:xfrm flipV="1">
            <a:off x="5906095" y="621159"/>
            <a:ext cx="538113" cy="217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Flussdiagramm: Prozess 50">
            <a:extLst>
              <a:ext uri="{FF2B5EF4-FFF2-40B4-BE49-F238E27FC236}">
                <a16:creationId xmlns:a16="http://schemas.microsoft.com/office/drawing/2014/main" id="{E1C073BE-5EA4-4CF5-880C-C79114600FAB}"/>
              </a:ext>
            </a:extLst>
          </p:cNvPr>
          <p:cNvSpPr/>
          <p:nvPr/>
        </p:nvSpPr>
        <p:spPr>
          <a:xfrm>
            <a:off x="12827576" y="1413744"/>
            <a:ext cx="5499285" cy="3806989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08" name="Textfeld 4">
            <a:extLst>
              <a:ext uri="{FF2B5EF4-FFF2-40B4-BE49-F238E27FC236}">
                <a16:creationId xmlns:a16="http://schemas.microsoft.com/office/drawing/2014/main" id="{15FFFBD4-880E-48CD-9475-E4456FD369B5}"/>
              </a:ext>
            </a:extLst>
          </p:cNvPr>
          <p:cNvSpPr txBox="1"/>
          <p:nvPr/>
        </p:nvSpPr>
        <p:spPr>
          <a:xfrm>
            <a:off x="-2069983" y="7469832"/>
            <a:ext cx="132408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Support Vector Machine with self-learning constraints and virtual semi-labeled samples</a:t>
            </a:r>
            <a:r>
              <a:rPr lang="de-DE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feld 60">
                <a:extLst>
                  <a:ext uri="{FF2B5EF4-FFF2-40B4-BE49-F238E27FC236}">
                    <a16:creationId xmlns:a16="http://schemas.microsoft.com/office/drawing/2014/main" id="{DA37CD7E-2F1E-4399-BD89-46448923E32F}"/>
                  </a:ext>
                </a:extLst>
              </p:cNvPr>
              <p:cNvSpPr txBox="1"/>
              <p:nvPr/>
            </p:nvSpPr>
            <p:spPr>
              <a:xfrm>
                <a:off x="18376510" y="1603092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24" name="Textfeld 60">
                <a:extLst>
                  <a:ext uri="{FF2B5EF4-FFF2-40B4-BE49-F238E27FC236}">
                    <a16:creationId xmlns:a16="http://schemas.microsoft.com/office/drawing/2014/main" id="{DA37CD7E-2F1E-4399-BD89-46448923E3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6510" y="1603092"/>
                <a:ext cx="1450910" cy="369332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Flussdiagramm: Prozess 6">
            <a:extLst>
              <a:ext uri="{FF2B5EF4-FFF2-40B4-BE49-F238E27FC236}">
                <a16:creationId xmlns:a16="http://schemas.microsoft.com/office/drawing/2014/main" id="{BC1961C9-9EE0-45FC-ABCB-E16630291004}"/>
              </a:ext>
            </a:extLst>
          </p:cNvPr>
          <p:cNvSpPr/>
          <p:nvPr/>
        </p:nvSpPr>
        <p:spPr>
          <a:xfrm>
            <a:off x="12996936" y="1544297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distance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feld 60">
                <a:extLst>
                  <a:ext uri="{FF2B5EF4-FFF2-40B4-BE49-F238E27FC236}">
                    <a16:creationId xmlns:a16="http://schemas.microsoft.com/office/drawing/2014/main" id="{9FF75220-FEBF-4497-8DCE-C2F0C1200B55}"/>
                  </a:ext>
                </a:extLst>
              </p:cNvPr>
              <p:cNvSpPr txBox="1"/>
              <p:nvPr/>
            </p:nvSpPr>
            <p:spPr>
              <a:xfrm>
                <a:off x="14918157" y="1560626"/>
                <a:ext cx="1764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44" name="Textfeld 60">
                <a:extLst>
                  <a:ext uri="{FF2B5EF4-FFF2-40B4-BE49-F238E27FC236}">
                    <a16:creationId xmlns:a16="http://schemas.microsoft.com/office/drawing/2014/main" id="{9FF75220-FEBF-4497-8DCE-C2F0C1200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18157" y="1560626"/>
                <a:ext cx="1764842" cy="369332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5" name="Flussdiagramm: Prozess 41">
            <a:extLst>
              <a:ext uri="{FF2B5EF4-FFF2-40B4-BE49-F238E27FC236}">
                <a16:creationId xmlns:a16="http://schemas.microsoft.com/office/drawing/2014/main" id="{43DDB4DE-7B24-4053-8688-40AA5C301287}"/>
              </a:ext>
            </a:extLst>
          </p:cNvPr>
          <p:cNvSpPr/>
          <p:nvPr/>
        </p:nvSpPr>
        <p:spPr>
          <a:xfrm>
            <a:off x="16766647" y="1544297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labeling candidates</a:t>
            </a:r>
          </a:p>
        </p:txBody>
      </p:sp>
      <p:cxnSp>
        <p:nvCxnSpPr>
          <p:cNvPr id="146" name="Gerade Verbindung mit Pfeil 58">
            <a:extLst>
              <a:ext uri="{FF2B5EF4-FFF2-40B4-BE49-F238E27FC236}">
                <a16:creationId xmlns:a16="http://schemas.microsoft.com/office/drawing/2014/main" id="{E5B9D21F-1C03-43E3-B29F-5326B1E1F24D}"/>
              </a:ext>
            </a:extLst>
          </p:cNvPr>
          <p:cNvCxnSpPr>
            <a:cxnSpLocks/>
            <a:stCxn id="141" idx="3"/>
            <a:endCxn id="145" idx="1"/>
          </p:cNvCxnSpPr>
          <p:nvPr/>
        </p:nvCxnSpPr>
        <p:spPr>
          <a:xfrm>
            <a:off x="14725128" y="1976345"/>
            <a:ext cx="20415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Gewinkelte Verbindung 40">
            <a:extLst>
              <a:ext uri="{FF2B5EF4-FFF2-40B4-BE49-F238E27FC236}">
                <a16:creationId xmlns:a16="http://schemas.microsoft.com/office/drawing/2014/main" id="{07459F5D-7F69-4959-A5E9-F8F2409A6848}"/>
              </a:ext>
            </a:extLst>
          </p:cNvPr>
          <p:cNvCxnSpPr>
            <a:cxnSpLocks/>
            <a:stCxn id="145" idx="3"/>
          </p:cNvCxnSpPr>
          <p:nvPr/>
        </p:nvCxnSpPr>
        <p:spPr>
          <a:xfrm>
            <a:off x="18134799" y="1976345"/>
            <a:ext cx="1716420" cy="362654"/>
          </a:xfrm>
          <a:prstGeom prst="bentConnector3">
            <a:avLst>
              <a:gd name="adj1" fmla="val 998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Zylinder 100">
            <a:extLst>
              <a:ext uri="{FF2B5EF4-FFF2-40B4-BE49-F238E27FC236}">
                <a16:creationId xmlns:a16="http://schemas.microsoft.com/office/drawing/2014/main" id="{CFFA5162-0AC3-42E9-9BF7-1A01875D3CF7}"/>
              </a:ext>
            </a:extLst>
          </p:cNvPr>
          <p:cNvSpPr/>
          <p:nvPr/>
        </p:nvSpPr>
        <p:spPr>
          <a:xfrm>
            <a:off x="19287111" y="2330801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labeled samples</a:t>
            </a:r>
          </a:p>
        </p:txBody>
      </p:sp>
      <p:cxnSp>
        <p:nvCxnSpPr>
          <p:cNvPr id="152" name="Gerade Verbindung mit Pfeil 55">
            <a:extLst>
              <a:ext uri="{FF2B5EF4-FFF2-40B4-BE49-F238E27FC236}">
                <a16:creationId xmlns:a16="http://schemas.microsoft.com/office/drawing/2014/main" id="{3427B817-78E4-4173-857A-14E2953E940F}"/>
              </a:ext>
            </a:extLst>
          </p:cNvPr>
          <p:cNvCxnSpPr>
            <a:cxnSpLocks/>
          </p:cNvCxnSpPr>
          <p:nvPr/>
        </p:nvCxnSpPr>
        <p:spPr>
          <a:xfrm>
            <a:off x="20079713" y="1943401"/>
            <a:ext cx="0" cy="400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winkelte Verbindung 40">
            <a:extLst>
              <a:ext uri="{FF2B5EF4-FFF2-40B4-BE49-F238E27FC236}">
                <a16:creationId xmlns:a16="http://schemas.microsoft.com/office/drawing/2014/main" id="{BE693654-3FB9-4078-8CC6-0B8D1CEE6B35}"/>
              </a:ext>
            </a:extLst>
          </p:cNvPr>
          <p:cNvCxnSpPr>
            <a:cxnSpLocks/>
            <a:stCxn id="103" idx="4"/>
            <a:endCxn id="141" idx="0"/>
          </p:cNvCxnSpPr>
          <p:nvPr/>
        </p:nvCxnSpPr>
        <p:spPr>
          <a:xfrm>
            <a:off x="9756576" y="614634"/>
            <a:ext cx="4104456" cy="929663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Gerade Verbindung mit Pfeil 55">
            <a:extLst>
              <a:ext uri="{FF2B5EF4-FFF2-40B4-BE49-F238E27FC236}">
                <a16:creationId xmlns:a16="http://schemas.microsoft.com/office/drawing/2014/main" id="{0C013F72-8DBF-4A56-A53B-9AD11BBDD6D4}"/>
              </a:ext>
            </a:extLst>
          </p:cNvPr>
          <p:cNvCxnSpPr>
            <a:cxnSpLocks/>
            <a:stCxn id="149" idx="3"/>
            <a:endCxn id="155" idx="0"/>
          </p:cNvCxnSpPr>
          <p:nvPr/>
        </p:nvCxnSpPr>
        <p:spPr>
          <a:xfrm flipH="1">
            <a:off x="20002657" y="3616001"/>
            <a:ext cx="4534" cy="65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Flussdiagramm: Prozess 16">
            <a:extLst>
              <a:ext uri="{FF2B5EF4-FFF2-40B4-BE49-F238E27FC236}">
                <a16:creationId xmlns:a16="http://schemas.microsoft.com/office/drawing/2014/main" id="{A05D044F-7415-4E2D-B491-3A04D2CA1637}"/>
              </a:ext>
            </a:extLst>
          </p:cNvPr>
          <p:cNvSpPr/>
          <p:nvPr/>
        </p:nvSpPr>
        <p:spPr>
          <a:xfrm>
            <a:off x="19390589" y="426673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156" name="Textfeld 64">
            <a:extLst>
              <a:ext uri="{FF2B5EF4-FFF2-40B4-BE49-F238E27FC236}">
                <a16:creationId xmlns:a16="http://schemas.microsoft.com/office/drawing/2014/main" id="{772CEC18-7B36-4155-90F4-930DB97DDAD4}"/>
              </a:ext>
            </a:extLst>
          </p:cNvPr>
          <p:cNvSpPr txBox="1"/>
          <p:nvPr/>
        </p:nvSpPr>
        <p:spPr>
          <a:xfrm>
            <a:off x="16639775" y="4796639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159" name="Flussdiagramm: Prozess 12">
            <a:extLst>
              <a:ext uri="{FF2B5EF4-FFF2-40B4-BE49-F238E27FC236}">
                <a16:creationId xmlns:a16="http://schemas.microsoft.com/office/drawing/2014/main" id="{333C8CE3-0C69-46E5-B9B4-45B3034612E1}"/>
              </a:ext>
            </a:extLst>
          </p:cNvPr>
          <p:cNvSpPr/>
          <p:nvPr/>
        </p:nvSpPr>
        <p:spPr>
          <a:xfrm>
            <a:off x="13176956" y="4291563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hyperplane</a:t>
            </a:r>
          </a:p>
        </p:txBody>
      </p:sp>
      <p:cxnSp>
        <p:nvCxnSpPr>
          <p:cNvPr id="160" name="Gerade Verbindung mit Pfeil 58">
            <a:extLst>
              <a:ext uri="{FF2B5EF4-FFF2-40B4-BE49-F238E27FC236}">
                <a16:creationId xmlns:a16="http://schemas.microsoft.com/office/drawing/2014/main" id="{1951255A-976A-4C9D-9A1E-3E7600DD5A73}"/>
              </a:ext>
            </a:extLst>
          </p:cNvPr>
          <p:cNvCxnSpPr>
            <a:cxnSpLocks/>
            <a:stCxn id="17" idx="3"/>
            <a:endCxn id="159" idx="1"/>
          </p:cNvCxnSpPr>
          <p:nvPr/>
        </p:nvCxnSpPr>
        <p:spPr>
          <a:xfrm flipV="1">
            <a:off x="10908704" y="4723611"/>
            <a:ext cx="2268252" cy="153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Flussdiagramm: Karte 7">
            <a:extLst>
              <a:ext uri="{FF2B5EF4-FFF2-40B4-BE49-F238E27FC236}">
                <a16:creationId xmlns:a16="http://schemas.microsoft.com/office/drawing/2014/main" id="{7FCC4A93-B55A-4C14-8C75-A0C4CBB93839}"/>
              </a:ext>
            </a:extLst>
          </p:cNvPr>
          <p:cNvSpPr/>
          <p:nvPr/>
        </p:nvSpPr>
        <p:spPr>
          <a:xfrm>
            <a:off x="19328244" y="544214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cxnSp>
        <p:nvCxnSpPr>
          <p:cNvPr id="166" name="Gerade Verbindung mit Pfeil 76">
            <a:extLst>
              <a:ext uri="{FF2B5EF4-FFF2-40B4-BE49-F238E27FC236}">
                <a16:creationId xmlns:a16="http://schemas.microsoft.com/office/drawing/2014/main" id="{AC2F4C8E-F65C-4A50-B584-CC573351BBA4}"/>
              </a:ext>
            </a:extLst>
          </p:cNvPr>
          <p:cNvCxnSpPr>
            <a:cxnSpLocks/>
            <a:stCxn id="155" idx="2"/>
            <a:endCxn id="165" idx="0"/>
          </p:cNvCxnSpPr>
          <p:nvPr/>
        </p:nvCxnSpPr>
        <p:spPr>
          <a:xfrm>
            <a:off x="20002657" y="5130834"/>
            <a:ext cx="9663" cy="3113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Flussdiagramm: Prozess 50">
            <a:extLst>
              <a:ext uri="{FF2B5EF4-FFF2-40B4-BE49-F238E27FC236}">
                <a16:creationId xmlns:a16="http://schemas.microsoft.com/office/drawing/2014/main" id="{6D5D689D-15F2-4939-B7D2-70CB65ACF920}"/>
              </a:ext>
            </a:extLst>
          </p:cNvPr>
          <p:cNvSpPr/>
          <p:nvPr/>
        </p:nvSpPr>
        <p:spPr>
          <a:xfrm>
            <a:off x="12760183" y="9310109"/>
            <a:ext cx="5499285" cy="3806989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70" name="Flussdiagramm: Prozess 6">
            <a:extLst>
              <a:ext uri="{FF2B5EF4-FFF2-40B4-BE49-F238E27FC236}">
                <a16:creationId xmlns:a16="http://schemas.microsoft.com/office/drawing/2014/main" id="{D69731C1-4863-4D6C-B4EE-30FE3A20099C}"/>
              </a:ext>
            </a:extLst>
          </p:cNvPr>
          <p:cNvSpPr/>
          <p:nvPr/>
        </p:nvSpPr>
        <p:spPr>
          <a:xfrm>
            <a:off x="12929543" y="9440662"/>
            <a:ext cx="1728192" cy="118722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multiclass level uncertainty distance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1" name="Textfeld 60">
                <a:extLst>
                  <a:ext uri="{FF2B5EF4-FFF2-40B4-BE49-F238E27FC236}">
                    <a16:creationId xmlns:a16="http://schemas.microsoft.com/office/drawing/2014/main" id="{2B2B6622-BE95-473E-903A-27E7E82B434C}"/>
                  </a:ext>
                </a:extLst>
              </p:cNvPr>
              <p:cNvSpPr txBox="1"/>
              <p:nvPr/>
            </p:nvSpPr>
            <p:spPr>
              <a:xfrm>
                <a:off x="14850764" y="9456991"/>
                <a:ext cx="1764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1" name="Textfeld 60">
                <a:extLst>
                  <a:ext uri="{FF2B5EF4-FFF2-40B4-BE49-F238E27FC236}">
                    <a16:creationId xmlns:a16="http://schemas.microsoft.com/office/drawing/2014/main" id="{2B2B6622-BE95-473E-903A-27E7E82B4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0764" y="9456991"/>
                <a:ext cx="1764842" cy="369332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2" name="Flussdiagramm: Prozess 41">
            <a:extLst>
              <a:ext uri="{FF2B5EF4-FFF2-40B4-BE49-F238E27FC236}">
                <a16:creationId xmlns:a16="http://schemas.microsoft.com/office/drawing/2014/main" id="{AB67E44F-C5EB-4C87-906B-5C6A1F8729C7}"/>
              </a:ext>
            </a:extLst>
          </p:cNvPr>
          <p:cNvSpPr/>
          <p:nvPr/>
        </p:nvSpPr>
        <p:spPr>
          <a:xfrm>
            <a:off x="16699254" y="9440662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labeling candidates</a:t>
            </a:r>
          </a:p>
        </p:txBody>
      </p:sp>
      <p:cxnSp>
        <p:nvCxnSpPr>
          <p:cNvPr id="173" name="Gerade Verbindung mit Pfeil 58">
            <a:extLst>
              <a:ext uri="{FF2B5EF4-FFF2-40B4-BE49-F238E27FC236}">
                <a16:creationId xmlns:a16="http://schemas.microsoft.com/office/drawing/2014/main" id="{E284D58F-122C-4359-8B1A-9F640A76CB61}"/>
              </a:ext>
            </a:extLst>
          </p:cNvPr>
          <p:cNvCxnSpPr>
            <a:cxnSpLocks/>
            <a:endCxn id="172" idx="1"/>
          </p:cNvCxnSpPr>
          <p:nvPr/>
        </p:nvCxnSpPr>
        <p:spPr>
          <a:xfrm>
            <a:off x="14652264" y="9868789"/>
            <a:ext cx="2046990" cy="39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Gewinkelte Verbindung 40">
            <a:extLst>
              <a:ext uri="{FF2B5EF4-FFF2-40B4-BE49-F238E27FC236}">
                <a16:creationId xmlns:a16="http://schemas.microsoft.com/office/drawing/2014/main" id="{561438FD-0F8F-475C-BC1F-9AF1C470D011}"/>
              </a:ext>
            </a:extLst>
          </p:cNvPr>
          <p:cNvCxnSpPr>
            <a:cxnSpLocks/>
            <a:endCxn id="170" idx="0"/>
          </p:cNvCxnSpPr>
          <p:nvPr/>
        </p:nvCxnSpPr>
        <p:spPr>
          <a:xfrm>
            <a:off x="11561391" y="8517524"/>
            <a:ext cx="2232248" cy="923138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feld 64">
            <a:extLst>
              <a:ext uri="{FF2B5EF4-FFF2-40B4-BE49-F238E27FC236}">
                <a16:creationId xmlns:a16="http://schemas.microsoft.com/office/drawing/2014/main" id="{E955ADBC-A563-4BA0-AC89-5F5DE3CBD5DE}"/>
              </a:ext>
            </a:extLst>
          </p:cNvPr>
          <p:cNvSpPr txBox="1"/>
          <p:nvPr/>
        </p:nvSpPr>
        <p:spPr>
          <a:xfrm>
            <a:off x="16572382" y="12693004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182" name="Flussdiagramm: Prozess 12">
            <a:extLst>
              <a:ext uri="{FF2B5EF4-FFF2-40B4-BE49-F238E27FC236}">
                <a16:creationId xmlns:a16="http://schemas.microsoft.com/office/drawing/2014/main" id="{3E525C81-531F-4FB6-9C2A-85C72182D189}"/>
              </a:ext>
            </a:extLst>
          </p:cNvPr>
          <p:cNvSpPr/>
          <p:nvPr/>
        </p:nvSpPr>
        <p:spPr>
          <a:xfrm>
            <a:off x="13109563" y="12187928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hyperplane</a:t>
            </a:r>
          </a:p>
        </p:txBody>
      </p:sp>
      <p:cxnSp>
        <p:nvCxnSpPr>
          <p:cNvPr id="183" name="Gerade Verbindung mit Pfeil 58">
            <a:extLst>
              <a:ext uri="{FF2B5EF4-FFF2-40B4-BE49-F238E27FC236}">
                <a16:creationId xmlns:a16="http://schemas.microsoft.com/office/drawing/2014/main" id="{31311799-5DE7-45A5-BE0C-9A6274FC51B2}"/>
              </a:ext>
            </a:extLst>
          </p:cNvPr>
          <p:cNvCxnSpPr>
            <a:cxnSpLocks/>
            <a:endCxn id="182" idx="1"/>
          </p:cNvCxnSpPr>
          <p:nvPr/>
        </p:nvCxnSpPr>
        <p:spPr>
          <a:xfrm>
            <a:off x="11393364" y="12619976"/>
            <a:ext cx="171619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Gerade Verbindung mit Pfeil 58">
            <a:extLst>
              <a:ext uri="{FF2B5EF4-FFF2-40B4-BE49-F238E27FC236}">
                <a16:creationId xmlns:a16="http://schemas.microsoft.com/office/drawing/2014/main" id="{13AC2DFD-CB5A-4FBC-8180-6DEF2A4A019E}"/>
              </a:ext>
            </a:extLst>
          </p:cNvPr>
          <p:cNvCxnSpPr>
            <a:cxnSpLocks/>
            <a:stCxn id="159" idx="0"/>
            <a:endCxn id="141" idx="2"/>
          </p:cNvCxnSpPr>
          <p:nvPr/>
        </p:nvCxnSpPr>
        <p:spPr>
          <a:xfrm flipV="1">
            <a:off x="13861032" y="2408393"/>
            <a:ext cx="0" cy="18831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Gerade Verbindung mit Pfeil 58">
            <a:extLst>
              <a:ext uri="{FF2B5EF4-FFF2-40B4-BE49-F238E27FC236}">
                <a16:creationId xmlns:a16="http://schemas.microsoft.com/office/drawing/2014/main" id="{D7B41083-E5F8-4D02-BC5A-A9A64C40957F}"/>
              </a:ext>
            </a:extLst>
          </p:cNvPr>
          <p:cNvCxnSpPr>
            <a:cxnSpLocks/>
            <a:stCxn id="182" idx="0"/>
            <a:endCxn id="170" idx="2"/>
          </p:cNvCxnSpPr>
          <p:nvPr/>
        </p:nvCxnSpPr>
        <p:spPr>
          <a:xfrm flipV="1">
            <a:off x="13793639" y="10627888"/>
            <a:ext cx="0" cy="15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Gerade Verbindung mit Pfeil 48">
            <a:extLst>
              <a:ext uri="{FF2B5EF4-FFF2-40B4-BE49-F238E27FC236}">
                <a16:creationId xmlns:a16="http://schemas.microsoft.com/office/drawing/2014/main" id="{23537EB0-DF1C-4D3E-A490-7A2CFE2EFC90}"/>
              </a:ext>
            </a:extLst>
          </p:cNvPr>
          <p:cNvCxnSpPr>
            <a:cxnSpLocks/>
          </p:cNvCxnSpPr>
          <p:nvPr/>
        </p:nvCxnSpPr>
        <p:spPr>
          <a:xfrm>
            <a:off x="32760154" y="11028784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Flussdiagramm: Prozess 49">
            <a:extLst>
              <a:ext uri="{FF2B5EF4-FFF2-40B4-BE49-F238E27FC236}">
                <a16:creationId xmlns:a16="http://schemas.microsoft.com/office/drawing/2014/main" id="{9175E7F5-5B01-4BC0-A5E9-3A6E40F4782D}"/>
              </a:ext>
            </a:extLst>
          </p:cNvPr>
          <p:cNvSpPr/>
          <p:nvPr/>
        </p:nvSpPr>
        <p:spPr>
          <a:xfrm>
            <a:off x="23072025" y="9929703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Flussdiagramm: Prozess 50">
            <a:extLst>
              <a:ext uri="{FF2B5EF4-FFF2-40B4-BE49-F238E27FC236}">
                <a16:creationId xmlns:a16="http://schemas.microsoft.com/office/drawing/2014/main" id="{556EB90C-5FE0-493B-A833-B0A53AE8C30A}"/>
              </a:ext>
            </a:extLst>
          </p:cNvPr>
          <p:cNvSpPr/>
          <p:nvPr/>
        </p:nvSpPr>
        <p:spPr>
          <a:xfrm>
            <a:off x="27513040" y="11334626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5" name="Flussdiagramm: Prozess 54">
            <a:extLst>
              <a:ext uri="{FF2B5EF4-FFF2-40B4-BE49-F238E27FC236}">
                <a16:creationId xmlns:a16="http://schemas.microsoft.com/office/drawing/2014/main" id="{61188EEA-EEFD-46E0-9DAE-DDE94D1FBAEA}"/>
              </a:ext>
            </a:extLst>
          </p:cNvPr>
          <p:cNvSpPr/>
          <p:nvPr/>
        </p:nvSpPr>
        <p:spPr>
          <a:xfrm>
            <a:off x="23072024" y="11334628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" name="Textfeld 56">
                <a:extLst>
                  <a:ext uri="{FF2B5EF4-FFF2-40B4-BE49-F238E27FC236}">
                    <a16:creationId xmlns:a16="http://schemas.microsoft.com/office/drawing/2014/main" id="{2F255638-6757-4133-9C74-227EBFDC8705}"/>
                  </a:ext>
                </a:extLst>
              </p:cNvPr>
              <p:cNvSpPr txBox="1"/>
              <p:nvPr/>
            </p:nvSpPr>
            <p:spPr>
              <a:xfrm>
                <a:off x="32456499" y="7974078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6" name="Textfeld 56">
                <a:extLst>
                  <a:ext uri="{FF2B5EF4-FFF2-40B4-BE49-F238E27FC236}">
                    <a16:creationId xmlns:a16="http://schemas.microsoft.com/office/drawing/2014/main" id="{2F255638-6757-4133-9C74-227EBFDC8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6499" y="7974078"/>
                <a:ext cx="621196" cy="370230"/>
              </a:xfrm>
              <a:prstGeom prst="rect">
                <a:avLst/>
              </a:prstGeom>
              <a:blipFill>
                <a:blip r:embed="rId3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7" name="Flussdiagramm: Karte 66">
            <a:extLst>
              <a:ext uri="{FF2B5EF4-FFF2-40B4-BE49-F238E27FC236}">
                <a16:creationId xmlns:a16="http://schemas.microsoft.com/office/drawing/2014/main" id="{15B06019-5FF8-4EC2-968B-4A61273A4E6D}"/>
              </a:ext>
            </a:extLst>
          </p:cNvPr>
          <p:cNvSpPr/>
          <p:nvPr/>
        </p:nvSpPr>
        <p:spPr>
          <a:xfrm>
            <a:off x="32071824" y="13090626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258" name="Flussdiagramm: Prozess 68">
            <a:extLst>
              <a:ext uri="{FF2B5EF4-FFF2-40B4-BE49-F238E27FC236}">
                <a16:creationId xmlns:a16="http://schemas.microsoft.com/office/drawing/2014/main" id="{33D31FB4-4557-4C6E-A602-DEE9A0390604}"/>
              </a:ext>
            </a:extLst>
          </p:cNvPr>
          <p:cNvSpPr/>
          <p:nvPr/>
        </p:nvSpPr>
        <p:spPr>
          <a:xfrm>
            <a:off x="32143832" y="8740249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261" name="Textfeld 72">
            <a:extLst>
              <a:ext uri="{FF2B5EF4-FFF2-40B4-BE49-F238E27FC236}">
                <a16:creationId xmlns:a16="http://schemas.microsoft.com/office/drawing/2014/main" id="{26D8A714-6E24-4B8F-9EFA-B8C1450B3B48}"/>
              </a:ext>
            </a:extLst>
          </p:cNvPr>
          <p:cNvSpPr txBox="1"/>
          <p:nvPr/>
        </p:nvSpPr>
        <p:spPr>
          <a:xfrm>
            <a:off x="23070824" y="12711336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62" name="Textfeld 73">
            <a:extLst>
              <a:ext uri="{FF2B5EF4-FFF2-40B4-BE49-F238E27FC236}">
                <a16:creationId xmlns:a16="http://schemas.microsoft.com/office/drawing/2014/main" id="{D9B3A628-9931-4D93-A978-B86FB8247B3C}"/>
              </a:ext>
            </a:extLst>
          </p:cNvPr>
          <p:cNvSpPr txBox="1"/>
          <p:nvPr/>
        </p:nvSpPr>
        <p:spPr>
          <a:xfrm>
            <a:off x="27522736" y="12704119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3" name="Textfeld 74">
                <a:extLst>
                  <a:ext uri="{FF2B5EF4-FFF2-40B4-BE49-F238E27FC236}">
                    <a16:creationId xmlns:a16="http://schemas.microsoft.com/office/drawing/2014/main" id="{25D10E28-08EB-4DC5-A8F8-94DF848A0A8A}"/>
                  </a:ext>
                </a:extLst>
              </p:cNvPr>
              <p:cNvSpPr txBox="1"/>
              <p:nvPr/>
            </p:nvSpPr>
            <p:spPr>
              <a:xfrm>
                <a:off x="30461369" y="9407494"/>
                <a:ext cx="1423659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3" name="Textfeld 74">
                <a:extLst>
                  <a:ext uri="{FF2B5EF4-FFF2-40B4-BE49-F238E27FC236}">
                    <a16:creationId xmlns:a16="http://schemas.microsoft.com/office/drawing/2014/main" id="{25D10E28-08EB-4DC5-A8F8-94DF848A0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61369" y="9407494"/>
                <a:ext cx="1423659" cy="376770"/>
              </a:xfrm>
              <a:prstGeom prst="rect">
                <a:avLst/>
              </a:prstGeom>
              <a:blipFill>
                <a:blip r:embed="rId31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Textfeld 75">
            <a:extLst>
              <a:ext uri="{FF2B5EF4-FFF2-40B4-BE49-F238E27FC236}">
                <a16:creationId xmlns:a16="http://schemas.microsoft.com/office/drawing/2014/main" id="{CD2A353C-C99E-455B-9631-E4CA46DAB14A}"/>
              </a:ext>
            </a:extLst>
          </p:cNvPr>
          <p:cNvSpPr txBox="1"/>
          <p:nvPr/>
        </p:nvSpPr>
        <p:spPr>
          <a:xfrm>
            <a:off x="23070824" y="9935469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semi-active samples</a:t>
            </a:r>
          </a:p>
        </p:txBody>
      </p:sp>
      <p:cxnSp>
        <p:nvCxnSpPr>
          <p:cNvPr id="265" name="Gerade Verbindung mit Pfeil 79">
            <a:extLst>
              <a:ext uri="{FF2B5EF4-FFF2-40B4-BE49-F238E27FC236}">
                <a16:creationId xmlns:a16="http://schemas.microsoft.com/office/drawing/2014/main" id="{EF46B03C-F615-4245-942F-95BD859601E6}"/>
              </a:ext>
            </a:extLst>
          </p:cNvPr>
          <p:cNvCxnSpPr>
            <a:cxnSpLocks/>
          </p:cNvCxnSpPr>
          <p:nvPr/>
        </p:nvCxnSpPr>
        <p:spPr>
          <a:xfrm>
            <a:off x="30631664" y="9394671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Gerade Verbindung mit Pfeil 80">
            <a:extLst>
              <a:ext uri="{FF2B5EF4-FFF2-40B4-BE49-F238E27FC236}">
                <a16:creationId xmlns:a16="http://schemas.microsoft.com/office/drawing/2014/main" id="{FFB7AED7-1AD9-42FA-A194-BD15C97C2463}"/>
              </a:ext>
            </a:extLst>
          </p:cNvPr>
          <p:cNvCxnSpPr>
            <a:cxnSpLocks/>
          </p:cNvCxnSpPr>
          <p:nvPr/>
        </p:nvCxnSpPr>
        <p:spPr>
          <a:xfrm>
            <a:off x="30631832" y="9021931"/>
            <a:ext cx="151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7" name="Flussdiagramm: Prozess 81">
                <a:extLst>
                  <a:ext uri="{FF2B5EF4-FFF2-40B4-BE49-F238E27FC236}">
                    <a16:creationId xmlns:a16="http://schemas.microsoft.com/office/drawing/2014/main" id="{424ECD3B-76CA-46E4-9DEF-A5E203B3B0CE}"/>
                  </a:ext>
                </a:extLst>
              </p:cNvPr>
              <p:cNvSpPr/>
              <p:nvPr/>
            </p:nvSpPr>
            <p:spPr>
              <a:xfrm>
                <a:off x="30343632" y="10185400"/>
                <a:ext cx="1368152" cy="933069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𝑎𝑐𝑡𝑖𝑣𝑒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67" name="Flussdiagramm: Prozess 81">
                <a:extLst>
                  <a:ext uri="{FF2B5EF4-FFF2-40B4-BE49-F238E27FC236}">
                    <a16:creationId xmlns:a16="http://schemas.microsoft.com/office/drawing/2014/main" id="{424ECD3B-76CA-46E4-9DEF-A5E203B3B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43632" y="10185400"/>
                <a:ext cx="1368152" cy="933069"/>
              </a:xfrm>
              <a:prstGeom prst="flowChartProcess">
                <a:avLst/>
              </a:prstGeom>
              <a:blipFill>
                <a:blip r:embed="rId32"/>
                <a:stretch>
                  <a:fillRect t="-2581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8" name="Gerade Verbindung mit Pfeil 82">
            <a:extLst>
              <a:ext uri="{FF2B5EF4-FFF2-40B4-BE49-F238E27FC236}">
                <a16:creationId xmlns:a16="http://schemas.microsoft.com/office/drawing/2014/main" id="{9F466165-8674-4101-AF90-FBC819934DFA}"/>
              </a:ext>
            </a:extLst>
          </p:cNvPr>
          <p:cNvCxnSpPr>
            <a:cxnSpLocks/>
          </p:cNvCxnSpPr>
          <p:nvPr/>
        </p:nvCxnSpPr>
        <p:spPr>
          <a:xfrm>
            <a:off x="32755661" y="9588624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9" name="Flussdiagramm: Prozess 83">
            <a:extLst>
              <a:ext uri="{FF2B5EF4-FFF2-40B4-BE49-F238E27FC236}">
                <a16:creationId xmlns:a16="http://schemas.microsoft.com/office/drawing/2014/main" id="{6F8B7ECD-395B-40A5-A73C-E54E9FB9BF15}"/>
              </a:ext>
            </a:extLst>
          </p:cNvPr>
          <p:cNvSpPr/>
          <p:nvPr/>
        </p:nvSpPr>
        <p:spPr>
          <a:xfrm>
            <a:off x="24943032" y="11437085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270" name="Flussdiagramm: Prozess 84">
            <a:extLst>
              <a:ext uri="{FF2B5EF4-FFF2-40B4-BE49-F238E27FC236}">
                <a16:creationId xmlns:a16="http://schemas.microsoft.com/office/drawing/2014/main" id="{6220D29E-999B-43AF-8B43-49B17FDCF0E3}"/>
              </a:ext>
            </a:extLst>
          </p:cNvPr>
          <p:cNvSpPr/>
          <p:nvPr/>
        </p:nvSpPr>
        <p:spPr>
          <a:xfrm>
            <a:off x="23430864" y="11437086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active samples</a:t>
            </a:r>
          </a:p>
        </p:txBody>
      </p:sp>
      <p:sp>
        <p:nvSpPr>
          <p:cNvPr id="271" name="Flussdiagramm: Prozess 85">
            <a:extLst>
              <a:ext uri="{FF2B5EF4-FFF2-40B4-BE49-F238E27FC236}">
                <a16:creationId xmlns:a16="http://schemas.microsoft.com/office/drawing/2014/main" id="{772EE702-AE65-422B-997C-4B83839D53FE}"/>
              </a:ext>
            </a:extLst>
          </p:cNvPr>
          <p:cNvSpPr/>
          <p:nvPr/>
        </p:nvSpPr>
        <p:spPr>
          <a:xfrm>
            <a:off x="27688608" y="11437085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272" name="Flussdiagramm: Prozess 86">
            <a:extLst>
              <a:ext uri="{FF2B5EF4-FFF2-40B4-BE49-F238E27FC236}">
                <a16:creationId xmlns:a16="http://schemas.microsoft.com/office/drawing/2014/main" id="{00CD06AE-ED43-4ABB-B1BD-BE2A1821ACFE}"/>
              </a:ext>
            </a:extLst>
          </p:cNvPr>
          <p:cNvSpPr/>
          <p:nvPr/>
        </p:nvSpPr>
        <p:spPr>
          <a:xfrm>
            <a:off x="29056760" y="11437085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273" name="Gerade Verbindung mit Pfeil 87">
            <a:extLst>
              <a:ext uri="{FF2B5EF4-FFF2-40B4-BE49-F238E27FC236}">
                <a16:creationId xmlns:a16="http://schemas.microsoft.com/office/drawing/2014/main" id="{F76CCBC2-40FC-46D9-AC79-19113930ADB5}"/>
              </a:ext>
            </a:extLst>
          </p:cNvPr>
          <p:cNvCxnSpPr>
            <a:cxnSpLocks/>
            <a:stCxn id="270" idx="3"/>
            <a:endCxn id="269" idx="1"/>
          </p:cNvCxnSpPr>
          <p:nvPr/>
        </p:nvCxnSpPr>
        <p:spPr>
          <a:xfrm flipV="1">
            <a:off x="24799016" y="12015664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Gerade Verbindung mit Pfeil 88">
            <a:extLst>
              <a:ext uri="{FF2B5EF4-FFF2-40B4-BE49-F238E27FC236}">
                <a16:creationId xmlns:a16="http://schemas.microsoft.com/office/drawing/2014/main" id="{B1A13ED8-98FD-48FD-90A5-ECBDD71F4689}"/>
              </a:ext>
            </a:extLst>
          </p:cNvPr>
          <p:cNvCxnSpPr>
            <a:cxnSpLocks/>
          </p:cNvCxnSpPr>
          <p:nvPr/>
        </p:nvCxnSpPr>
        <p:spPr>
          <a:xfrm>
            <a:off x="26167168" y="12026241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Gerade Verbindung mit Pfeil 89">
            <a:extLst>
              <a:ext uri="{FF2B5EF4-FFF2-40B4-BE49-F238E27FC236}">
                <a16:creationId xmlns:a16="http://schemas.microsoft.com/office/drawing/2014/main" id="{91126850-4496-42A5-B35E-9A80E6135BAE}"/>
              </a:ext>
            </a:extLst>
          </p:cNvPr>
          <p:cNvCxnSpPr>
            <a:cxnSpLocks/>
          </p:cNvCxnSpPr>
          <p:nvPr/>
        </p:nvCxnSpPr>
        <p:spPr>
          <a:xfrm>
            <a:off x="28912744" y="12026241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6" name="Textfeld 90">
                <a:extLst>
                  <a:ext uri="{FF2B5EF4-FFF2-40B4-BE49-F238E27FC236}">
                    <a16:creationId xmlns:a16="http://schemas.microsoft.com/office/drawing/2014/main" id="{6FC58EBA-0992-4F50-9092-116E3B910B7C}"/>
                  </a:ext>
                </a:extLst>
              </p:cNvPr>
              <p:cNvSpPr txBox="1"/>
              <p:nvPr/>
            </p:nvSpPr>
            <p:spPr>
              <a:xfrm>
                <a:off x="26098546" y="12026241"/>
                <a:ext cx="1392689" cy="386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276" name="Textfeld 90">
                <a:extLst>
                  <a:ext uri="{FF2B5EF4-FFF2-40B4-BE49-F238E27FC236}">
                    <a16:creationId xmlns:a16="http://schemas.microsoft.com/office/drawing/2014/main" id="{6FC58EBA-0992-4F50-9092-116E3B910B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8546" y="12026241"/>
                <a:ext cx="1392689" cy="386324"/>
              </a:xfrm>
              <a:prstGeom prst="rect">
                <a:avLst/>
              </a:prstGeom>
              <a:blipFill>
                <a:blip r:embed="rId33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7" name="Textfeld 91">
                <a:extLst>
                  <a:ext uri="{FF2B5EF4-FFF2-40B4-BE49-F238E27FC236}">
                    <a16:creationId xmlns:a16="http://schemas.microsoft.com/office/drawing/2014/main" id="{D50CA08A-68EC-4307-903A-7C2846435177}"/>
                  </a:ext>
                </a:extLst>
              </p:cNvPr>
              <p:cNvSpPr txBox="1"/>
              <p:nvPr/>
            </p:nvSpPr>
            <p:spPr>
              <a:xfrm>
                <a:off x="30237756" y="12034708"/>
                <a:ext cx="1392689" cy="386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77" name="Textfeld 91">
                <a:extLst>
                  <a:ext uri="{FF2B5EF4-FFF2-40B4-BE49-F238E27FC236}">
                    <a16:creationId xmlns:a16="http://schemas.microsoft.com/office/drawing/2014/main" id="{D50CA08A-68EC-4307-903A-7C2846435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7756" y="12034708"/>
                <a:ext cx="1392689" cy="386324"/>
              </a:xfrm>
              <a:prstGeom prst="rect">
                <a:avLst/>
              </a:prstGeom>
              <a:blipFill>
                <a:blip r:embed="rId3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8" name="Flussdiagramm: Prozess 92">
                <a:extLst>
                  <a:ext uri="{FF2B5EF4-FFF2-40B4-BE49-F238E27FC236}">
                    <a16:creationId xmlns:a16="http://schemas.microsoft.com/office/drawing/2014/main" id="{C64F556D-1279-4A27-834E-978ECDA2D6B0}"/>
                  </a:ext>
                </a:extLst>
              </p:cNvPr>
              <p:cNvSpPr/>
              <p:nvPr/>
            </p:nvSpPr>
            <p:spPr>
              <a:xfrm>
                <a:off x="32071824" y="10185400"/>
                <a:ext cx="1368152" cy="933069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de-DE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acc>
                      </m:e>
                      <m:sub>
                        <m:r>
                          <a:rPr lang="it-IT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sub>
                      <m:sup>
                        <m:r>
                          <a:rPr lang="it-IT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𝑆𝑉</m:t>
                        </m:r>
                      </m:sup>
                    </m:sSub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𝑎𝑐𝑡𝑖𝑣𝑒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8" name="Flussdiagramm: Prozess 92">
                <a:extLst>
                  <a:ext uri="{FF2B5EF4-FFF2-40B4-BE49-F238E27FC236}">
                    <a16:creationId xmlns:a16="http://schemas.microsoft.com/office/drawing/2014/main" id="{C64F556D-1279-4A27-834E-978ECDA2D6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71824" y="10185400"/>
                <a:ext cx="1368152" cy="933069"/>
              </a:xfrm>
              <a:prstGeom prst="flowChartProcess">
                <a:avLst/>
              </a:prstGeom>
              <a:blipFill>
                <a:blip r:embed="rId35"/>
                <a:stretch>
                  <a:fillRect t="-4516" b="-129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9" name="Verbinder: gewinkelt 93">
            <a:extLst>
              <a:ext uri="{FF2B5EF4-FFF2-40B4-BE49-F238E27FC236}">
                <a16:creationId xmlns:a16="http://schemas.microsoft.com/office/drawing/2014/main" id="{5D468458-AB54-44F9-BADA-E23FAB923BE2}"/>
              </a:ext>
            </a:extLst>
          </p:cNvPr>
          <p:cNvCxnSpPr>
            <a:cxnSpLocks/>
            <a:stCxn id="267" idx="1"/>
            <a:endCxn id="270" idx="1"/>
          </p:cNvCxnSpPr>
          <p:nvPr/>
        </p:nvCxnSpPr>
        <p:spPr>
          <a:xfrm rot="10800000" flipV="1">
            <a:off x="23430864" y="10651935"/>
            <a:ext cx="6912768" cy="1363730"/>
          </a:xfrm>
          <a:prstGeom prst="bentConnector3">
            <a:avLst>
              <a:gd name="adj1" fmla="val 1033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Flussdiagramm: Prozess 94">
            <a:extLst>
              <a:ext uri="{FF2B5EF4-FFF2-40B4-BE49-F238E27FC236}">
                <a16:creationId xmlns:a16="http://schemas.microsoft.com/office/drawing/2014/main" id="{DCAAF1A4-3872-4DB3-9498-170DCF467794}"/>
              </a:ext>
            </a:extLst>
          </p:cNvPr>
          <p:cNvSpPr/>
          <p:nvPr/>
        </p:nvSpPr>
        <p:spPr>
          <a:xfrm>
            <a:off x="32143832" y="11622660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1" name="Textfeld 95">
                <a:extLst>
                  <a:ext uri="{FF2B5EF4-FFF2-40B4-BE49-F238E27FC236}">
                    <a16:creationId xmlns:a16="http://schemas.microsoft.com/office/drawing/2014/main" id="{C4EC3D9E-4B9D-4244-99CC-DCB0A2D9D9D2}"/>
                  </a:ext>
                </a:extLst>
              </p:cNvPr>
              <p:cNvSpPr txBox="1"/>
              <p:nvPr/>
            </p:nvSpPr>
            <p:spPr>
              <a:xfrm>
                <a:off x="28902532" y="10226041"/>
                <a:ext cx="1423659" cy="387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1" name="Textfeld 95">
                <a:extLst>
                  <a:ext uri="{FF2B5EF4-FFF2-40B4-BE49-F238E27FC236}">
                    <a16:creationId xmlns:a16="http://schemas.microsoft.com/office/drawing/2014/main" id="{C4EC3D9E-4B9D-4244-99CC-DCB0A2D9D9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2532" y="10226041"/>
                <a:ext cx="1423659" cy="387863"/>
              </a:xfrm>
              <a:prstGeom prst="rect">
                <a:avLst/>
              </a:prstGeom>
              <a:blipFill>
                <a:blip r:embed="rId36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2" name="Verbinder: gewinkelt 96">
            <a:extLst>
              <a:ext uri="{FF2B5EF4-FFF2-40B4-BE49-F238E27FC236}">
                <a16:creationId xmlns:a16="http://schemas.microsoft.com/office/drawing/2014/main" id="{0A558AD6-ED81-4A5B-B7F0-2851135C45C8}"/>
              </a:ext>
            </a:extLst>
          </p:cNvPr>
          <p:cNvCxnSpPr>
            <a:cxnSpLocks/>
            <a:stCxn id="258" idx="2"/>
            <a:endCxn id="267" idx="0"/>
          </p:cNvCxnSpPr>
          <p:nvPr/>
        </p:nvCxnSpPr>
        <p:spPr>
          <a:xfrm rot="5400000">
            <a:off x="31601277" y="9030776"/>
            <a:ext cx="581055" cy="1728192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Gerade Verbindung mit Pfeil 97">
            <a:extLst>
              <a:ext uri="{FF2B5EF4-FFF2-40B4-BE49-F238E27FC236}">
                <a16:creationId xmlns:a16="http://schemas.microsoft.com/office/drawing/2014/main" id="{02D65711-4265-483C-BDB4-B0A4FD849A16}"/>
              </a:ext>
            </a:extLst>
          </p:cNvPr>
          <p:cNvCxnSpPr>
            <a:cxnSpLocks/>
          </p:cNvCxnSpPr>
          <p:nvPr/>
        </p:nvCxnSpPr>
        <p:spPr>
          <a:xfrm>
            <a:off x="30281784" y="12026241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Gerade Verbindung mit Pfeil 98">
            <a:extLst>
              <a:ext uri="{FF2B5EF4-FFF2-40B4-BE49-F238E27FC236}">
                <a16:creationId xmlns:a16="http://schemas.microsoft.com/office/drawing/2014/main" id="{DD045508-73DD-44F9-BCD5-5BF1EE8BC923}"/>
              </a:ext>
            </a:extLst>
          </p:cNvPr>
          <p:cNvCxnSpPr>
            <a:cxnSpLocks/>
          </p:cNvCxnSpPr>
          <p:nvPr/>
        </p:nvCxnSpPr>
        <p:spPr>
          <a:xfrm>
            <a:off x="32757996" y="12493849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1" name="Textfeld 60">
                <a:extLst>
                  <a:ext uri="{FF2B5EF4-FFF2-40B4-BE49-F238E27FC236}">
                    <a16:creationId xmlns:a16="http://schemas.microsoft.com/office/drawing/2014/main" id="{77580EEE-AF06-4CCB-981F-4365EDB57742}"/>
                  </a:ext>
                </a:extLst>
              </p:cNvPr>
              <p:cNvSpPr txBox="1"/>
              <p:nvPr/>
            </p:nvSpPr>
            <p:spPr>
              <a:xfrm>
                <a:off x="30440894" y="8567912"/>
                <a:ext cx="618054" cy="4088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  <m:sup>
                          <m:r>
                            <a:rPr lang="it-IT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1" name="Textfeld 60">
                <a:extLst>
                  <a:ext uri="{FF2B5EF4-FFF2-40B4-BE49-F238E27FC236}">
                    <a16:creationId xmlns:a16="http://schemas.microsoft.com/office/drawing/2014/main" id="{77580EEE-AF06-4CCB-981F-4365EDB57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0894" y="8567912"/>
                <a:ext cx="618054" cy="408830"/>
              </a:xfrm>
              <a:prstGeom prst="rect">
                <a:avLst/>
              </a:prstGeom>
              <a:blipFill>
                <a:blip r:embed="rId37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" name="Flussdiagramm: Prozess 50">
            <a:extLst>
              <a:ext uri="{FF2B5EF4-FFF2-40B4-BE49-F238E27FC236}">
                <a16:creationId xmlns:a16="http://schemas.microsoft.com/office/drawing/2014/main" id="{FDCFEF5A-D461-4A72-9504-88EC65E45B9A}"/>
              </a:ext>
            </a:extLst>
          </p:cNvPr>
          <p:cNvSpPr/>
          <p:nvPr/>
        </p:nvSpPr>
        <p:spPr>
          <a:xfrm>
            <a:off x="23272710" y="1155789"/>
            <a:ext cx="8663963" cy="4115918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7" name="Textfeld 60">
                <a:extLst>
                  <a:ext uri="{FF2B5EF4-FFF2-40B4-BE49-F238E27FC236}">
                    <a16:creationId xmlns:a16="http://schemas.microsoft.com/office/drawing/2014/main" id="{46A0D8E1-E3B6-4B20-9450-124E6994BF82}"/>
                  </a:ext>
                </a:extLst>
              </p:cNvPr>
              <p:cNvSpPr txBox="1"/>
              <p:nvPr/>
            </p:nvSpPr>
            <p:spPr>
              <a:xfrm>
                <a:off x="30296355" y="1300351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i="1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7" name="Textfeld 60">
                <a:extLst>
                  <a:ext uri="{FF2B5EF4-FFF2-40B4-BE49-F238E27FC236}">
                    <a16:creationId xmlns:a16="http://schemas.microsoft.com/office/drawing/2014/main" id="{46A0D8E1-E3B6-4B20-9450-124E6994B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96355" y="1300351"/>
                <a:ext cx="1450910" cy="369332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8" name="Flussdiagramm: Prozess 6">
            <a:extLst>
              <a:ext uri="{FF2B5EF4-FFF2-40B4-BE49-F238E27FC236}">
                <a16:creationId xmlns:a16="http://schemas.microsoft.com/office/drawing/2014/main" id="{6D9D542E-4F0E-411A-8EE8-A1551C6C98FC}"/>
              </a:ext>
            </a:extLst>
          </p:cNvPr>
          <p:cNvSpPr/>
          <p:nvPr/>
        </p:nvSpPr>
        <p:spPr>
          <a:xfrm>
            <a:off x="23442070" y="1286342"/>
            <a:ext cx="172819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distance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9" name="Textfeld 60">
                <a:extLst>
                  <a:ext uri="{FF2B5EF4-FFF2-40B4-BE49-F238E27FC236}">
                    <a16:creationId xmlns:a16="http://schemas.microsoft.com/office/drawing/2014/main" id="{BE8866FA-06F7-4EE4-85E6-093E87DAB2C9}"/>
                  </a:ext>
                </a:extLst>
              </p:cNvPr>
              <p:cNvSpPr txBox="1"/>
              <p:nvPr/>
            </p:nvSpPr>
            <p:spPr>
              <a:xfrm>
                <a:off x="25363291" y="1302671"/>
                <a:ext cx="1764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89" name="Textfeld 60">
                <a:extLst>
                  <a:ext uri="{FF2B5EF4-FFF2-40B4-BE49-F238E27FC236}">
                    <a16:creationId xmlns:a16="http://schemas.microsoft.com/office/drawing/2014/main" id="{BE8866FA-06F7-4EE4-85E6-093E87DAB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63291" y="1302671"/>
                <a:ext cx="1764842" cy="369332"/>
              </a:xfrm>
              <a:prstGeom prst="rect">
                <a:avLst/>
              </a:prstGeom>
              <a:blipFill>
                <a:blip r:embed="rId3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0" name="Flussdiagramm: Prozess 41">
            <a:extLst>
              <a:ext uri="{FF2B5EF4-FFF2-40B4-BE49-F238E27FC236}">
                <a16:creationId xmlns:a16="http://schemas.microsoft.com/office/drawing/2014/main" id="{B8CE35B1-638A-4673-9E5E-CF9EDE647245}"/>
              </a:ext>
            </a:extLst>
          </p:cNvPr>
          <p:cNvSpPr/>
          <p:nvPr/>
        </p:nvSpPr>
        <p:spPr>
          <a:xfrm>
            <a:off x="27211781" y="1286342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labeling </a:t>
            </a:r>
            <a:r>
              <a:rPr lang="en-US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candidates</a:t>
            </a:r>
          </a:p>
        </p:txBody>
      </p:sp>
      <p:cxnSp>
        <p:nvCxnSpPr>
          <p:cNvPr id="291" name="Gerade Verbindung mit Pfeil 58">
            <a:extLst>
              <a:ext uri="{FF2B5EF4-FFF2-40B4-BE49-F238E27FC236}">
                <a16:creationId xmlns:a16="http://schemas.microsoft.com/office/drawing/2014/main" id="{5E3A49AD-CF96-4EBE-A9DE-D1050A4B0DDF}"/>
              </a:ext>
            </a:extLst>
          </p:cNvPr>
          <p:cNvCxnSpPr>
            <a:cxnSpLocks/>
            <a:stCxn id="288" idx="3"/>
            <a:endCxn id="290" idx="1"/>
          </p:cNvCxnSpPr>
          <p:nvPr/>
        </p:nvCxnSpPr>
        <p:spPr>
          <a:xfrm>
            <a:off x="25170262" y="1718390"/>
            <a:ext cx="204151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Zylinder 100">
            <a:extLst>
              <a:ext uri="{FF2B5EF4-FFF2-40B4-BE49-F238E27FC236}">
                <a16:creationId xmlns:a16="http://schemas.microsoft.com/office/drawing/2014/main" id="{439A6500-01F8-4AFF-B9C9-8D8AA9C6CEC9}"/>
              </a:ext>
            </a:extLst>
          </p:cNvPr>
          <p:cNvSpPr/>
          <p:nvPr/>
        </p:nvSpPr>
        <p:spPr>
          <a:xfrm>
            <a:off x="32106273" y="1085015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labeled samples</a:t>
            </a:r>
          </a:p>
        </p:txBody>
      </p:sp>
      <p:cxnSp>
        <p:nvCxnSpPr>
          <p:cNvPr id="296" name="Gewinkelte Verbindung 40">
            <a:extLst>
              <a:ext uri="{FF2B5EF4-FFF2-40B4-BE49-F238E27FC236}">
                <a16:creationId xmlns:a16="http://schemas.microsoft.com/office/drawing/2014/main" id="{99327D8A-AC20-4519-8462-31C97A875482}"/>
              </a:ext>
            </a:extLst>
          </p:cNvPr>
          <p:cNvCxnSpPr>
            <a:cxnSpLocks/>
            <a:endCxn id="288" idx="0"/>
          </p:cNvCxnSpPr>
          <p:nvPr/>
        </p:nvCxnSpPr>
        <p:spPr>
          <a:xfrm>
            <a:off x="22073918" y="363204"/>
            <a:ext cx="2232248" cy="923138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Gerade Verbindung mit Pfeil 55">
            <a:extLst>
              <a:ext uri="{FF2B5EF4-FFF2-40B4-BE49-F238E27FC236}">
                <a16:creationId xmlns:a16="http://schemas.microsoft.com/office/drawing/2014/main" id="{9985D58C-08EF-49F3-8E58-61E96AF10EB9}"/>
              </a:ext>
            </a:extLst>
          </p:cNvPr>
          <p:cNvCxnSpPr>
            <a:cxnSpLocks/>
            <a:stCxn id="293" idx="3"/>
            <a:endCxn id="298" idx="0"/>
          </p:cNvCxnSpPr>
          <p:nvPr/>
        </p:nvCxnSpPr>
        <p:spPr>
          <a:xfrm flipH="1">
            <a:off x="32826352" y="2370215"/>
            <a:ext cx="1" cy="3509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Flussdiagramm: Prozess 16">
            <a:extLst>
              <a:ext uri="{FF2B5EF4-FFF2-40B4-BE49-F238E27FC236}">
                <a16:creationId xmlns:a16="http://schemas.microsoft.com/office/drawing/2014/main" id="{9673EE91-F271-46E9-832E-0F0687378E6F}"/>
              </a:ext>
            </a:extLst>
          </p:cNvPr>
          <p:cNvSpPr/>
          <p:nvPr/>
        </p:nvSpPr>
        <p:spPr>
          <a:xfrm>
            <a:off x="32214284" y="2721205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301" name="Textfeld 64">
            <a:extLst>
              <a:ext uri="{FF2B5EF4-FFF2-40B4-BE49-F238E27FC236}">
                <a16:creationId xmlns:a16="http://schemas.microsoft.com/office/drawing/2014/main" id="{F8F977A0-39B9-41C5-863C-F742EA6537A9}"/>
              </a:ext>
            </a:extLst>
          </p:cNvPr>
          <p:cNvSpPr txBox="1"/>
          <p:nvPr/>
        </p:nvSpPr>
        <p:spPr>
          <a:xfrm>
            <a:off x="30256812" y="4858435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302" name="Flussdiagramm: Prozess 12">
            <a:extLst>
              <a:ext uri="{FF2B5EF4-FFF2-40B4-BE49-F238E27FC236}">
                <a16:creationId xmlns:a16="http://schemas.microsoft.com/office/drawing/2014/main" id="{4326F631-6C94-4617-AB51-FB0732A102A3}"/>
              </a:ext>
            </a:extLst>
          </p:cNvPr>
          <p:cNvSpPr/>
          <p:nvPr/>
        </p:nvSpPr>
        <p:spPr>
          <a:xfrm>
            <a:off x="23622090" y="429761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hyperplane</a:t>
            </a:r>
          </a:p>
        </p:txBody>
      </p:sp>
      <p:cxnSp>
        <p:nvCxnSpPr>
          <p:cNvPr id="303" name="Gerade Verbindung mit Pfeil 58">
            <a:extLst>
              <a:ext uri="{FF2B5EF4-FFF2-40B4-BE49-F238E27FC236}">
                <a16:creationId xmlns:a16="http://schemas.microsoft.com/office/drawing/2014/main" id="{A163C735-F680-4087-84E7-B6CDE01783EC}"/>
              </a:ext>
            </a:extLst>
          </p:cNvPr>
          <p:cNvCxnSpPr>
            <a:cxnSpLocks/>
            <a:endCxn id="302" idx="1"/>
          </p:cNvCxnSpPr>
          <p:nvPr/>
        </p:nvCxnSpPr>
        <p:spPr>
          <a:xfrm>
            <a:off x="21905891" y="4729664"/>
            <a:ext cx="171619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Gerade Verbindung mit Pfeil 76">
            <a:extLst>
              <a:ext uri="{FF2B5EF4-FFF2-40B4-BE49-F238E27FC236}">
                <a16:creationId xmlns:a16="http://schemas.microsoft.com/office/drawing/2014/main" id="{B42CF87F-D729-479D-9C0B-16B1818509A8}"/>
              </a:ext>
            </a:extLst>
          </p:cNvPr>
          <p:cNvCxnSpPr>
            <a:cxnSpLocks/>
            <a:stCxn id="298" idx="2"/>
            <a:endCxn id="397" idx="0"/>
          </p:cNvCxnSpPr>
          <p:nvPr/>
        </p:nvCxnSpPr>
        <p:spPr>
          <a:xfrm>
            <a:off x="32826352" y="3585301"/>
            <a:ext cx="1" cy="7062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Gerade Verbindung mit Pfeil 58">
            <a:extLst>
              <a:ext uri="{FF2B5EF4-FFF2-40B4-BE49-F238E27FC236}">
                <a16:creationId xmlns:a16="http://schemas.microsoft.com/office/drawing/2014/main" id="{1B9724F6-2B45-441A-93BF-36778AE7AA84}"/>
              </a:ext>
            </a:extLst>
          </p:cNvPr>
          <p:cNvCxnSpPr>
            <a:cxnSpLocks/>
            <a:stCxn id="302" idx="0"/>
            <a:endCxn id="288" idx="2"/>
          </p:cNvCxnSpPr>
          <p:nvPr/>
        </p:nvCxnSpPr>
        <p:spPr>
          <a:xfrm flipV="1">
            <a:off x="24306166" y="2150438"/>
            <a:ext cx="0" cy="21471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8" name="Textfeld 60">
                <a:extLst>
                  <a:ext uri="{FF2B5EF4-FFF2-40B4-BE49-F238E27FC236}">
                    <a16:creationId xmlns:a16="http://schemas.microsoft.com/office/drawing/2014/main" id="{2AC4D2B9-C51B-4F1F-A654-1F32288EA015}"/>
                  </a:ext>
                </a:extLst>
              </p:cNvPr>
              <p:cNvSpPr txBox="1"/>
              <p:nvPr/>
            </p:nvSpPr>
            <p:spPr>
              <a:xfrm>
                <a:off x="25432152" y="1919384"/>
                <a:ext cx="1546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𝑐𝑒𝑟𝑡𝑎𝑖𝑛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8" name="Textfeld 60">
                <a:extLst>
                  <a:ext uri="{FF2B5EF4-FFF2-40B4-BE49-F238E27FC236}">
                    <a16:creationId xmlns:a16="http://schemas.microsoft.com/office/drawing/2014/main" id="{2AC4D2B9-C51B-4F1F-A654-1F32288EA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2152" y="1919384"/>
                <a:ext cx="1546834" cy="369332"/>
              </a:xfrm>
              <a:prstGeom prst="rect">
                <a:avLst/>
              </a:prstGeom>
              <a:blipFill>
                <a:blip r:embed="rId4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2" name="Flussdiagramm: Prozess 63">
            <a:extLst>
              <a:ext uri="{FF2B5EF4-FFF2-40B4-BE49-F238E27FC236}">
                <a16:creationId xmlns:a16="http://schemas.microsoft.com/office/drawing/2014/main" id="{B6D7D22C-63F8-4F7A-91B6-B903A6959198}"/>
              </a:ext>
            </a:extLst>
          </p:cNvPr>
          <p:cNvSpPr/>
          <p:nvPr/>
        </p:nvSpPr>
        <p:spPr>
          <a:xfrm>
            <a:off x="24546543" y="2325137"/>
            <a:ext cx="5707895" cy="1751512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7" name="Flussdiagramm: Prozess 41">
                <a:extLst>
                  <a:ext uri="{FF2B5EF4-FFF2-40B4-BE49-F238E27FC236}">
                    <a16:creationId xmlns:a16="http://schemas.microsoft.com/office/drawing/2014/main" id="{BB107B81-EF06-4893-8100-298C48334096}"/>
                  </a:ext>
                </a:extLst>
              </p:cNvPr>
              <p:cNvSpPr/>
              <p:nvPr/>
            </p:nvSpPr>
            <p:spPr>
              <a:xfrm>
                <a:off x="24774258" y="2739079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select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unlabeled samples</a:t>
                </a:r>
              </a:p>
            </p:txBody>
          </p:sp>
        </mc:Choice>
        <mc:Fallback xmlns="">
          <p:sp>
            <p:nvSpPr>
              <p:cNvPr id="247" name="Flussdiagramm: Prozess 41">
                <a:extLst>
                  <a:ext uri="{FF2B5EF4-FFF2-40B4-BE49-F238E27FC236}">
                    <a16:creationId xmlns:a16="http://schemas.microsoft.com/office/drawing/2014/main" id="{BB107B81-EF06-4893-8100-298C483340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4258" y="2739079"/>
                <a:ext cx="1368152" cy="864096"/>
              </a:xfrm>
              <a:prstGeom prst="flowChartProcess">
                <a:avLst/>
              </a:prstGeom>
              <a:blipFill>
                <a:blip r:embed="rId41"/>
                <a:stretch>
                  <a:fillRect t="-5556" b="-1319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5" name="Textfeld 64">
            <a:extLst>
              <a:ext uri="{FF2B5EF4-FFF2-40B4-BE49-F238E27FC236}">
                <a16:creationId xmlns:a16="http://schemas.microsoft.com/office/drawing/2014/main" id="{1750E013-B99B-42AD-B5AF-FDB5B5CD30A2}"/>
              </a:ext>
            </a:extLst>
          </p:cNvPr>
          <p:cNvSpPr txBox="1"/>
          <p:nvPr/>
        </p:nvSpPr>
        <p:spPr>
          <a:xfrm>
            <a:off x="27963000" y="2339816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semi-labeled samples</a:t>
            </a:r>
          </a:p>
        </p:txBody>
      </p:sp>
      <p:sp>
        <p:nvSpPr>
          <p:cNvPr id="314" name="Flussdiagramm: Prozess 21">
            <a:extLst>
              <a:ext uri="{FF2B5EF4-FFF2-40B4-BE49-F238E27FC236}">
                <a16:creationId xmlns:a16="http://schemas.microsoft.com/office/drawing/2014/main" id="{00AB507C-3A33-41D4-A3AC-36A4483E6ED6}"/>
              </a:ext>
            </a:extLst>
          </p:cNvPr>
          <p:cNvSpPr/>
          <p:nvPr/>
        </p:nvSpPr>
        <p:spPr>
          <a:xfrm>
            <a:off x="26182358" y="4144363"/>
            <a:ext cx="4054726" cy="138081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Flussdiagramm: Prozess 14">
            <a:extLst>
              <a:ext uri="{FF2B5EF4-FFF2-40B4-BE49-F238E27FC236}">
                <a16:creationId xmlns:a16="http://schemas.microsoft.com/office/drawing/2014/main" id="{14EBDB70-B5A9-48D0-8115-EE679B97E122}"/>
              </a:ext>
            </a:extLst>
          </p:cNvPr>
          <p:cNvSpPr/>
          <p:nvPr/>
        </p:nvSpPr>
        <p:spPr>
          <a:xfrm>
            <a:off x="26276645" y="429761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316" name="Flussdiagramm: Prozess 15">
            <a:extLst>
              <a:ext uri="{FF2B5EF4-FFF2-40B4-BE49-F238E27FC236}">
                <a16:creationId xmlns:a16="http://schemas.microsoft.com/office/drawing/2014/main" id="{E6C52F5A-2D1F-4E6F-A7B4-C74819020D08}"/>
              </a:ext>
            </a:extLst>
          </p:cNvPr>
          <p:cNvSpPr/>
          <p:nvPr/>
        </p:nvSpPr>
        <p:spPr>
          <a:xfrm>
            <a:off x="27644797" y="4297616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319" name="Textfeld 78">
            <a:extLst>
              <a:ext uri="{FF2B5EF4-FFF2-40B4-BE49-F238E27FC236}">
                <a16:creationId xmlns:a16="http://schemas.microsoft.com/office/drawing/2014/main" id="{B8799FD8-3972-4BE3-8582-B529866889C0}"/>
              </a:ext>
            </a:extLst>
          </p:cNvPr>
          <p:cNvSpPr txBox="1"/>
          <p:nvPr/>
        </p:nvSpPr>
        <p:spPr>
          <a:xfrm>
            <a:off x="26179353" y="5183827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321" name="Gerade Verbindung mit Pfeil 51">
            <a:extLst>
              <a:ext uri="{FF2B5EF4-FFF2-40B4-BE49-F238E27FC236}">
                <a16:creationId xmlns:a16="http://schemas.microsoft.com/office/drawing/2014/main" id="{0EE9714B-2C20-4640-B7EC-238ADE75F478}"/>
              </a:ext>
            </a:extLst>
          </p:cNvPr>
          <p:cNvCxnSpPr>
            <a:cxnSpLocks/>
            <a:stCxn id="315" idx="3"/>
            <a:endCxn id="316" idx="1"/>
          </p:cNvCxnSpPr>
          <p:nvPr/>
        </p:nvCxnSpPr>
        <p:spPr>
          <a:xfrm>
            <a:off x="27500781" y="4729664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2" name="Textfeld 61">
                <a:extLst>
                  <a:ext uri="{FF2B5EF4-FFF2-40B4-BE49-F238E27FC236}">
                    <a16:creationId xmlns:a16="http://schemas.microsoft.com/office/drawing/2014/main" id="{BC0F4FC0-AC67-4473-AD43-FCAF3090CE81}"/>
                  </a:ext>
                </a:extLst>
              </p:cNvPr>
              <p:cNvSpPr txBox="1"/>
              <p:nvPr/>
            </p:nvSpPr>
            <p:spPr>
              <a:xfrm>
                <a:off x="28822325" y="4158782"/>
                <a:ext cx="1423659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22" name="Textfeld 61">
                <a:extLst>
                  <a:ext uri="{FF2B5EF4-FFF2-40B4-BE49-F238E27FC236}">
                    <a16:creationId xmlns:a16="http://schemas.microsoft.com/office/drawing/2014/main" id="{BC0F4FC0-AC67-4473-AD43-FCAF3090CE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2325" y="4158782"/>
                <a:ext cx="1423659" cy="376770"/>
              </a:xfrm>
              <a:prstGeom prst="rect">
                <a:avLst/>
              </a:prstGeom>
              <a:blipFill>
                <a:blip r:embed="rId42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8" name="Verbinder: gewinkelt 22">
            <a:extLst>
              <a:ext uri="{FF2B5EF4-FFF2-40B4-BE49-F238E27FC236}">
                <a16:creationId xmlns:a16="http://schemas.microsoft.com/office/drawing/2014/main" id="{2ABF5B59-4FA9-46E0-ABE6-63289AB3F35F}"/>
              </a:ext>
            </a:extLst>
          </p:cNvPr>
          <p:cNvCxnSpPr>
            <a:cxnSpLocks/>
            <a:endCxn id="247" idx="0"/>
          </p:cNvCxnSpPr>
          <p:nvPr/>
        </p:nvCxnSpPr>
        <p:spPr>
          <a:xfrm rot="16200000" flipH="1">
            <a:off x="24885157" y="2165902"/>
            <a:ext cx="883866" cy="262488"/>
          </a:xfrm>
          <a:prstGeom prst="bentConnector3">
            <a:avLst>
              <a:gd name="adj1" fmla="val 42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Flussdiagramm: Prozess 41">
            <a:extLst>
              <a:ext uri="{FF2B5EF4-FFF2-40B4-BE49-F238E27FC236}">
                <a16:creationId xmlns:a16="http://schemas.microsoft.com/office/drawing/2014/main" id="{5DA40833-20F5-4CE9-A5B1-6D8200B7BD6D}"/>
              </a:ext>
            </a:extLst>
          </p:cNvPr>
          <p:cNvSpPr/>
          <p:nvPr/>
        </p:nvSpPr>
        <p:spPr>
          <a:xfrm>
            <a:off x="26276645" y="2739079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apply SVM model</a:t>
            </a:r>
          </a:p>
        </p:txBody>
      </p:sp>
      <p:cxnSp>
        <p:nvCxnSpPr>
          <p:cNvPr id="378" name="Gerade Verbindung mit Pfeil 55">
            <a:extLst>
              <a:ext uri="{FF2B5EF4-FFF2-40B4-BE49-F238E27FC236}">
                <a16:creationId xmlns:a16="http://schemas.microsoft.com/office/drawing/2014/main" id="{B290E84F-104C-42F4-B89E-2D26D9CD6FC6}"/>
              </a:ext>
            </a:extLst>
          </p:cNvPr>
          <p:cNvCxnSpPr>
            <a:cxnSpLocks/>
            <a:stCxn id="376" idx="2"/>
            <a:endCxn id="315" idx="0"/>
          </p:cNvCxnSpPr>
          <p:nvPr/>
        </p:nvCxnSpPr>
        <p:spPr>
          <a:xfrm>
            <a:off x="26888713" y="3603175"/>
            <a:ext cx="0" cy="6944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Gerade Verbindung mit Pfeil 55">
            <a:extLst>
              <a:ext uri="{FF2B5EF4-FFF2-40B4-BE49-F238E27FC236}">
                <a16:creationId xmlns:a16="http://schemas.microsoft.com/office/drawing/2014/main" id="{2919BAA8-285E-4649-BB1D-A3E468525C32}"/>
              </a:ext>
            </a:extLst>
          </p:cNvPr>
          <p:cNvCxnSpPr>
            <a:cxnSpLocks/>
            <a:stCxn id="376" idx="1"/>
            <a:endCxn id="247" idx="3"/>
          </p:cNvCxnSpPr>
          <p:nvPr/>
        </p:nvCxnSpPr>
        <p:spPr>
          <a:xfrm flipH="1">
            <a:off x="26142410" y="3171127"/>
            <a:ext cx="134235" cy="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Gerade Verbindung mit Pfeil 58">
            <a:extLst>
              <a:ext uri="{FF2B5EF4-FFF2-40B4-BE49-F238E27FC236}">
                <a16:creationId xmlns:a16="http://schemas.microsoft.com/office/drawing/2014/main" id="{56228956-C6A6-44B5-B717-3749C3F0E4C3}"/>
              </a:ext>
            </a:extLst>
          </p:cNvPr>
          <p:cNvCxnSpPr>
            <a:cxnSpLocks/>
            <a:stCxn id="290" idx="3"/>
            <a:endCxn id="293" idx="2"/>
          </p:cNvCxnSpPr>
          <p:nvPr/>
        </p:nvCxnSpPr>
        <p:spPr>
          <a:xfrm>
            <a:off x="28579933" y="1718390"/>
            <a:ext cx="3526340" cy="92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7" name="Flussdiagramm: Prozess 92">
                <a:extLst>
                  <a:ext uri="{FF2B5EF4-FFF2-40B4-BE49-F238E27FC236}">
                    <a16:creationId xmlns:a16="http://schemas.microsoft.com/office/drawing/2014/main" id="{57D6AA83-7780-42BC-9669-C4D28097E96B}"/>
                  </a:ext>
                </a:extLst>
              </p:cNvPr>
              <p:cNvSpPr/>
              <p:nvPr/>
            </p:nvSpPr>
            <p:spPr>
              <a:xfrm>
                <a:off x="32214285" y="4291563"/>
                <a:ext cx="1224136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𝑎𝑐𝑡𝑖𝑣𝑒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7" name="Flussdiagramm: Prozess 92">
                <a:extLst>
                  <a:ext uri="{FF2B5EF4-FFF2-40B4-BE49-F238E27FC236}">
                    <a16:creationId xmlns:a16="http://schemas.microsoft.com/office/drawing/2014/main" id="{57D6AA83-7780-42BC-9669-C4D28097E9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14285" y="4291563"/>
                <a:ext cx="1224136" cy="864096"/>
              </a:xfrm>
              <a:prstGeom prst="flowChartProcess">
                <a:avLst/>
              </a:prstGeom>
              <a:blipFill>
                <a:blip r:embed="rId43"/>
                <a:stretch>
                  <a:fillRect l="-3941" t="-6250" r="-1970" b="-3472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1" name="Gerade Verbindung mit Pfeil 58">
            <a:extLst>
              <a:ext uri="{FF2B5EF4-FFF2-40B4-BE49-F238E27FC236}">
                <a16:creationId xmlns:a16="http://schemas.microsoft.com/office/drawing/2014/main" id="{8D66AD5C-9967-4D71-9FC7-C7E3A831A4F7}"/>
              </a:ext>
            </a:extLst>
          </p:cNvPr>
          <p:cNvCxnSpPr>
            <a:cxnSpLocks/>
            <a:stCxn id="316" idx="3"/>
            <a:endCxn id="397" idx="1"/>
          </p:cNvCxnSpPr>
          <p:nvPr/>
        </p:nvCxnSpPr>
        <p:spPr>
          <a:xfrm flipV="1">
            <a:off x="28868933" y="4723611"/>
            <a:ext cx="3345352" cy="60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Gerade Verbindung mit Pfeil 48">
            <a:extLst>
              <a:ext uri="{FF2B5EF4-FFF2-40B4-BE49-F238E27FC236}">
                <a16:creationId xmlns:a16="http://schemas.microsoft.com/office/drawing/2014/main" id="{9F7FFBF8-41FC-412A-9FDE-8317B2FADFEB}"/>
              </a:ext>
            </a:extLst>
          </p:cNvPr>
          <p:cNvCxnSpPr>
            <a:cxnSpLocks/>
            <a:stCxn id="397" idx="2"/>
            <a:endCxn id="406" idx="0"/>
          </p:cNvCxnSpPr>
          <p:nvPr/>
        </p:nvCxnSpPr>
        <p:spPr>
          <a:xfrm>
            <a:off x="32826353" y="5155659"/>
            <a:ext cx="5664" cy="3196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Flussdiagramm: Karte 66">
            <a:extLst>
              <a:ext uri="{FF2B5EF4-FFF2-40B4-BE49-F238E27FC236}">
                <a16:creationId xmlns:a16="http://schemas.microsoft.com/office/drawing/2014/main" id="{7819FF4E-61C4-4E19-ADC4-CC99282FEC9C}"/>
              </a:ext>
            </a:extLst>
          </p:cNvPr>
          <p:cNvSpPr/>
          <p:nvPr/>
        </p:nvSpPr>
        <p:spPr>
          <a:xfrm>
            <a:off x="32147941" y="6658878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406" name="Flussdiagramm: Prozess 94">
            <a:extLst>
              <a:ext uri="{FF2B5EF4-FFF2-40B4-BE49-F238E27FC236}">
                <a16:creationId xmlns:a16="http://schemas.microsoft.com/office/drawing/2014/main" id="{D7326DAA-A09C-4799-98AC-BFF6742DA434}"/>
              </a:ext>
            </a:extLst>
          </p:cNvPr>
          <p:cNvSpPr/>
          <p:nvPr/>
        </p:nvSpPr>
        <p:spPr>
          <a:xfrm>
            <a:off x="32219949" y="547528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cxnSp>
        <p:nvCxnSpPr>
          <p:cNvPr id="407" name="Gerade Verbindung mit Pfeil 98">
            <a:extLst>
              <a:ext uri="{FF2B5EF4-FFF2-40B4-BE49-F238E27FC236}">
                <a16:creationId xmlns:a16="http://schemas.microsoft.com/office/drawing/2014/main" id="{44B46E78-BB5D-4A32-89F8-BA9378D04852}"/>
              </a:ext>
            </a:extLst>
          </p:cNvPr>
          <p:cNvCxnSpPr>
            <a:cxnSpLocks/>
            <a:stCxn id="406" idx="2"/>
            <a:endCxn id="405" idx="0"/>
          </p:cNvCxnSpPr>
          <p:nvPr/>
        </p:nvCxnSpPr>
        <p:spPr>
          <a:xfrm>
            <a:off x="32832017" y="6339384"/>
            <a:ext cx="0" cy="3194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Gerade Verbindung mit Pfeil 55">
            <a:extLst>
              <a:ext uri="{FF2B5EF4-FFF2-40B4-BE49-F238E27FC236}">
                <a16:creationId xmlns:a16="http://schemas.microsoft.com/office/drawing/2014/main" id="{B3853280-F4DF-4BC6-AFDF-93663B3AC7E7}"/>
              </a:ext>
            </a:extLst>
          </p:cNvPr>
          <p:cNvCxnSpPr>
            <a:cxnSpLocks/>
            <a:stCxn id="298" idx="1"/>
            <a:endCxn id="376" idx="3"/>
          </p:cNvCxnSpPr>
          <p:nvPr/>
        </p:nvCxnSpPr>
        <p:spPr>
          <a:xfrm flipH="1">
            <a:off x="27500781" y="3153253"/>
            <a:ext cx="4713503" cy="178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Gerade Verbindung mit Pfeil 55">
            <a:extLst>
              <a:ext uri="{FF2B5EF4-FFF2-40B4-BE49-F238E27FC236}">
                <a16:creationId xmlns:a16="http://schemas.microsoft.com/office/drawing/2014/main" id="{A6FC644F-9155-4E6C-A48B-9E29BAF15C2D}"/>
              </a:ext>
            </a:extLst>
          </p:cNvPr>
          <p:cNvCxnSpPr>
            <a:cxnSpLocks/>
            <a:endCxn id="293" idx="1"/>
          </p:cNvCxnSpPr>
          <p:nvPr/>
        </p:nvCxnSpPr>
        <p:spPr>
          <a:xfrm>
            <a:off x="32825477" y="669814"/>
            <a:ext cx="876" cy="4152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Gerade Verbindung mit Pfeil 55">
            <a:extLst>
              <a:ext uri="{FF2B5EF4-FFF2-40B4-BE49-F238E27FC236}">
                <a16:creationId xmlns:a16="http://schemas.microsoft.com/office/drawing/2014/main" id="{D05F7549-4D43-4001-8DC0-460695ED2CB6}"/>
              </a:ext>
            </a:extLst>
          </p:cNvPr>
          <p:cNvCxnSpPr>
            <a:cxnSpLocks/>
          </p:cNvCxnSpPr>
          <p:nvPr/>
        </p:nvCxnSpPr>
        <p:spPr>
          <a:xfrm>
            <a:off x="32767097" y="8280439"/>
            <a:ext cx="4126" cy="4213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4D38E9AE-4E2C-4C15-A673-1E112D06C38F}"/>
              </a:ext>
            </a:extLst>
          </p:cNvPr>
          <p:cNvSpPr/>
          <p:nvPr/>
        </p:nvSpPr>
        <p:spPr>
          <a:xfrm>
            <a:off x="11461935" y="4387792"/>
            <a:ext cx="1191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model</a:t>
            </a:r>
          </a:p>
        </p:txBody>
      </p:sp>
      <p:sp>
        <p:nvSpPr>
          <p:cNvPr id="367" name="Rectangle 366">
            <a:extLst>
              <a:ext uri="{FF2B5EF4-FFF2-40B4-BE49-F238E27FC236}">
                <a16:creationId xmlns:a16="http://schemas.microsoft.com/office/drawing/2014/main" id="{662959E0-B5B3-481C-9A88-5CC1D396A8C4}"/>
              </a:ext>
            </a:extLst>
          </p:cNvPr>
          <p:cNvSpPr/>
          <p:nvPr/>
        </p:nvSpPr>
        <p:spPr>
          <a:xfrm>
            <a:off x="11356512" y="12257442"/>
            <a:ext cx="1191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model</a:t>
            </a:r>
          </a:p>
        </p:txBody>
      </p:sp>
      <p:sp>
        <p:nvSpPr>
          <p:cNvPr id="368" name="Rectangle 367">
            <a:extLst>
              <a:ext uri="{FF2B5EF4-FFF2-40B4-BE49-F238E27FC236}">
                <a16:creationId xmlns:a16="http://schemas.microsoft.com/office/drawing/2014/main" id="{B33FECE5-27A1-4871-839C-B3B8A2CACE45}"/>
              </a:ext>
            </a:extLst>
          </p:cNvPr>
          <p:cNvSpPr/>
          <p:nvPr/>
        </p:nvSpPr>
        <p:spPr>
          <a:xfrm>
            <a:off x="21901984" y="4354279"/>
            <a:ext cx="1191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model</a:t>
            </a:r>
          </a:p>
        </p:txBody>
      </p:sp>
      <p:cxnSp>
        <p:nvCxnSpPr>
          <p:cNvPr id="370" name="Gerade Verbindung mit Pfeil 55">
            <a:extLst>
              <a:ext uri="{FF2B5EF4-FFF2-40B4-BE49-F238E27FC236}">
                <a16:creationId xmlns:a16="http://schemas.microsoft.com/office/drawing/2014/main" id="{390B775F-E99E-4565-BA4E-6433D9264BFD}"/>
              </a:ext>
            </a:extLst>
          </p:cNvPr>
          <p:cNvCxnSpPr>
            <a:cxnSpLocks/>
            <a:endCxn id="371" idx="0"/>
          </p:cNvCxnSpPr>
          <p:nvPr/>
        </p:nvCxnSpPr>
        <p:spPr>
          <a:xfrm flipH="1">
            <a:off x="-8163733" y="84590"/>
            <a:ext cx="4534" cy="65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Flussdiagramm: Prozess 16">
            <a:extLst>
              <a:ext uri="{FF2B5EF4-FFF2-40B4-BE49-F238E27FC236}">
                <a16:creationId xmlns:a16="http://schemas.microsoft.com/office/drawing/2014/main" id="{9CD30A9A-191B-40E5-9EBA-A96B1D5B8810}"/>
              </a:ext>
            </a:extLst>
          </p:cNvPr>
          <p:cNvSpPr/>
          <p:nvPr/>
        </p:nvSpPr>
        <p:spPr>
          <a:xfrm>
            <a:off x="-8775801" y="73532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372" name="Flussdiagramm: Karte 7">
            <a:extLst>
              <a:ext uri="{FF2B5EF4-FFF2-40B4-BE49-F238E27FC236}">
                <a16:creationId xmlns:a16="http://schemas.microsoft.com/office/drawing/2014/main" id="{904DEED3-DD06-4359-994F-5AD49522C77B}"/>
              </a:ext>
            </a:extLst>
          </p:cNvPr>
          <p:cNvSpPr/>
          <p:nvPr/>
        </p:nvSpPr>
        <p:spPr>
          <a:xfrm>
            <a:off x="-8847809" y="2316838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cxnSp>
        <p:nvCxnSpPr>
          <p:cNvPr id="373" name="Gerade Verbindung mit Pfeil 76">
            <a:extLst>
              <a:ext uri="{FF2B5EF4-FFF2-40B4-BE49-F238E27FC236}">
                <a16:creationId xmlns:a16="http://schemas.microsoft.com/office/drawing/2014/main" id="{EAE46AB5-53C0-4109-AF03-5DD17C7F5772}"/>
              </a:ext>
            </a:extLst>
          </p:cNvPr>
          <p:cNvCxnSpPr>
            <a:cxnSpLocks/>
            <a:stCxn id="371" idx="2"/>
            <a:endCxn id="372" idx="0"/>
          </p:cNvCxnSpPr>
          <p:nvPr/>
        </p:nvCxnSpPr>
        <p:spPr>
          <a:xfrm>
            <a:off x="-8163733" y="1599423"/>
            <a:ext cx="0" cy="717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Gerade Verbindung mit Pfeil 55">
            <a:extLst>
              <a:ext uri="{FF2B5EF4-FFF2-40B4-BE49-F238E27FC236}">
                <a16:creationId xmlns:a16="http://schemas.microsoft.com/office/drawing/2014/main" id="{228FCEDC-2495-4DB1-B4A7-473C0351F3F7}"/>
              </a:ext>
            </a:extLst>
          </p:cNvPr>
          <p:cNvCxnSpPr>
            <a:cxnSpLocks/>
          </p:cNvCxnSpPr>
          <p:nvPr/>
        </p:nvCxnSpPr>
        <p:spPr>
          <a:xfrm flipH="1">
            <a:off x="-7484648" y="993857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Gerade Verbindung mit Pfeil 55">
            <a:extLst>
              <a:ext uri="{FF2B5EF4-FFF2-40B4-BE49-F238E27FC236}">
                <a16:creationId xmlns:a16="http://schemas.microsoft.com/office/drawing/2014/main" id="{03B1DD6E-F80D-4AB8-9FD7-08926975AB5E}"/>
              </a:ext>
            </a:extLst>
          </p:cNvPr>
          <p:cNvCxnSpPr>
            <a:cxnSpLocks/>
          </p:cNvCxnSpPr>
          <p:nvPr/>
        </p:nvCxnSpPr>
        <p:spPr>
          <a:xfrm flipH="1">
            <a:off x="-7484648" y="1315694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7" name="Textfeld 91">
                <a:extLst>
                  <a:ext uri="{FF2B5EF4-FFF2-40B4-BE49-F238E27FC236}">
                    <a16:creationId xmlns:a16="http://schemas.microsoft.com/office/drawing/2014/main" id="{C6F98D42-87A0-473A-A807-EEDC780F4F1B}"/>
                  </a:ext>
                </a:extLst>
              </p:cNvPr>
              <p:cNvSpPr txBox="1"/>
              <p:nvPr/>
            </p:nvSpPr>
            <p:spPr>
              <a:xfrm>
                <a:off x="-6898337" y="1311161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77" name="Textfeld 91">
                <a:extLst>
                  <a:ext uri="{FF2B5EF4-FFF2-40B4-BE49-F238E27FC236}">
                    <a16:creationId xmlns:a16="http://schemas.microsoft.com/office/drawing/2014/main" id="{C6F98D42-87A0-473A-A807-EEDC780F4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98337" y="1311161"/>
                <a:ext cx="1410130" cy="392672"/>
              </a:xfrm>
              <a:prstGeom prst="rect">
                <a:avLst/>
              </a:prstGeom>
              <a:blipFill>
                <a:blip r:embed="rId4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0" name="Textfeld 74">
                <a:extLst>
                  <a:ext uri="{FF2B5EF4-FFF2-40B4-BE49-F238E27FC236}">
                    <a16:creationId xmlns:a16="http://schemas.microsoft.com/office/drawing/2014/main" id="{37C2A2AB-A741-46A0-9EE6-E47542B277BE}"/>
                  </a:ext>
                </a:extLst>
              </p:cNvPr>
              <p:cNvSpPr txBox="1"/>
              <p:nvPr/>
            </p:nvSpPr>
            <p:spPr>
              <a:xfrm>
                <a:off x="-10529146" y="1302061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80" name="Textfeld 74">
                <a:extLst>
                  <a:ext uri="{FF2B5EF4-FFF2-40B4-BE49-F238E27FC236}">
                    <a16:creationId xmlns:a16="http://schemas.microsoft.com/office/drawing/2014/main" id="{37C2A2AB-A741-46A0-9EE6-E47542B27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29146" y="1302061"/>
                <a:ext cx="1441100" cy="376770"/>
              </a:xfrm>
              <a:prstGeom prst="rect">
                <a:avLst/>
              </a:prstGeom>
              <a:blipFill>
                <a:blip r:embed="rId45"/>
                <a:stretch>
                  <a:fillRect t="-1639" b="-32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1" name="Textfeld 70">
                <a:extLst>
                  <a:ext uri="{FF2B5EF4-FFF2-40B4-BE49-F238E27FC236}">
                    <a16:creationId xmlns:a16="http://schemas.microsoft.com/office/drawing/2014/main" id="{99A4A3FE-AE08-4B25-9C6B-CC7AD0C51D50}"/>
                  </a:ext>
                </a:extLst>
              </p:cNvPr>
              <p:cNvSpPr txBox="1"/>
              <p:nvPr/>
            </p:nvSpPr>
            <p:spPr>
              <a:xfrm>
                <a:off x="-6997982" y="792247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81" name="Textfeld 70">
                <a:extLst>
                  <a:ext uri="{FF2B5EF4-FFF2-40B4-BE49-F238E27FC236}">
                    <a16:creationId xmlns:a16="http://schemas.microsoft.com/office/drawing/2014/main" id="{99A4A3FE-AE08-4B25-9C6B-CC7AD0C51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97982" y="792247"/>
                <a:ext cx="618054" cy="376770"/>
              </a:xfrm>
              <a:prstGeom prst="rect">
                <a:avLst/>
              </a:prstGeom>
              <a:blipFill>
                <a:blip r:embed="rId46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2" name="Textfeld 56">
                <a:extLst>
                  <a:ext uri="{FF2B5EF4-FFF2-40B4-BE49-F238E27FC236}">
                    <a16:creationId xmlns:a16="http://schemas.microsoft.com/office/drawing/2014/main" id="{BBA69163-7BEA-4C0B-8814-AEA3B0058EC3}"/>
                  </a:ext>
                </a:extLst>
              </p:cNvPr>
              <p:cNvSpPr txBox="1"/>
              <p:nvPr/>
            </p:nvSpPr>
            <p:spPr>
              <a:xfrm>
                <a:off x="-10524751" y="82143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82" name="Textfeld 56">
                <a:extLst>
                  <a:ext uri="{FF2B5EF4-FFF2-40B4-BE49-F238E27FC236}">
                    <a16:creationId xmlns:a16="http://schemas.microsoft.com/office/drawing/2014/main" id="{BBA69163-7BEA-4C0B-8814-AEA3B0058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24751" y="821437"/>
                <a:ext cx="621196" cy="370230"/>
              </a:xfrm>
              <a:prstGeom prst="rect">
                <a:avLst/>
              </a:prstGeom>
              <a:blipFill>
                <a:blip r:embed="rId4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3" name="Gerade Verbindung mit Pfeil 55">
            <a:extLst>
              <a:ext uri="{FF2B5EF4-FFF2-40B4-BE49-F238E27FC236}">
                <a16:creationId xmlns:a16="http://schemas.microsoft.com/office/drawing/2014/main" id="{9217D0F7-7842-4896-AF85-7275B4A7B405}"/>
              </a:ext>
            </a:extLst>
          </p:cNvPr>
          <p:cNvCxnSpPr>
            <a:cxnSpLocks/>
          </p:cNvCxnSpPr>
          <p:nvPr/>
        </p:nvCxnSpPr>
        <p:spPr>
          <a:xfrm flipH="1">
            <a:off x="-9323855" y="991764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Gerade Verbindung mit Pfeil 55">
            <a:extLst>
              <a:ext uri="{FF2B5EF4-FFF2-40B4-BE49-F238E27FC236}">
                <a16:creationId xmlns:a16="http://schemas.microsoft.com/office/drawing/2014/main" id="{E5A07D74-FB6D-46AB-8FD8-B62FF5E14184}"/>
              </a:ext>
            </a:extLst>
          </p:cNvPr>
          <p:cNvCxnSpPr>
            <a:cxnSpLocks/>
          </p:cNvCxnSpPr>
          <p:nvPr/>
        </p:nvCxnSpPr>
        <p:spPr>
          <a:xfrm flipH="1">
            <a:off x="-9323855" y="1325198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5" name="Textfeld 60">
                <a:extLst>
                  <a:ext uri="{FF2B5EF4-FFF2-40B4-BE49-F238E27FC236}">
                    <a16:creationId xmlns:a16="http://schemas.microsoft.com/office/drawing/2014/main" id="{4A9AC663-54AF-48A6-A5BA-2DD3065CEA5F}"/>
                  </a:ext>
                </a:extLst>
              </p:cNvPr>
              <p:cNvSpPr txBox="1"/>
              <p:nvPr/>
            </p:nvSpPr>
            <p:spPr>
              <a:xfrm>
                <a:off x="-8889188" y="-316099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85" name="Textfeld 60">
                <a:extLst>
                  <a:ext uri="{FF2B5EF4-FFF2-40B4-BE49-F238E27FC236}">
                    <a16:creationId xmlns:a16="http://schemas.microsoft.com/office/drawing/2014/main" id="{4A9AC663-54AF-48A6-A5BA-2DD3065CE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89188" y="-316099"/>
                <a:ext cx="1450910" cy="369332"/>
              </a:xfrm>
              <a:prstGeom prst="rect">
                <a:avLst/>
              </a:prstGeom>
              <a:blipFill>
                <a:blip r:embed="rId4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6" name="Gerade Verbindung mit Pfeil 55">
            <a:extLst>
              <a:ext uri="{FF2B5EF4-FFF2-40B4-BE49-F238E27FC236}">
                <a16:creationId xmlns:a16="http://schemas.microsoft.com/office/drawing/2014/main" id="{746EE1F5-A769-4A5D-9B72-D6AC3E7AD30E}"/>
              </a:ext>
            </a:extLst>
          </p:cNvPr>
          <p:cNvCxnSpPr>
            <a:cxnSpLocks/>
            <a:endCxn id="387" idx="0"/>
          </p:cNvCxnSpPr>
          <p:nvPr/>
        </p:nvCxnSpPr>
        <p:spPr>
          <a:xfrm flipH="1">
            <a:off x="-8050346" y="9849660"/>
            <a:ext cx="4534" cy="65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Flussdiagramm: Prozess 16">
            <a:extLst>
              <a:ext uri="{FF2B5EF4-FFF2-40B4-BE49-F238E27FC236}">
                <a16:creationId xmlns:a16="http://schemas.microsoft.com/office/drawing/2014/main" id="{B03421DB-3FA8-4798-8D28-2FE730A2BDD4}"/>
              </a:ext>
            </a:extLst>
          </p:cNvPr>
          <p:cNvSpPr/>
          <p:nvPr/>
        </p:nvSpPr>
        <p:spPr>
          <a:xfrm>
            <a:off x="-8662414" y="1050039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389" name="Flussdiagramm: Karte 7">
            <a:extLst>
              <a:ext uri="{FF2B5EF4-FFF2-40B4-BE49-F238E27FC236}">
                <a16:creationId xmlns:a16="http://schemas.microsoft.com/office/drawing/2014/main" id="{D748FDFE-A7CA-4C33-84EF-84A80DCE5BE5}"/>
              </a:ext>
            </a:extLst>
          </p:cNvPr>
          <p:cNvSpPr/>
          <p:nvPr/>
        </p:nvSpPr>
        <p:spPr>
          <a:xfrm>
            <a:off x="-8734422" y="12081908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cxnSp>
        <p:nvCxnSpPr>
          <p:cNvPr id="390" name="Gerade Verbindung mit Pfeil 76">
            <a:extLst>
              <a:ext uri="{FF2B5EF4-FFF2-40B4-BE49-F238E27FC236}">
                <a16:creationId xmlns:a16="http://schemas.microsoft.com/office/drawing/2014/main" id="{56424382-E7E7-40D3-AF1C-3D316A9E3382}"/>
              </a:ext>
            </a:extLst>
          </p:cNvPr>
          <p:cNvCxnSpPr>
            <a:cxnSpLocks/>
            <a:stCxn id="387" idx="2"/>
            <a:endCxn id="389" idx="0"/>
          </p:cNvCxnSpPr>
          <p:nvPr/>
        </p:nvCxnSpPr>
        <p:spPr>
          <a:xfrm>
            <a:off x="-8050346" y="11364493"/>
            <a:ext cx="0" cy="717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Gerade Verbindung mit Pfeil 55">
            <a:extLst>
              <a:ext uri="{FF2B5EF4-FFF2-40B4-BE49-F238E27FC236}">
                <a16:creationId xmlns:a16="http://schemas.microsoft.com/office/drawing/2014/main" id="{C2289DE8-BCA2-4B8E-B439-A400BB2A764E}"/>
              </a:ext>
            </a:extLst>
          </p:cNvPr>
          <p:cNvCxnSpPr>
            <a:cxnSpLocks/>
          </p:cNvCxnSpPr>
          <p:nvPr/>
        </p:nvCxnSpPr>
        <p:spPr>
          <a:xfrm flipH="1">
            <a:off x="-7371261" y="10758927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Gerade Verbindung mit Pfeil 55">
            <a:extLst>
              <a:ext uri="{FF2B5EF4-FFF2-40B4-BE49-F238E27FC236}">
                <a16:creationId xmlns:a16="http://schemas.microsoft.com/office/drawing/2014/main" id="{56B2B105-71D0-4D64-8347-E1B9B1EEB329}"/>
              </a:ext>
            </a:extLst>
          </p:cNvPr>
          <p:cNvCxnSpPr>
            <a:cxnSpLocks/>
          </p:cNvCxnSpPr>
          <p:nvPr/>
        </p:nvCxnSpPr>
        <p:spPr>
          <a:xfrm flipH="1">
            <a:off x="-7371261" y="11080764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3" name="Textfeld 91">
                <a:extLst>
                  <a:ext uri="{FF2B5EF4-FFF2-40B4-BE49-F238E27FC236}">
                    <a16:creationId xmlns:a16="http://schemas.microsoft.com/office/drawing/2014/main" id="{0A3083F7-1A7E-4329-A3A6-63D99A73F8A9}"/>
                  </a:ext>
                </a:extLst>
              </p:cNvPr>
              <p:cNvSpPr txBox="1"/>
              <p:nvPr/>
            </p:nvSpPr>
            <p:spPr>
              <a:xfrm>
                <a:off x="-6784950" y="11076231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93" name="Textfeld 91">
                <a:extLst>
                  <a:ext uri="{FF2B5EF4-FFF2-40B4-BE49-F238E27FC236}">
                    <a16:creationId xmlns:a16="http://schemas.microsoft.com/office/drawing/2014/main" id="{0A3083F7-1A7E-4329-A3A6-63D99A73F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84950" y="11076231"/>
                <a:ext cx="1410130" cy="392672"/>
              </a:xfrm>
              <a:prstGeom prst="rect">
                <a:avLst/>
              </a:prstGeom>
              <a:blipFill>
                <a:blip r:embed="rId4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4" name="Textfeld 74">
                <a:extLst>
                  <a:ext uri="{FF2B5EF4-FFF2-40B4-BE49-F238E27FC236}">
                    <a16:creationId xmlns:a16="http://schemas.microsoft.com/office/drawing/2014/main" id="{EA373A46-24B4-4848-ABE3-EAF426F31EFC}"/>
                  </a:ext>
                </a:extLst>
              </p:cNvPr>
              <p:cNvSpPr txBox="1"/>
              <p:nvPr/>
            </p:nvSpPr>
            <p:spPr>
              <a:xfrm>
                <a:off x="-10415759" y="11067131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94" name="Textfeld 74">
                <a:extLst>
                  <a:ext uri="{FF2B5EF4-FFF2-40B4-BE49-F238E27FC236}">
                    <a16:creationId xmlns:a16="http://schemas.microsoft.com/office/drawing/2014/main" id="{EA373A46-24B4-4848-ABE3-EAF426F31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15759" y="11067131"/>
                <a:ext cx="1441100" cy="376770"/>
              </a:xfrm>
              <a:prstGeom prst="rect">
                <a:avLst/>
              </a:prstGeom>
              <a:blipFill>
                <a:blip r:embed="rId50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5" name="Textfeld 70">
                <a:extLst>
                  <a:ext uri="{FF2B5EF4-FFF2-40B4-BE49-F238E27FC236}">
                    <a16:creationId xmlns:a16="http://schemas.microsoft.com/office/drawing/2014/main" id="{CF2F1758-10F8-4775-A181-4272A0E45B42}"/>
                  </a:ext>
                </a:extLst>
              </p:cNvPr>
              <p:cNvSpPr txBox="1"/>
              <p:nvPr/>
            </p:nvSpPr>
            <p:spPr>
              <a:xfrm>
                <a:off x="-6884595" y="10557317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95" name="Textfeld 70">
                <a:extLst>
                  <a:ext uri="{FF2B5EF4-FFF2-40B4-BE49-F238E27FC236}">
                    <a16:creationId xmlns:a16="http://schemas.microsoft.com/office/drawing/2014/main" id="{CF2F1758-10F8-4775-A181-4272A0E45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84595" y="10557317"/>
                <a:ext cx="618054" cy="376770"/>
              </a:xfrm>
              <a:prstGeom prst="rect">
                <a:avLst/>
              </a:prstGeom>
              <a:blipFill>
                <a:blip r:embed="rId51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8" name="Textfeld 56">
                <a:extLst>
                  <a:ext uri="{FF2B5EF4-FFF2-40B4-BE49-F238E27FC236}">
                    <a16:creationId xmlns:a16="http://schemas.microsoft.com/office/drawing/2014/main" id="{6FEBFED0-A7A5-4F1D-9713-F64CC34FDF79}"/>
                  </a:ext>
                </a:extLst>
              </p:cNvPr>
              <p:cNvSpPr txBox="1"/>
              <p:nvPr/>
            </p:nvSpPr>
            <p:spPr>
              <a:xfrm>
                <a:off x="-10411364" y="1058650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98" name="Textfeld 56">
                <a:extLst>
                  <a:ext uri="{FF2B5EF4-FFF2-40B4-BE49-F238E27FC236}">
                    <a16:creationId xmlns:a16="http://schemas.microsoft.com/office/drawing/2014/main" id="{6FEBFED0-A7A5-4F1D-9713-F64CC34FD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11364" y="10586507"/>
                <a:ext cx="621196" cy="370230"/>
              </a:xfrm>
              <a:prstGeom prst="rect">
                <a:avLst/>
              </a:prstGeom>
              <a:blipFill>
                <a:blip r:embed="rId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9" name="Gerade Verbindung mit Pfeil 55">
            <a:extLst>
              <a:ext uri="{FF2B5EF4-FFF2-40B4-BE49-F238E27FC236}">
                <a16:creationId xmlns:a16="http://schemas.microsoft.com/office/drawing/2014/main" id="{7055484E-946E-47D5-944F-79C4F0EC861B}"/>
              </a:ext>
            </a:extLst>
          </p:cNvPr>
          <p:cNvCxnSpPr>
            <a:cxnSpLocks/>
          </p:cNvCxnSpPr>
          <p:nvPr/>
        </p:nvCxnSpPr>
        <p:spPr>
          <a:xfrm flipH="1">
            <a:off x="-9210468" y="10756834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Gerade Verbindung mit Pfeil 55">
            <a:extLst>
              <a:ext uri="{FF2B5EF4-FFF2-40B4-BE49-F238E27FC236}">
                <a16:creationId xmlns:a16="http://schemas.microsoft.com/office/drawing/2014/main" id="{EFABE86A-4766-49EB-9F6B-4AE14E5CFDED}"/>
              </a:ext>
            </a:extLst>
          </p:cNvPr>
          <p:cNvCxnSpPr>
            <a:cxnSpLocks/>
          </p:cNvCxnSpPr>
          <p:nvPr/>
        </p:nvCxnSpPr>
        <p:spPr>
          <a:xfrm flipH="1">
            <a:off x="-9210468" y="11090268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2" name="Textfeld 60">
                <a:extLst>
                  <a:ext uri="{FF2B5EF4-FFF2-40B4-BE49-F238E27FC236}">
                    <a16:creationId xmlns:a16="http://schemas.microsoft.com/office/drawing/2014/main" id="{10B1D773-CE08-4032-855C-523784704F45}"/>
                  </a:ext>
                </a:extLst>
              </p:cNvPr>
              <p:cNvSpPr txBox="1"/>
              <p:nvPr/>
            </p:nvSpPr>
            <p:spPr>
              <a:xfrm>
                <a:off x="-8775801" y="9448971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02" name="Textfeld 60">
                <a:extLst>
                  <a:ext uri="{FF2B5EF4-FFF2-40B4-BE49-F238E27FC236}">
                    <a16:creationId xmlns:a16="http://schemas.microsoft.com/office/drawing/2014/main" id="{10B1D773-CE08-4032-855C-523784704F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75801" y="9448971"/>
                <a:ext cx="1450910" cy="369332"/>
              </a:xfrm>
              <a:prstGeom prst="rect">
                <a:avLst/>
              </a:prstGeom>
              <a:blipFill>
                <a:blip r:embed="rId5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3" name="Gerade Verbindung mit Pfeil 55">
            <a:extLst>
              <a:ext uri="{FF2B5EF4-FFF2-40B4-BE49-F238E27FC236}">
                <a16:creationId xmlns:a16="http://schemas.microsoft.com/office/drawing/2014/main" id="{39F875F5-0BB3-4657-B8FF-369531D3AD9C}"/>
              </a:ext>
            </a:extLst>
          </p:cNvPr>
          <p:cNvCxnSpPr>
            <a:cxnSpLocks/>
            <a:endCxn id="408" idx="0"/>
          </p:cNvCxnSpPr>
          <p:nvPr/>
        </p:nvCxnSpPr>
        <p:spPr>
          <a:xfrm flipH="1">
            <a:off x="-8050346" y="4780376"/>
            <a:ext cx="4534" cy="65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Flussdiagramm: Prozess 16">
            <a:extLst>
              <a:ext uri="{FF2B5EF4-FFF2-40B4-BE49-F238E27FC236}">
                <a16:creationId xmlns:a16="http://schemas.microsoft.com/office/drawing/2014/main" id="{132C01C4-0DCE-4AC7-A93A-A494FE75BB31}"/>
              </a:ext>
            </a:extLst>
          </p:cNvPr>
          <p:cNvSpPr/>
          <p:nvPr/>
        </p:nvSpPr>
        <p:spPr>
          <a:xfrm>
            <a:off x="-8662414" y="5431113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409" name="Flussdiagramm: Karte 7">
            <a:extLst>
              <a:ext uri="{FF2B5EF4-FFF2-40B4-BE49-F238E27FC236}">
                <a16:creationId xmlns:a16="http://schemas.microsoft.com/office/drawing/2014/main" id="{34E581C5-91AB-403F-8834-40F2BC0F15BE}"/>
              </a:ext>
            </a:extLst>
          </p:cNvPr>
          <p:cNvSpPr/>
          <p:nvPr/>
        </p:nvSpPr>
        <p:spPr>
          <a:xfrm>
            <a:off x="-8734422" y="7012624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cxnSp>
        <p:nvCxnSpPr>
          <p:cNvPr id="410" name="Gerade Verbindung mit Pfeil 76">
            <a:extLst>
              <a:ext uri="{FF2B5EF4-FFF2-40B4-BE49-F238E27FC236}">
                <a16:creationId xmlns:a16="http://schemas.microsoft.com/office/drawing/2014/main" id="{80F32F65-0168-4468-A05A-9003B3CD6844}"/>
              </a:ext>
            </a:extLst>
          </p:cNvPr>
          <p:cNvCxnSpPr>
            <a:cxnSpLocks/>
            <a:stCxn id="408" idx="2"/>
            <a:endCxn id="409" idx="0"/>
          </p:cNvCxnSpPr>
          <p:nvPr/>
        </p:nvCxnSpPr>
        <p:spPr>
          <a:xfrm>
            <a:off x="-8050346" y="6295209"/>
            <a:ext cx="0" cy="717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Gerade Verbindung mit Pfeil 55">
            <a:extLst>
              <a:ext uri="{FF2B5EF4-FFF2-40B4-BE49-F238E27FC236}">
                <a16:creationId xmlns:a16="http://schemas.microsoft.com/office/drawing/2014/main" id="{ABD7FB0A-1640-493C-9EB7-5077211C9D13}"/>
              </a:ext>
            </a:extLst>
          </p:cNvPr>
          <p:cNvCxnSpPr>
            <a:cxnSpLocks/>
          </p:cNvCxnSpPr>
          <p:nvPr/>
        </p:nvCxnSpPr>
        <p:spPr>
          <a:xfrm flipH="1">
            <a:off x="-7371261" y="5689643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Gerade Verbindung mit Pfeil 55">
            <a:extLst>
              <a:ext uri="{FF2B5EF4-FFF2-40B4-BE49-F238E27FC236}">
                <a16:creationId xmlns:a16="http://schemas.microsoft.com/office/drawing/2014/main" id="{B1C02F2F-8DCB-41BD-A581-3C76EB73ED7A}"/>
              </a:ext>
            </a:extLst>
          </p:cNvPr>
          <p:cNvCxnSpPr>
            <a:cxnSpLocks/>
          </p:cNvCxnSpPr>
          <p:nvPr/>
        </p:nvCxnSpPr>
        <p:spPr>
          <a:xfrm flipH="1">
            <a:off x="-7371261" y="6011480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6" name="Textfeld 91">
                <a:extLst>
                  <a:ext uri="{FF2B5EF4-FFF2-40B4-BE49-F238E27FC236}">
                    <a16:creationId xmlns:a16="http://schemas.microsoft.com/office/drawing/2014/main" id="{CCF68687-5BA0-4270-9294-8651F415A526}"/>
                  </a:ext>
                </a:extLst>
              </p:cNvPr>
              <p:cNvSpPr txBox="1"/>
              <p:nvPr/>
            </p:nvSpPr>
            <p:spPr>
              <a:xfrm>
                <a:off x="-6784950" y="6006947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6" name="Textfeld 91">
                <a:extLst>
                  <a:ext uri="{FF2B5EF4-FFF2-40B4-BE49-F238E27FC236}">
                    <a16:creationId xmlns:a16="http://schemas.microsoft.com/office/drawing/2014/main" id="{CCF68687-5BA0-4270-9294-8651F415A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784950" y="6006947"/>
                <a:ext cx="1410130" cy="392672"/>
              </a:xfrm>
              <a:prstGeom prst="rect">
                <a:avLst/>
              </a:prstGeom>
              <a:blipFill>
                <a:blip r:embed="rId54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7" name="Textfeld 74">
                <a:extLst>
                  <a:ext uri="{FF2B5EF4-FFF2-40B4-BE49-F238E27FC236}">
                    <a16:creationId xmlns:a16="http://schemas.microsoft.com/office/drawing/2014/main" id="{F08EED74-19E9-4EFE-8787-366CFE93F00B}"/>
                  </a:ext>
                </a:extLst>
              </p:cNvPr>
              <p:cNvSpPr txBox="1"/>
              <p:nvPr/>
            </p:nvSpPr>
            <p:spPr>
              <a:xfrm>
                <a:off x="-10415759" y="5997847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7" name="Textfeld 74">
                <a:extLst>
                  <a:ext uri="{FF2B5EF4-FFF2-40B4-BE49-F238E27FC236}">
                    <a16:creationId xmlns:a16="http://schemas.microsoft.com/office/drawing/2014/main" id="{F08EED74-19E9-4EFE-8787-366CFE93F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15759" y="5997847"/>
                <a:ext cx="1441100" cy="376770"/>
              </a:xfrm>
              <a:prstGeom prst="rect">
                <a:avLst/>
              </a:prstGeom>
              <a:blipFill>
                <a:blip r:embed="rId55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8" name="Textfeld 70">
                <a:extLst>
                  <a:ext uri="{FF2B5EF4-FFF2-40B4-BE49-F238E27FC236}">
                    <a16:creationId xmlns:a16="http://schemas.microsoft.com/office/drawing/2014/main" id="{2C64B35E-6D1B-4207-8848-FA4F6D898BB8}"/>
                  </a:ext>
                </a:extLst>
              </p:cNvPr>
              <p:cNvSpPr txBox="1"/>
              <p:nvPr/>
            </p:nvSpPr>
            <p:spPr>
              <a:xfrm>
                <a:off x="-6884595" y="5488033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8" name="Textfeld 70">
                <a:extLst>
                  <a:ext uri="{FF2B5EF4-FFF2-40B4-BE49-F238E27FC236}">
                    <a16:creationId xmlns:a16="http://schemas.microsoft.com/office/drawing/2014/main" id="{2C64B35E-6D1B-4207-8848-FA4F6D898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84595" y="5488033"/>
                <a:ext cx="618054" cy="376770"/>
              </a:xfrm>
              <a:prstGeom prst="rect">
                <a:avLst/>
              </a:prstGeom>
              <a:blipFill>
                <a:blip r:embed="rId56"/>
                <a:stretch>
                  <a:fillRect t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9" name="Textfeld 56">
                <a:extLst>
                  <a:ext uri="{FF2B5EF4-FFF2-40B4-BE49-F238E27FC236}">
                    <a16:creationId xmlns:a16="http://schemas.microsoft.com/office/drawing/2014/main" id="{66B91E11-4C40-4448-98C2-61930443C6B4}"/>
                  </a:ext>
                </a:extLst>
              </p:cNvPr>
              <p:cNvSpPr txBox="1"/>
              <p:nvPr/>
            </p:nvSpPr>
            <p:spPr>
              <a:xfrm>
                <a:off x="-10411364" y="5517223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19" name="Textfeld 56">
                <a:extLst>
                  <a:ext uri="{FF2B5EF4-FFF2-40B4-BE49-F238E27FC236}">
                    <a16:creationId xmlns:a16="http://schemas.microsoft.com/office/drawing/2014/main" id="{66B91E11-4C40-4448-98C2-61930443C6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11364" y="5517223"/>
                <a:ext cx="621196" cy="370230"/>
              </a:xfrm>
              <a:prstGeom prst="rect">
                <a:avLst/>
              </a:prstGeom>
              <a:blipFill>
                <a:blip r:embed="rId5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0" name="Gerade Verbindung mit Pfeil 55">
            <a:extLst>
              <a:ext uri="{FF2B5EF4-FFF2-40B4-BE49-F238E27FC236}">
                <a16:creationId xmlns:a16="http://schemas.microsoft.com/office/drawing/2014/main" id="{C8907BC0-F479-445C-8F6E-EFCB5488C22F}"/>
              </a:ext>
            </a:extLst>
          </p:cNvPr>
          <p:cNvCxnSpPr>
            <a:cxnSpLocks/>
          </p:cNvCxnSpPr>
          <p:nvPr/>
        </p:nvCxnSpPr>
        <p:spPr>
          <a:xfrm flipH="1">
            <a:off x="-9210468" y="5687550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Gerade Verbindung mit Pfeil 55">
            <a:extLst>
              <a:ext uri="{FF2B5EF4-FFF2-40B4-BE49-F238E27FC236}">
                <a16:creationId xmlns:a16="http://schemas.microsoft.com/office/drawing/2014/main" id="{F97E4099-8097-46D6-A8F1-7CB36013A2EA}"/>
              </a:ext>
            </a:extLst>
          </p:cNvPr>
          <p:cNvCxnSpPr>
            <a:cxnSpLocks/>
          </p:cNvCxnSpPr>
          <p:nvPr/>
        </p:nvCxnSpPr>
        <p:spPr>
          <a:xfrm flipH="1">
            <a:off x="-9210468" y="6020984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2" name="Textfeld 60">
                <a:extLst>
                  <a:ext uri="{FF2B5EF4-FFF2-40B4-BE49-F238E27FC236}">
                    <a16:creationId xmlns:a16="http://schemas.microsoft.com/office/drawing/2014/main" id="{C6CAA5EB-2474-4518-BE07-FB122F86EDCB}"/>
                  </a:ext>
                </a:extLst>
              </p:cNvPr>
              <p:cNvSpPr txBox="1"/>
              <p:nvPr/>
            </p:nvSpPr>
            <p:spPr>
              <a:xfrm>
                <a:off x="-8775801" y="4379687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22" name="Textfeld 60">
                <a:extLst>
                  <a:ext uri="{FF2B5EF4-FFF2-40B4-BE49-F238E27FC236}">
                    <a16:creationId xmlns:a16="http://schemas.microsoft.com/office/drawing/2014/main" id="{C6CAA5EB-2474-4518-BE07-FB122F86ED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775801" y="4379687"/>
                <a:ext cx="1450910" cy="369332"/>
              </a:xfrm>
              <a:prstGeom prst="rect">
                <a:avLst/>
              </a:prstGeom>
              <a:blipFill>
                <a:blip r:embed="rId5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3" name="Gerade Verbindung mit Pfeil 55">
            <a:extLst>
              <a:ext uri="{FF2B5EF4-FFF2-40B4-BE49-F238E27FC236}">
                <a16:creationId xmlns:a16="http://schemas.microsoft.com/office/drawing/2014/main" id="{49AF14C0-81F4-4A48-B8EB-606819099A39}"/>
              </a:ext>
            </a:extLst>
          </p:cNvPr>
          <p:cNvCxnSpPr>
            <a:cxnSpLocks/>
            <a:endCxn id="424" idx="0"/>
          </p:cNvCxnSpPr>
          <p:nvPr/>
        </p:nvCxnSpPr>
        <p:spPr>
          <a:xfrm flipH="1">
            <a:off x="-8122832" y="14542174"/>
            <a:ext cx="4534" cy="65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Flussdiagramm: Prozess 16">
            <a:extLst>
              <a:ext uri="{FF2B5EF4-FFF2-40B4-BE49-F238E27FC236}">
                <a16:creationId xmlns:a16="http://schemas.microsoft.com/office/drawing/2014/main" id="{213E6ED6-8E28-424A-95D5-CDE6E498762D}"/>
              </a:ext>
            </a:extLst>
          </p:cNvPr>
          <p:cNvSpPr/>
          <p:nvPr/>
        </p:nvSpPr>
        <p:spPr>
          <a:xfrm>
            <a:off x="-8734900" y="15192911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425" name="Flussdiagramm: Karte 7">
            <a:extLst>
              <a:ext uri="{FF2B5EF4-FFF2-40B4-BE49-F238E27FC236}">
                <a16:creationId xmlns:a16="http://schemas.microsoft.com/office/drawing/2014/main" id="{4ECACF54-3E64-43DF-93EB-9FC0955135BF}"/>
              </a:ext>
            </a:extLst>
          </p:cNvPr>
          <p:cNvSpPr/>
          <p:nvPr/>
        </p:nvSpPr>
        <p:spPr>
          <a:xfrm>
            <a:off x="-8806908" y="1677442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cxnSp>
        <p:nvCxnSpPr>
          <p:cNvPr id="426" name="Gerade Verbindung mit Pfeil 76">
            <a:extLst>
              <a:ext uri="{FF2B5EF4-FFF2-40B4-BE49-F238E27FC236}">
                <a16:creationId xmlns:a16="http://schemas.microsoft.com/office/drawing/2014/main" id="{8BF8A4E7-E0F6-41A4-A45A-C56954C069EC}"/>
              </a:ext>
            </a:extLst>
          </p:cNvPr>
          <p:cNvCxnSpPr>
            <a:cxnSpLocks/>
            <a:stCxn id="424" idx="2"/>
            <a:endCxn id="425" idx="0"/>
          </p:cNvCxnSpPr>
          <p:nvPr/>
        </p:nvCxnSpPr>
        <p:spPr>
          <a:xfrm>
            <a:off x="-8122832" y="16057007"/>
            <a:ext cx="0" cy="7174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Gerade Verbindung mit Pfeil 55">
            <a:extLst>
              <a:ext uri="{FF2B5EF4-FFF2-40B4-BE49-F238E27FC236}">
                <a16:creationId xmlns:a16="http://schemas.microsoft.com/office/drawing/2014/main" id="{6078E09F-17DA-4A5F-8BA3-FFBCE026E2CA}"/>
              </a:ext>
            </a:extLst>
          </p:cNvPr>
          <p:cNvCxnSpPr>
            <a:cxnSpLocks/>
          </p:cNvCxnSpPr>
          <p:nvPr/>
        </p:nvCxnSpPr>
        <p:spPr>
          <a:xfrm flipH="1">
            <a:off x="-7443747" y="15451441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Gerade Verbindung mit Pfeil 55">
            <a:extLst>
              <a:ext uri="{FF2B5EF4-FFF2-40B4-BE49-F238E27FC236}">
                <a16:creationId xmlns:a16="http://schemas.microsoft.com/office/drawing/2014/main" id="{B73AF7B6-8E2E-41CB-B568-2399D90D5728}"/>
              </a:ext>
            </a:extLst>
          </p:cNvPr>
          <p:cNvCxnSpPr>
            <a:cxnSpLocks/>
          </p:cNvCxnSpPr>
          <p:nvPr/>
        </p:nvCxnSpPr>
        <p:spPr>
          <a:xfrm flipH="1">
            <a:off x="-7443747" y="15773278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9" name="Textfeld 91">
                <a:extLst>
                  <a:ext uri="{FF2B5EF4-FFF2-40B4-BE49-F238E27FC236}">
                    <a16:creationId xmlns:a16="http://schemas.microsoft.com/office/drawing/2014/main" id="{227FBF6B-A65F-4E81-996F-ACE5F0036AA2}"/>
                  </a:ext>
                </a:extLst>
              </p:cNvPr>
              <p:cNvSpPr txBox="1"/>
              <p:nvPr/>
            </p:nvSpPr>
            <p:spPr>
              <a:xfrm>
                <a:off x="-6857436" y="15768745"/>
                <a:ext cx="1410130" cy="3926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29" name="Textfeld 91">
                <a:extLst>
                  <a:ext uri="{FF2B5EF4-FFF2-40B4-BE49-F238E27FC236}">
                    <a16:creationId xmlns:a16="http://schemas.microsoft.com/office/drawing/2014/main" id="{227FBF6B-A65F-4E81-996F-ACE5F0036A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57436" y="15768745"/>
                <a:ext cx="1410130" cy="392672"/>
              </a:xfrm>
              <a:prstGeom prst="rect">
                <a:avLst/>
              </a:prstGeom>
              <a:blipFill>
                <a:blip r:embed="rId59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0" name="Textfeld 74">
                <a:extLst>
                  <a:ext uri="{FF2B5EF4-FFF2-40B4-BE49-F238E27FC236}">
                    <a16:creationId xmlns:a16="http://schemas.microsoft.com/office/drawing/2014/main" id="{CDC5B829-B0E6-49C1-8269-2A54DBCB120C}"/>
                  </a:ext>
                </a:extLst>
              </p:cNvPr>
              <p:cNvSpPr txBox="1"/>
              <p:nvPr/>
            </p:nvSpPr>
            <p:spPr>
              <a:xfrm>
                <a:off x="-10488245" y="15759645"/>
                <a:ext cx="1441100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0" name="Textfeld 74">
                <a:extLst>
                  <a:ext uri="{FF2B5EF4-FFF2-40B4-BE49-F238E27FC236}">
                    <a16:creationId xmlns:a16="http://schemas.microsoft.com/office/drawing/2014/main" id="{CDC5B829-B0E6-49C1-8269-2A54DBCB12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488245" y="15759645"/>
                <a:ext cx="1441100" cy="376770"/>
              </a:xfrm>
              <a:prstGeom prst="rect">
                <a:avLst/>
              </a:prstGeom>
              <a:blipFill>
                <a:blip r:embed="rId60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1" name="Textfeld 70">
                <a:extLst>
                  <a:ext uri="{FF2B5EF4-FFF2-40B4-BE49-F238E27FC236}">
                    <a16:creationId xmlns:a16="http://schemas.microsoft.com/office/drawing/2014/main" id="{9CBCE6A2-EC89-4A0D-85F2-482289D24FDD}"/>
                  </a:ext>
                </a:extLst>
              </p:cNvPr>
              <p:cNvSpPr txBox="1"/>
              <p:nvPr/>
            </p:nvSpPr>
            <p:spPr>
              <a:xfrm>
                <a:off x="-6957081" y="15249831"/>
                <a:ext cx="618054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b="0" i="1" smtClean="0">
                                  <a:latin typeface="Cambria Math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1" name="Textfeld 70">
                <a:extLst>
                  <a:ext uri="{FF2B5EF4-FFF2-40B4-BE49-F238E27FC236}">
                    <a16:creationId xmlns:a16="http://schemas.microsoft.com/office/drawing/2014/main" id="{9CBCE6A2-EC89-4A0D-85F2-482289D24F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957081" y="15249831"/>
                <a:ext cx="618054" cy="376770"/>
              </a:xfrm>
              <a:prstGeom prst="rect">
                <a:avLst/>
              </a:prstGeom>
              <a:blipFill>
                <a:blip r:embed="rId61"/>
                <a:stretch>
                  <a:fillRect t="-163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2" name="Textfeld 56">
                <a:extLst>
                  <a:ext uri="{FF2B5EF4-FFF2-40B4-BE49-F238E27FC236}">
                    <a16:creationId xmlns:a16="http://schemas.microsoft.com/office/drawing/2014/main" id="{45274B4C-5919-4A58-B1F9-D8F6216C78CC}"/>
                  </a:ext>
                </a:extLst>
              </p:cNvPr>
              <p:cNvSpPr txBox="1"/>
              <p:nvPr/>
            </p:nvSpPr>
            <p:spPr>
              <a:xfrm>
                <a:off x="-9745404" y="1414058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/>
                            </a:rPr>
                            <m:t>𝑋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2" name="Textfeld 56">
                <a:extLst>
                  <a:ext uri="{FF2B5EF4-FFF2-40B4-BE49-F238E27FC236}">
                    <a16:creationId xmlns:a16="http://schemas.microsoft.com/office/drawing/2014/main" id="{45274B4C-5919-4A58-B1F9-D8F6216C7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745404" y="14140587"/>
                <a:ext cx="621196" cy="370230"/>
              </a:xfrm>
              <a:prstGeom prst="rect">
                <a:avLst/>
              </a:prstGeom>
              <a:blipFill>
                <a:blip r:embed="rId6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3" name="Gerade Verbindung mit Pfeil 55">
            <a:extLst>
              <a:ext uri="{FF2B5EF4-FFF2-40B4-BE49-F238E27FC236}">
                <a16:creationId xmlns:a16="http://schemas.microsoft.com/office/drawing/2014/main" id="{82D95A56-810D-44B3-99C5-CC212C1AFA21}"/>
              </a:ext>
            </a:extLst>
          </p:cNvPr>
          <p:cNvCxnSpPr>
            <a:cxnSpLocks/>
          </p:cNvCxnSpPr>
          <p:nvPr/>
        </p:nvCxnSpPr>
        <p:spPr>
          <a:xfrm flipH="1">
            <a:off x="-9282954" y="15449348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Gerade Verbindung mit Pfeil 55">
            <a:extLst>
              <a:ext uri="{FF2B5EF4-FFF2-40B4-BE49-F238E27FC236}">
                <a16:creationId xmlns:a16="http://schemas.microsoft.com/office/drawing/2014/main" id="{0C528680-BA0E-4F95-BCC6-7FFAE15CD693}"/>
              </a:ext>
            </a:extLst>
          </p:cNvPr>
          <p:cNvCxnSpPr>
            <a:cxnSpLocks/>
          </p:cNvCxnSpPr>
          <p:nvPr/>
        </p:nvCxnSpPr>
        <p:spPr>
          <a:xfrm flipH="1">
            <a:off x="-9282954" y="15782782"/>
            <a:ext cx="475568" cy="919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5" name="Textfeld 60">
                <a:extLst>
                  <a:ext uri="{FF2B5EF4-FFF2-40B4-BE49-F238E27FC236}">
                    <a16:creationId xmlns:a16="http://schemas.microsoft.com/office/drawing/2014/main" id="{8DDBA88B-4A1D-4379-9591-A42C06CA55C3}"/>
                  </a:ext>
                </a:extLst>
              </p:cNvPr>
              <p:cNvSpPr txBox="1"/>
              <p:nvPr/>
            </p:nvSpPr>
            <p:spPr>
              <a:xfrm>
                <a:off x="-8848287" y="14141485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5" name="Textfeld 60">
                <a:extLst>
                  <a:ext uri="{FF2B5EF4-FFF2-40B4-BE49-F238E27FC236}">
                    <a16:creationId xmlns:a16="http://schemas.microsoft.com/office/drawing/2014/main" id="{8DDBA88B-4A1D-4379-9591-A42C06CA5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8848287" y="14141485"/>
                <a:ext cx="1450910" cy="369332"/>
              </a:xfrm>
              <a:prstGeom prst="rect">
                <a:avLst/>
              </a:prstGeom>
              <a:blipFill>
                <a:blip r:embed="rId6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6" name="Textfeld 74">
                <a:extLst>
                  <a:ext uri="{FF2B5EF4-FFF2-40B4-BE49-F238E27FC236}">
                    <a16:creationId xmlns:a16="http://schemas.microsoft.com/office/drawing/2014/main" id="{46BFD2B7-75CE-4269-9752-44DD7C23C9F9}"/>
                  </a:ext>
                </a:extLst>
              </p:cNvPr>
              <p:cNvSpPr txBox="1"/>
              <p:nvPr/>
            </p:nvSpPr>
            <p:spPr>
              <a:xfrm>
                <a:off x="-10520280" y="16266320"/>
                <a:ext cx="1423659" cy="376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6" name="Textfeld 74">
                <a:extLst>
                  <a:ext uri="{FF2B5EF4-FFF2-40B4-BE49-F238E27FC236}">
                    <a16:creationId xmlns:a16="http://schemas.microsoft.com/office/drawing/2014/main" id="{46BFD2B7-75CE-4269-9752-44DD7C23C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0520280" y="16266320"/>
                <a:ext cx="1423659" cy="376770"/>
              </a:xfrm>
              <a:prstGeom prst="rect">
                <a:avLst/>
              </a:prstGeom>
              <a:blipFill>
                <a:blip r:embed="rId64"/>
                <a:stretch>
                  <a:fillRect t="-1613" b="-161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7" name="Textfeld 91">
                <a:extLst>
                  <a:ext uri="{FF2B5EF4-FFF2-40B4-BE49-F238E27FC236}">
                    <a16:creationId xmlns:a16="http://schemas.microsoft.com/office/drawing/2014/main" id="{E65D3E2A-FDB1-4880-A803-6A4975220942}"/>
                  </a:ext>
                </a:extLst>
              </p:cNvPr>
              <p:cNvSpPr txBox="1"/>
              <p:nvPr/>
            </p:nvSpPr>
            <p:spPr>
              <a:xfrm>
                <a:off x="-6847035" y="16246407"/>
                <a:ext cx="1419941" cy="386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7" name="Textfeld 91">
                <a:extLst>
                  <a:ext uri="{FF2B5EF4-FFF2-40B4-BE49-F238E27FC236}">
                    <a16:creationId xmlns:a16="http://schemas.microsoft.com/office/drawing/2014/main" id="{E65D3E2A-FDB1-4880-A803-6A49752209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47035" y="16246407"/>
                <a:ext cx="1419941" cy="386324"/>
              </a:xfrm>
              <a:prstGeom prst="rect">
                <a:avLst/>
              </a:prstGeom>
              <a:blipFill>
                <a:blip r:embed="rId6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Textfeld 91">
                <a:extLst>
                  <a:ext uri="{FF2B5EF4-FFF2-40B4-BE49-F238E27FC236}">
                    <a16:creationId xmlns:a16="http://schemas.microsoft.com/office/drawing/2014/main" id="{8BBA1D58-E910-4FBB-916E-49F65907918E}"/>
                  </a:ext>
                </a:extLst>
              </p:cNvPr>
              <p:cNvSpPr txBox="1"/>
              <p:nvPr/>
            </p:nvSpPr>
            <p:spPr>
              <a:xfrm>
                <a:off x="-6857436" y="16875636"/>
                <a:ext cx="1392689" cy="3863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38" name="Textfeld 91">
                <a:extLst>
                  <a:ext uri="{FF2B5EF4-FFF2-40B4-BE49-F238E27FC236}">
                    <a16:creationId xmlns:a16="http://schemas.microsoft.com/office/drawing/2014/main" id="{8BBA1D58-E910-4FBB-916E-49F659079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857436" y="16875636"/>
                <a:ext cx="1392689" cy="386324"/>
              </a:xfrm>
              <a:prstGeom prst="rect">
                <a:avLst/>
              </a:prstGeom>
              <a:blipFill>
                <a:blip r:embed="rId6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C3D5B5F3-8B4F-4F4E-A1EF-CF16026AECDE}"/>
                  </a:ext>
                </a:extLst>
              </p:cNvPr>
              <p:cNvSpPr/>
              <p:nvPr/>
            </p:nvSpPr>
            <p:spPr>
              <a:xfrm>
                <a:off x="32672880" y="276961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C3D5B5F3-8B4F-4F4E-A1EF-CF16026AEC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880" y="276961"/>
                <a:ext cx="399788" cy="369332"/>
              </a:xfrm>
              <a:prstGeom prst="rect">
                <a:avLst/>
              </a:prstGeom>
              <a:blipFill>
                <a:blip r:embed="rId6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71BBF5D0-3C78-437A-B3A1-05374EF85406}"/>
                  </a:ext>
                </a:extLst>
              </p:cNvPr>
              <p:cNvSpPr/>
              <p:nvPr/>
            </p:nvSpPr>
            <p:spPr>
              <a:xfrm>
                <a:off x="19956985" y="1594894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1" name="Rectangle 440">
                <a:extLst>
                  <a:ext uri="{FF2B5EF4-FFF2-40B4-BE49-F238E27FC236}">
                    <a16:creationId xmlns:a16="http://schemas.microsoft.com/office/drawing/2014/main" id="{71BBF5D0-3C78-437A-B3A1-05374EF854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56985" y="1594894"/>
                <a:ext cx="399788" cy="369332"/>
              </a:xfrm>
              <a:prstGeom prst="rect">
                <a:avLst/>
              </a:prstGeom>
              <a:blipFill>
                <a:blip r:embed="rId6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1823B068-E445-49CF-95F5-2A04A3D3C985}"/>
                  </a:ext>
                </a:extLst>
              </p:cNvPr>
              <p:cNvSpPr/>
              <p:nvPr/>
            </p:nvSpPr>
            <p:spPr>
              <a:xfrm>
                <a:off x="2796020" y="1257229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2" name="Rectangle 441">
                <a:extLst>
                  <a:ext uri="{FF2B5EF4-FFF2-40B4-BE49-F238E27FC236}">
                    <a16:creationId xmlns:a16="http://schemas.microsoft.com/office/drawing/2014/main" id="{1823B068-E445-49CF-95F5-2A04A3D3C9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020" y="1257229"/>
                <a:ext cx="399788" cy="369332"/>
              </a:xfrm>
              <a:prstGeom prst="rect">
                <a:avLst/>
              </a:prstGeom>
              <a:blipFill>
                <a:blip r:embed="rId6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CE57148A-3BC7-44CA-B6F3-D8A687BF8A6D}"/>
                  </a:ext>
                </a:extLst>
              </p:cNvPr>
              <p:cNvSpPr/>
              <p:nvPr/>
            </p:nvSpPr>
            <p:spPr>
              <a:xfrm>
                <a:off x="32774408" y="2339272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4" name="Rectangle 443">
                <a:extLst>
                  <a:ext uri="{FF2B5EF4-FFF2-40B4-BE49-F238E27FC236}">
                    <a16:creationId xmlns:a16="http://schemas.microsoft.com/office/drawing/2014/main" id="{CE57148A-3BC7-44CA-B6F3-D8A687BF8A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74408" y="2339272"/>
                <a:ext cx="399788" cy="369332"/>
              </a:xfrm>
              <a:prstGeom prst="rect">
                <a:avLst/>
              </a:prstGeom>
              <a:blipFill>
                <a:blip r:embed="rId70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673C689E-7875-4E93-9739-C39024CA3B6D}"/>
                  </a:ext>
                </a:extLst>
              </p:cNvPr>
              <p:cNvSpPr/>
              <p:nvPr/>
            </p:nvSpPr>
            <p:spPr>
              <a:xfrm>
                <a:off x="19935264" y="3723365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46" name="Rectangle 445">
                <a:extLst>
                  <a:ext uri="{FF2B5EF4-FFF2-40B4-BE49-F238E27FC236}">
                    <a16:creationId xmlns:a16="http://schemas.microsoft.com/office/drawing/2014/main" id="{673C689E-7875-4E93-9739-C39024CA3B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5264" y="3723365"/>
                <a:ext cx="399788" cy="369332"/>
              </a:xfrm>
              <a:prstGeom prst="rect">
                <a:avLst/>
              </a:prstGeom>
              <a:blipFill>
                <a:blip r:embed="rId71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7" name="Textfeld 60">
                <a:extLst>
                  <a:ext uri="{FF2B5EF4-FFF2-40B4-BE49-F238E27FC236}">
                    <a16:creationId xmlns:a16="http://schemas.microsoft.com/office/drawing/2014/main" id="{83511EBE-A801-4AF3-968C-4654B8E29793}"/>
                  </a:ext>
                </a:extLst>
              </p:cNvPr>
              <p:cNvSpPr txBox="1"/>
              <p:nvPr/>
            </p:nvSpPr>
            <p:spPr>
              <a:xfrm>
                <a:off x="26888713" y="3677948"/>
                <a:ext cx="14236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47" name="Textfeld 60">
                <a:extLst>
                  <a:ext uri="{FF2B5EF4-FFF2-40B4-BE49-F238E27FC236}">
                    <a16:creationId xmlns:a16="http://schemas.microsoft.com/office/drawing/2014/main" id="{83511EBE-A801-4AF3-968C-4654B8E29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88713" y="3677948"/>
                <a:ext cx="1423659" cy="369332"/>
              </a:xfrm>
              <a:prstGeom prst="rect">
                <a:avLst/>
              </a:prstGeom>
              <a:blipFill>
                <a:blip r:embed="rId7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0" name="Textfeld 60">
                <a:extLst>
                  <a:ext uri="{FF2B5EF4-FFF2-40B4-BE49-F238E27FC236}">
                    <a16:creationId xmlns:a16="http://schemas.microsoft.com/office/drawing/2014/main" id="{9D73AA91-49BD-4640-B58F-57504F59084B}"/>
                  </a:ext>
                </a:extLst>
              </p:cNvPr>
              <p:cNvSpPr txBox="1"/>
              <p:nvPr/>
            </p:nvSpPr>
            <p:spPr>
              <a:xfrm>
                <a:off x="18309290" y="9476344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50" name="Textfeld 60">
                <a:extLst>
                  <a:ext uri="{FF2B5EF4-FFF2-40B4-BE49-F238E27FC236}">
                    <a16:creationId xmlns:a16="http://schemas.microsoft.com/office/drawing/2014/main" id="{9D73AA91-49BD-4640-B58F-57504F5908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09290" y="9476344"/>
                <a:ext cx="1450910" cy="369332"/>
              </a:xfrm>
              <a:prstGeom prst="rect">
                <a:avLst/>
              </a:prstGeom>
              <a:blipFill>
                <a:blip r:embed="rId7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1" name="Gewinkelte Verbindung 40">
            <a:extLst>
              <a:ext uri="{FF2B5EF4-FFF2-40B4-BE49-F238E27FC236}">
                <a16:creationId xmlns:a16="http://schemas.microsoft.com/office/drawing/2014/main" id="{28AD54A4-F20F-4770-9289-153F9C17D6E6}"/>
              </a:ext>
            </a:extLst>
          </p:cNvPr>
          <p:cNvCxnSpPr>
            <a:cxnSpLocks/>
          </p:cNvCxnSpPr>
          <p:nvPr/>
        </p:nvCxnSpPr>
        <p:spPr>
          <a:xfrm>
            <a:off x="18067579" y="9849597"/>
            <a:ext cx="1716420" cy="362654"/>
          </a:xfrm>
          <a:prstGeom prst="bentConnector3">
            <a:avLst>
              <a:gd name="adj1" fmla="val 998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2" name="Zylinder 100">
            <a:extLst>
              <a:ext uri="{FF2B5EF4-FFF2-40B4-BE49-F238E27FC236}">
                <a16:creationId xmlns:a16="http://schemas.microsoft.com/office/drawing/2014/main" id="{7A4B824F-94B7-4AD7-8111-B0D85A0447EB}"/>
              </a:ext>
            </a:extLst>
          </p:cNvPr>
          <p:cNvSpPr/>
          <p:nvPr/>
        </p:nvSpPr>
        <p:spPr>
          <a:xfrm>
            <a:off x="19219891" y="10204053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labeled samples</a:t>
            </a:r>
          </a:p>
        </p:txBody>
      </p:sp>
      <p:cxnSp>
        <p:nvCxnSpPr>
          <p:cNvPr id="453" name="Gerade Verbindung mit Pfeil 55">
            <a:extLst>
              <a:ext uri="{FF2B5EF4-FFF2-40B4-BE49-F238E27FC236}">
                <a16:creationId xmlns:a16="http://schemas.microsoft.com/office/drawing/2014/main" id="{2720AD63-01BC-4561-9004-92F648291872}"/>
              </a:ext>
            </a:extLst>
          </p:cNvPr>
          <p:cNvCxnSpPr>
            <a:cxnSpLocks/>
          </p:cNvCxnSpPr>
          <p:nvPr/>
        </p:nvCxnSpPr>
        <p:spPr>
          <a:xfrm>
            <a:off x="20012493" y="9816653"/>
            <a:ext cx="0" cy="400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Gerade Verbindung mit Pfeil 55">
            <a:extLst>
              <a:ext uri="{FF2B5EF4-FFF2-40B4-BE49-F238E27FC236}">
                <a16:creationId xmlns:a16="http://schemas.microsoft.com/office/drawing/2014/main" id="{9E6E004C-CF23-467C-B6A7-069AEAED420C}"/>
              </a:ext>
            </a:extLst>
          </p:cNvPr>
          <p:cNvCxnSpPr>
            <a:cxnSpLocks/>
            <a:stCxn id="452" idx="3"/>
            <a:endCxn id="455" idx="0"/>
          </p:cNvCxnSpPr>
          <p:nvPr/>
        </p:nvCxnSpPr>
        <p:spPr>
          <a:xfrm flipH="1">
            <a:off x="19935437" y="11489253"/>
            <a:ext cx="4534" cy="65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5" name="Flussdiagramm: Prozess 16">
            <a:extLst>
              <a:ext uri="{FF2B5EF4-FFF2-40B4-BE49-F238E27FC236}">
                <a16:creationId xmlns:a16="http://schemas.microsoft.com/office/drawing/2014/main" id="{2DF6698F-4520-4B1A-AD45-A70050B0E018}"/>
              </a:ext>
            </a:extLst>
          </p:cNvPr>
          <p:cNvSpPr/>
          <p:nvPr/>
        </p:nvSpPr>
        <p:spPr>
          <a:xfrm>
            <a:off x="19323369" y="12139990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456" name="Flussdiagramm: Karte 7">
            <a:extLst>
              <a:ext uri="{FF2B5EF4-FFF2-40B4-BE49-F238E27FC236}">
                <a16:creationId xmlns:a16="http://schemas.microsoft.com/office/drawing/2014/main" id="{CE12A01A-8FB9-43A4-B315-566064FFEF36}"/>
              </a:ext>
            </a:extLst>
          </p:cNvPr>
          <p:cNvSpPr/>
          <p:nvPr/>
        </p:nvSpPr>
        <p:spPr>
          <a:xfrm>
            <a:off x="19261024" y="13315394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cxnSp>
        <p:nvCxnSpPr>
          <p:cNvPr id="457" name="Gerade Verbindung mit Pfeil 76">
            <a:extLst>
              <a:ext uri="{FF2B5EF4-FFF2-40B4-BE49-F238E27FC236}">
                <a16:creationId xmlns:a16="http://schemas.microsoft.com/office/drawing/2014/main" id="{EC7FA0B9-E857-49B8-9877-804D301AF91C}"/>
              </a:ext>
            </a:extLst>
          </p:cNvPr>
          <p:cNvCxnSpPr>
            <a:cxnSpLocks/>
            <a:stCxn id="455" idx="2"/>
            <a:endCxn id="456" idx="0"/>
          </p:cNvCxnSpPr>
          <p:nvPr/>
        </p:nvCxnSpPr>
        <p:spPr>
          <a:xfrm>
            <a:off x="19935437" y="13004086"/>
            <a:ext cx="9663" cy="3113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B2F3EFF1-528B-4990-9DAF-DB8573ECFB3A}"/>
                  </a:ext>
                </a:extLst>
              </p:cNvPr>
              <p:cNvSpPr/>
              <p:nvPr/>
            </p:nvSpPr>
            <p:spPr>
              <a:xfrm>
                <a:off x="19889765" y="9468146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58" name="Rectangle 457">
                <a:extLst>
                  <a:ext uri="{FF2B5EF4-FFF2-40B4-BE49-F238E27FC236}">
                    <a16:creationId xmlns:a16="http://schemas.microsoft.com/office/drawing/2014/main" id="{B2F3EFF1-528B-4990-9DAF-DB8573ECFB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9765" y="9468146"/>
                <a:ext cx="399788" cy="369332"/>
              </a:xfrm>
              <a:prstGeom prst="rect">
                <a:avLst/>
              </a:prstGeom>
              <a:blipFill>
                <a:blip r:embed="rId7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27517F2A-7D80-4F3F-8CD9-2B991B217A1A}"/>
                  </a:ext>
                </a:extLst>
              </p:cNvPr>
              <p:cNvSpPr/>
              <p:nvPr/>
            </p:nvSpPr>
            <p:spPr>
              <a:xfrm>
                <a:off x="19868044" y="11596617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59" name="Rectangle 458">
                <a:extLst>
                  <a:ext uri="{FF2B5EF4-FFF2-40B4-BE49-F238E27FC236}">
                    <a16:creationId xmlns:a16="http://schemas.microsoft.com/office/drawing/2014/main" id="{27517F2A-7D80-4F3F-8CD9-2B991B217A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68044" y="11596617"/>
                <a:ext cx="399788" cy="369332"/>
              </a:xfrm>
              <a:prstGeom prst="rect">
                <a:avLst/>
              </a:prstGeom>
              <a:blipFill>
                <a:blip r:embed="rId75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F2B6D32-01BD-4C73-BD4A-1668F1097F6F}"/>
                  </a:ext>
                </a:extLst>
              </p:cNvPr>
              <p:cNvSpPr/>
              <p:nvPr/>
            </p:nvSpPr>
            <p:spPr>
              <a:xfrm>
                <a:off x="13867641" y="628353"/>
                <a:ext cx="400751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F2B6D32-01BD-4C73-BD4A-1668F1097F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7641" y="628353"/>
                <a:ext cx="400751" cy="376193"/>
              </a:xfrm>
              <a:prstGeom prst="rect">
                <a:avLst/>
              </a:prstGeom>
              <a:blipFill>
                <a:blip r:embed="rId76"/>
                <a:stretch>
                  <a:fillRect t="-8065" r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3B50C06F-8F27-49CE-9117-661F4121D76A}"/>
                  </a:ext>
                </a:extLst>
              </p:cNvPr>
              <p:cNvSpPr/>
              <p:nvPr/>
            </p:nvSpPr>
            <p:spPr>
              <a:xfrm>
                <a:off x="13824935" y="8467590"/>
                <a:ext cx="400751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2" name="Rectangle 291">
                <a:extLst>
                  <a:ext uri="{FF2B5EF4-FFF2-40B4-BE49-F238E27FC236}">
                    <a16:creationId xmlns:a16="http://schemas.microsoft.com/office/drawing/2014/main" id="{3B50C06F-8F27-49CE-9117-661F4121D7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24935" y="8467590"/>
                <a:ext cx="400751" cy="376193"/>
              </a:xfrm>
              <a:prstGeom prst="rect">
                <a:avLst/>
              </a:prstGeom>
              <a:blipFill>
                <a:blip r:embed="rId77"/>
                <a:stretch>
                  <a:fillRect t="-8065" r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2D440433-A518-4F14-B817-8E018B8594F6}"/>
                  </a:ext>
                </a:extLst>
              </p:cNvPr>
              <p:cNvSpPr/>
              <p:nvPr/>
            </p:nvSpPr>
            <p:spPr>
              <a:xfrm>
                <a:off x="24346167" y="356538"/>
                <a:ext cx="400751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94" name="Rectangle 293">
                <a:extLst>
                  <a:ext uri="{FF2B5EF4-FFF2-40B4-BE49-F238E27FC236}">
                    <a16:creationId xmlns:a16="http://schemas.microsoft.com/office/drawing/2014/main" id="{2D440433-A518-4F14-B817-8E018B8594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46167" y="356538"/>
                <a:ext cx="400751" cy="376193"/>
              </a:xfrm>
              <a:prstGeom prst="rect">
                <a:avLst/>
              </a:prstGeom>
              <a:blipFill>
                <a:blip r:embed="rId78"/>
                <a:stretch>
                  <a:fillRect t="-8065" r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5" name="Flussdiagramm: Prozess 50">
            <a:extLst>
              <a:ext uri="{FF2B5EF4-FFF2-40B4-BE49-F238E27FC236}">
                <a16:creationId xmlns:a16="http://schemas.microsoft.com/office/drawing/2014/main" id="{85D417D9-63B7-4B9A-818B-8686CA033D78}"/>
              </a:ext>
            </a:extLst>
          </p:cNvPr>
          <p:cNvSpPr/>
          <p:nvPr/>
        </p:nvSpPr>
        <p:spPr>
          <a:xfrm>
            <a:off x="12796071" y="15894807"/>
            <a:ext cx="5499285" cy="3806989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99" name="Flussdiagramm: Prozess 6">
            <a:extLst>
              <a:ext uri="{FF2B5EF4-FFF2-40B4-BE49-F238E27FC236}">
                <a16:creationId xmlns:a16="http://schemas.microsoft.com/office/drawing/2014/main" id="{A884E41C-8C01-4C2F-BED6-E56831DE9505}"/>
              </a:ext>
            </a:extLst>
          </p:cNvPr>
          <p:cNvSpPr/>
          <p:nvPr/>
        </p:nvSpPr>
        <p:spPr>
          <a:xfrm>
            <a:off x="12965431" y="16025360"/>
            <a:ext cx="1728192" cy="118722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distance 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 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0" name="Textfeld 60">
                <a:extLst>
                  <a:ext uri="{FF2B5EF4-FFF2-40B4-BE49-F238E27FC236}">
                    <a16:creationId xmlns:a16="http://schemas.microsoft.com/office/drawing/2014/main" id="{076D8874-86F8-48AD-B596-A50AF1DE0156}"/>
                  </a:ext>
                </a:extLst>
              </p:cNvPr>
              <p:cNvSpPr txBox="1"/>
              <p:nvPr/>
            </p:nvSpPr>
            <p:spPr>
              <a:xfrm>
                <a:off x="14886652" y="16041689"/>
                <a:ext cx="17648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0" name="Textfeld 60">
                <a:extLst>
                  <a:ext uri="{FF2B5EF4-FFF2-40B4-BE49-F238E27FC236}">
                    <a16:creationId xmlns:a16="http://schemas.microsoft.com/office/drawing/2014/main" id="{076D8874-86F8-48AD-B596-A50AF1DE0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86652" y="16041689"/>
                <a:ext cx="1764842" cy="369332"/>
              </a:xfrm>
              <a:prstGeom prst="rect">
                <a:avLst/>
              </a:prstGeom>
              <a:blipFill>
                <a:blip r:embed="rId79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4" name="Flussdiagramm: Prozess 41">
            <a:extLst>
              <a:ext uri="{FF2B5EF4-FFF2-40B4-BE49-F238E27FC236}">
                <a16:creationId xmlns:a16="http://schemas.microsoft.com/office/drawing/2014/main" id="{11C3C901-0AA8-460E-968B-44FC88F270E6}"/>
              </a:ext>
            </a:extLst>
          </p:cNvPr>
          <p:cNvSpPr/>
          <p:nvPr/>
        </p:nvSpPr>
        <p:spPr>
          <a:xfrm>
            <a:off x="16735142" y="16025360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labeling candidates</a:t>
            </a:r>
          </a:p>
        </p:txBody>
      </p:sp>
      <p:cxnSp>
        <p:nvCxnSpPr>
          <p:cNvPr id="305" name="Gerade Verbindung mit Pfeil 58">
            <a:extLst>
              <a:ext uri="{FF2B5EF4-FFF2-40B4-BE49-F238E27FC236}">
                <a16:creationId xmlns:a16="http://schemas.microsoft.com/office/drawing/2014/main" id="{F9F00EE5-F1E3-414C-B307-AD86CC88869B}"/>
              </a:ext>
            </a:extLst>
          </p:cNvPr>
          <p:cNvCxnSpPr>
            <a:cxnSpLocks/>
            <a:endCxn id="304" idx="1"/>
          </p:cNvCxnSpPr>
          <p:nvPr/>
        </p:nvCxnSpPr>
        <p:spPr>
          <a:xfrm>
            <a:off x="14688152" y="16453487"/>
            <a:ext cx="2046990" cy="39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Gewinkelte Verbindung 40">
            <a:extLst>
              <a:ext uri="{FF2B5EF4-FFF2-40B4-BE49-F238E27FC236}">
                <a16:creationId xmlns:a16="http://schemas.microsoft.com/office/drawing/2014/main" id="{9B99827A-E2F3-4550-AFFF-4BD874B512D2}"/>
              </a:ext>
            </a:extLst>
          </p:cNvPr>
          <p:cNvCxnSpPr>
            <a:cxnSpLocks/>
            <a:endCxn id="299" idx="0"/>
          </p:cNvCxnSpPr>
          <p:nvPr/>
        </p:nvCxnSpPr>
        <p:spPr>
          <a:xfrm>
            <a:off x="11597279" y="15102222"/>
            <a:ext cx="2232248" cy="923138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Textfeld 64">
            <a:extLst>
              <a:ext uri="{FF2B5EF4-FFF2-40B4-BE49-F238E27FC236}">
                <a16:creationId xmlns:a16="http://schemas.microsoft.com/office/drawing/2014/main" id="{7552F0DE-CB66-4032-97FC-F9BA5E8766C8}"/>
              </a:ext>
            </a:extLst>
          </p:cNvPr>
          <p:cNvSpPr txBox="1"/>
          <p:nvPr/>
        </p:nvSpPr>
        <p:spPr>
          <a:xfrm>
            <a:off x="16608270" y="19277702"/>
            <a:ext cx="1640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308" name="Flussdiagramm: Prozess 12">
            <a:extLst>
              <a:ext uri="{FF2B5EF4-FFF2-40B4-BE49-F238E27FC236}">
                <a16:creationId xmlns:a16="http://schemas.microsoft.com/office/drawing/2014/main" id="{8F693269-C943-4585-897B-DEC681148252}"/>
              </a:ext>
            </a:extLst>
          </p:cNvPr>
          <p:cNvSpPr/>
          <p:nvPr/>
        </p:nvSpPr>
        <p:spPr>
          <a:xfrm>
            <a:off x="13145451" y="18772626"/>
            <a:ext cx="1368152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separating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hyperplane</a:t>
            </a:r>
          </a:p>
        </p:txBody>
      </p:sp>
      <p:cxnSp>
        <p:nvCxnSpPr>
          <p:cNvPr id="309" name="Gerade Verbindung mit Pfeil 58">
            <a:extLst>
              <a:ext uri="{FF2B5EF4-FFF2-40B4-BE49-F238E27FC236}">
                <a16:creationId xmlns:a16="http://schemas.microsoft.com/office/drawing/2014/main" id="{10798C21-6C5A-4A98-B2C0-AC1BABDC06C1}"/>
              </a:ext>
            </a:extLst>
          </p:cNvPr>
          <p:cNvCxnSpPr>
            <a:cxnSpLocks/>
            <a:endCxn id="308" idx="1"/>
          </p:cNvCxnSpPr>
          <p:nvPr/>
        </p:nvCxnSpPr>
        <p:spPr>
          <a:xfrm>
            <a:off x="11429252" y="19204674"/>
            <a:ext cx="1716199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Gerade Verbindung mit Pfeil 58">
            <a:extLst>
              <a:ext uri="{FF2B5EF4-FFF2-40B4-BE49-F238E27FC236}">
                <a16:creationId xmlns:a16="http://schemas.microsoft.com/office/drawing/2014/main" id="{2A68F20B-0AA9-4176-B21A-C251B404398A}"/>
              </a:ext>
            </a:extLst>
          </p:cNvPr>
          <p:cNvCxnSpPr>
            <a:cxnSpLocks/>
            <a:stCxn id="308" idx="0"/>
            <a:endCxn id="299" idx="2"/>
          </p:cNvCxnSpPr>
          <p:nvPr/>
        </p:nvCxnSpPr>
        <p:spPr>
          <a:xfrm flipV="1">
            <a:off x="13829527" y="17212586"/>
            <a:ext cx="0" cy="156004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Rectangle 316">
            <a:extLst>
              <a:ext uri="{FF2B5EF4-FFF2-40B4-BE49-F238E27FC236}">
                <a16:creationId xmlns:a16="http://schemas.microsoft.com/office/drawing/2014/main" id="{657B35BB-37A8-4FFC-8D17-294ED84A5E63}"/>
              </a:ext>
            </a:extLst>
          </p:cNvPr>
          <p:cNvSpPr/>
          <p:nvPr/>
        </p:nvSpPr>
        <p:spPr>
          <a:xfrm>
            <a:off x="11392400" y="18842140"/>
            <a:ext cx="1191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US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best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8" name="Textfeld 60">
                <a:extLst>
                  <a:ext uri="{FF2B5EF4-FFF2-40B4-BE49-F238E27FC236}">
                    <a16:creationId xmlns:a16="http://schemas.microsoft.com/office/drawing/2014/main" id="{D8FF0A5A-34F3-458E-94EC-9F76977D3834}"/>
                  </a:ext>
                </a:extLst>
              </p:cNvPr>
              <p:cNvSpPr txBox="1"/>
              <p:nvPr/>
            </p:nvSpPr>
            <p:spPr>
              <a:xfrm>
                <a:off x="18345178" y="16061042"/>
                <a:ext cx="14509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18" name="Textfeld 60">
                <a:extLst>
                  <a:ext uri="{FF2B5EF4-FFF2-40B4-BE49-F238E27FC236}">
                    <a16:creationId xmlns:a16="http://schemas.microsoft.com/office/drawing/2014/main" id="{D8FF0A5A-34F3-458E-94EC-9F76977D38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5178" y="16061042"/>
                <a:ext cx="1450910" cy="369332"/>
              </a:xfrm>
              <a:prstGeom prst="rect">
                <a:avLst/>
              </a:prstGeom>
              <a:blipFill>
                <a:blip r:embed="rId8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0" name="Gewinkelte Verbindung 40">
            <a:extLst>
              <a:ext uri="{FF2B5EF4-FFF2-40B4-BE49-F238E27FC236}">
                <a16:creationId xmlns:a16="http://schemas.microsoft.com/office/drawing/2014/main" id="{D2BCCE1C-04C4-4A28-BF45-E3F6CD2FE079}"/>
              </a:ext>
            </a:extLst>
          </p:cNvPr>
          <p:cNvCxnSpPr>
            <a:cxnSpLocks/>
          </p:cNvCxnSpPr>
          <p:nvPr/>
        </p:nvCxnSpPr>
        <p:spPr>
          <a:xfrm>
            <a:off x="18103467" y="16434295"/>
            <a:ext cx="1716420" cy="362654"/>
          </a:xfrm>
          <a:prstGeom prst="bentConnector3">
            <a:avLst>
              <a:gd name="adj1" fmla="val 9989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3" name="Zylinder 100">
            <a:extLst>
              <a:ext uri="{FF2B5EF4-FFF2-40B4-BE49-F238E27FC236}">
                <a16:creationId xmlns:a16="http://schemas.microsoft.com/office/drawing/2014/main" id="{1576D551-FB4A-46B4-8734-B99AB37AA67D}"/>
              </a:ext>
            </a:extLst>
          </p:cNvPr>
          <p:cNvSpPr/>
          <p:nvPr/>
        </p:nvSpPr>
        <p:spPr>
          <a:xfrm>
            <a:off x="19255779" y="16788751"/>
            <a:ext cx="1440159" cy="1285200"/>
          </a:xfrm>
          <a:prstGeom prst="can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labeled samples</a:t>
            </a:r>
          </a:p>
        </p:txBody>
      </p:sp>
      <p:cxnSp>
        <p:nvCxnSpPr>
          <p:cNvPr id="324" name="Gerade Verbindung mit Pfeil 55">
            <a:extLst>
              <a:ext uri="{FF2B5EF4-FFF2-40B4-BE49-F238E27FC236}">
                <a16:creationId xmlns:a16="http://schemas.microsoft.com/office/drawing/2014/main" id="{A91BF01F-E069-4B5C-B75D-3F3EAE2DDFFA}"/>
              </a:ext>
            </a:extLst>
          </p:cNvPr>
          <p:cNvCxnSpPr>
            <a:cxnSpLocks/>
          </p:cNvCxnSpPr>
          <p:nvPr/>
        </p:nvCxnSpPr>
        <p:spPr>
          <a:xfrm>
            <a:off x="20048381" y="16401351"/>
            <a:ext cx="0" cy="400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Gerade Verbindung mit Pfeil 55">
            <a:extLst>
              <a:ext uri="{FF2B5EF4-FFF2-40B4-BE49-F238E27FC236}">
                <a16:creationId xmlns:a16="http://schemas.microsoft.com/office/drawing/2014/main" id="{ECE0E8F5-A9CD-44BC-9308-C2B4078250A5}"/>
              </a:ext>
            </a:extLst>
          </p:cNvPr>
          <p:cNvCxnSpPr>
            <a:cxnSpLocks/>
            <a:stCxn id="323" idx="3"/>
            <a:endCxn id="326" idx="0"/>
          </p:cNvCxnSpPr>
          <p:nvPr/>
        </p:nvCxnSpPr>
        <p:spPr>
          <a:xfrm flipH="1">
            <a:off x="19971325" y="18073951"/>
            <a:ext cx="4534" cy="6507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Flussdiagramm: Prozess 16">
            <a:extLst>
              <a:ext uri="{FF2B5EF4-FFF2-40B4-BE49-F238E27FC236}">
                <a16:creationId xmlns:a16="http://schemas.microsoft.com/office/drawing/2014/main" id="{85CCAC46-E396-4B1F-B45D-D98035AE320C}"/>
              </a:ext>
            </a:extLst>
          </p:cNvPr>
          <p:cNvSpPr/>
          <p:nvPr/>
        </p:nvSpPr>
        <p:spPr>
          <a:xfrm>
            <a:off x="19359257" y="18724688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327" name="Flussdiagramm: Karte 7">
            <a:extLst>
              <a:ext uri="{FF2B5EF4-FFF2-40B4-BE49-F238E27FC236}">
                <a16:creationId xmlns:a16="http://schemas.microsoft.com/office/drawing/2014/main" id="{7DBA0862-2DAF-42A7-AE87-D72765D9067D}"/>
              </a:ext>
            </a:extLst>
          </p:cNvPr>
          <p:cNvSpPr/>
          <p:nvPr/>
        </p:nvSpPr>
        <p:spPr>
          <a:xfrm>
            <a:off x="19296912" y="19900092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cxnSp>
        <p:nvCxnSpPr>
          <p:cNvPr id="329" name="Gerade Verbindung mit Pfeil 76">
            <a:extLst>
              <a:ext uri="{FF2B5EF4-FFF2-40B4-BE49-F238E27FC236}">
                <a16:creationId xmlns:a16="http://schemas.microsoft.com/office/drawing/2014/main" id="{56364010-D120-4976-8865-0F94834E4FF0}"/>
              </a:ext>
            </a:extLst>
          </p:cNvPr>
          <p:cNvCxnSpPr>
            <a:cxnSpLocks/>
            <a:stCxn id="326" idx="2"/>
            <a:endCxn id="327" idx="0"/>
          </p:cNvCxnSpPr>
          <p:nvPr/>
        </p:nvCxnSpPr>
        <p:spPr>
          <a:xfrm>
            <a:off x="19971325" y="19588784"/>
            <a:ext cx="9663" cy="3113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97C2A18C-F8A9-4824-BE82-07EDB517C6CC}"/>
                  </a:ext>
                </a:extLst>
              </p:cNvPr>
              <p:cNvSpPr/>
              <p:nvPr/>
            </p:nvSpPr>
            <p:spPr>
              <a:xfrm>
                <a:off x="19925653" y="16052844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𝑋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0" name="Rectangle 329">
                <a:extLst>
                  <a:ext uri="{FF2B5EF4-FFF2-40B4-BE49-F238E27FC236}">
                    <a16:creationId xmlns:a16="http://schemas.microsoft.com/office/drawing/2014/main" id="{97C2A18C-F8A9-4824-BE82-07EDB517C6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25653" y="16052844"/>
                <a:ext cx="399788" cy="369332"/>
              </a:xfrm>
              <a:prstGeom prst="rect">
                <a:avLst/>
              </a:prstGeom>
              <a:blipFill>
                <a:blip r:embed="rId8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7F7B93B3-28E9-4082-805A-CF088B670F04}"/>
                  </a:ext>
                </a:extLst>
              </p:cNvPr>
              <p:cNvSpPr/>
              <p:nvPr/>
            </p:nvSpPr>
            <p:spPr>
              <a:xfrm>
                <a:off x="19903932" y="18181315"/>
                <a:ext cx="39978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1" name="Rectangle 330">
                <a:extLst>
                  <a:ext uri="{FF2B5EF4-FFF2-40B4-BE49-F238E27FC236}">
                    <a16:creationId xmlns:a16="http://schemas.microsoft.com/office/drawing/2014/main" id="{7F7B93B3-28E9-4082-805A-CF088B670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3932" y="18181315"/>
                <a:ext cx="399788" cy="369332"/>
              </a:xfrm>
              <a:prstGeom prst="rect">
                <a:avLst/>
              </a:prstGeom>
              <a:blipFill>
                <a:blip r:embed="rId82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1D80C7F3-E48B-4BFF-8B20-08875D55F30C}"/>
                  </a:ext>
                </a:extLst>
              </p:cNvPr>
              <p:cNvSpPr/>
              <p:nvPr/>
            </p:nvSpPr>
            <p:spPr>
              <a:xfrm>
                <a:off x="13860823" y="15052288"/>
                <a:ext cx="400751" cy="3761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𝑈</m:t>
                          </m:r>
                        </m:e>
                      </m:ac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32" name="Rectangle 331">
                <a:extLst>
                  <a:ext uri="{FF2B5EF4-FFF2-40B4-BE49-F238E27FC236}">
                    <a16:creationId xmlns:a16="http://schemas.microsoft.com/office/drawing/2014/main" id="{1D80C7F3-E48B-4BFF-8B20-08875D55F3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860823" y="15052288"/>
                <a:ext cx="400751" cy="376193"/>
              </a:xfrm>
              <a:prstGeom prst="rect">
                <a:avLst/>
              </a:prstGeom>
              <a:blipFill>
                <a:blip r:embed="rId83"/>
                <a:stretch>
                  <a:fillRect t="-8065" r="-1076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2806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Gerade Verbindung mit Pfeil 48">
            <a:extLst>
              <a:ext uri="{FF2B5EF4-FFF2-40B4-BE49-F238E27FC236}">
                <a16:creationId xmlns:a16="http://schemas.microsoft.com/office/drawing/2014/main" id="{3BC3C9E8-04EA-4192-B771-308E79FA268F}"/>
              </a:ext>
            </a:extLst>
          </p:cNvPr>
          <p:cNvCxnSpPr>
            <a:cxnSpLocks/>
          </p:cNvCxnSpPr>
          <p:nvPr/>
        </p:nvCxnSpPr>
        <p:spPr>
          <a:xfrm>
            <a:off x="32929754" y="10702731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lussdiagramm: Prozess 49">
            <a:extLst>
              <a:ext uri="{FF2B5EF4-FFF2-40B4-BE49-F238E27FC236}">
                <a16:creationId xmlns:a16="http://schemas.microsoft.com/office/drawing/2014/main" id="{FF0B1CBD-D5B5-46B6-B315-06FCDC097C8E}"/>
              </a:ext>
            </a:extLst>
          </p:cNvPr>
          <p:cNvSpPr/>
          <p:nvPr/>
        </p:nvSpPr>
        <p:spPr>
          <a:xfrm>
            <a:off x="23241625" y="9603650"/>
            <a:ext cx="8864648" cy="2785723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Flussdiagramm: Prozess 50">
            <a:extLst>
              <a:ext uri="{FF2B5EF4-FFF2-40B4-BE49-F238E27FC236}">
                <a16:creationId xmlns:a16="http://schemas.microsoft.com/office/drawing/2014/main" id="{FD007F9D-8C39-41A7-B81A-9B512F00D777}"/>
              </a:ext>
            </a:extLst>
          </p:cNvPr>
          <p:cNvSpPr/>
          <p:nvPr/>
        </p:nvSpPr>
        <p:spPr>
          <a:xfrm>
            <a:off x="27682640" y="11008573"/>
            <a:ext cx="4423633" cy="1746042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Flussdiagramm: Prozess 54">
            <a:extLst>
              <a:ext uri="{FF2B5EF4-FFF2-40B4-BE49-F238E27FC236}">
                <a16:creationId xmlns:a16="http://schemas.microsoft.com/office/drawing/2014/main" id="{F39481A5-6F18-4E20-9B24-BADF4728351B}"/>
              </a:ext>
            </a:extLst>
          </p:cNvPr>
          <p:cNvSpPr/>
          <p:nvPr/>
        </p:nvSpPr>
        <p:spPr>
          <a:xfrm>
            <a:off x="23241624" y="11008575"/>
            <a:ext cx="4369836" cy="1755998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Flussdiagramm: Karte 66">
            <a:extLst>
              <a:ext uri="{FF2B5EF4-FFF2-40B4-BE49-F238E27FC236}">
                <a16:creationId xmlns:a16="http://schemas.microsoft.com/office/drawing/2014/main" id="{015E2A06-CD31-4558-B59E-C90068E2640B}"/>
              </a:ext>
            </a:extLst>
          </p:cNvPr>
          <p:cNvSpPr/>
          <p:nvPr/>
        </p:nvSpPr>
        <p:spPr>
          <a:xfrm>
            <a:off x="32241424" y="12764573"/>
            <a:ext cx="1368152" cy="936104"/>
          </a:xfrm>
          <a:prstGeom prst="flowChartPunchedCard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thematic</a:t>
            </a:r>
            <a:r>
              <a:rPr lang="de-DE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8" name="Textfeld 72">
            <a:extLst>
              <a:ext uri="{FF2B5EF4-FFF2-40B4-BE49-F238E27FC236}">
                <a16:creationId xmlns:a16="http://schemas.microsoft.com/office/drawing/2014/main" id="{9690143C-9708-4BFB-8959-96A5788305C1}"/>
              </a:ext>
            </a:extLst>
          </p:cNvPr>
          <p:cNvSpPr txBox="1"/>
          <p:nvPr/>
        </p:nvSpPr>
        <p:spPr>
          <a:xfrm>
            <a:off x="23240424" y="12385283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9" name="Textfeld 73">
            <a:extLst>
              <a:ext uri="{FF2B5EF4-FFF2-40B4-BE49-F238E27FC236}">
                <a16:creationId xmlns:a16="http://schemas.microsoft.com/office/drawing/2014/main" id="{6BB37AAC-A741-4CBD-9959-1CAD8C86404E}"/>
              </a:ext>
            </a:extLst>
          </p:cNvPr>
          <p:cNvSpPr txBox="1"/>
          <p:nvPr/>
        </p:nvSpPr>
        <p:spPr>
          <a:xfrm>
            <a:off x="27692336" y="12378066"/>
            <a:ext cx="2268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self-learning strategy</a:t>
            </a:r>
          </a:p>
        </p:txBody>
      </p:sp>
      <p:sp>
        <p:nvSpPr>
          <p:cNvPr id="10" name="Textfeld 75">
            <a:extLst>
              <a:ext uri="{FF2B5EF4-FFF2-40B4-BE49-F238E27FC236}">
                <a16:creationId xmlns:a16="http://schemas.microsoft.com/office/drawing/2014/main" id="{1A1D2A84-A674-40C6-A3B5-C95404271F40}"/>
              </a:ext>
            </a:extLst>
          </p:cNvPr>
          <p:cNvSpPr txBox="1"/>
          <p:nvPr/>
        </p:nvSpPr>
        <p:spPr>
          <a:xfrm>
            <a:off x="23240424" y="9609416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virtual active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Flussdiagramm: Prozess 81">
                <a:extLst>
                  <a:ext uri="{FF2B5EF4-FFF2-40B4-BE49-F238E27FC236}">
                    <a16:creationId xmlns:a16="http://schemas.microsoft.com/office/drawing/2014/main" id="{014FA315-117B-4120-AC0F-4033AA2448C8}"/>
                  </a:ext>
                </a:extLst>
              </p:cNvPr>
              <p:cNvSpPr/>
              <p:nvPr/>
            </p:nvSpPr>
            <p:spPr>
              <a:xfrm>
                <a:off x="30513232" y="9859348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extract</a:t>
                </a: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SVs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𝑎𝑐𝑡𝑖𝑣𝑒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Flussdiagramm: Prozess 81">
                <a:extLst>
                  <a:ext uri="{FF2B5EF4-FFF2-40B4-BE49-F238E27FC236}">
                    <a16:creationId xmlns:a16="http://schemas.microsoft.com/office/drawing/2014/main" id="{014FA315-117B-4120-AC0F-4033AA2448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3232" y="9859348"/>
                <a:ext cx="1368152" cy="864096"/>
              </a:xfrm>
              <a:prstGeom prst="flowChartProcess">
                <a:avLst/>
              </a:prstGeom>
              <a:blipFill>
                <a:blip r:embed="rId3"/>
                <a:stretch>
                  <a:fillRect t="-6250" b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Gerade Verbindung mit Pfeil 82">
            <a:extLst>
              <a:ext uri="{FF2B5EF4-FFF2-40B4-BE49-F238E27FC236}">
                <a16:creationId xmlns:a16="http://schemas.microsoft.com/office/drawing/2014/main" id="{791387B9-FAD2-4504-9149-667011E9769A}"/>
              </a:ext>
            </a:extLst>
          </p:cNvPr>
          <p:cNvCxnSpPr>
            <a:cxnSpLocks/>
          </p:cNvCxnSpPr>
          <p:nvPr/>
        </p:nvCxnSpPr>
        <p:spPr>
          <a:xfrm>
            <a:off x="32925261" y="9262571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lussdiagramm: Prozess 83">
            <a:extLst>
              <a:ext uri="{FF2B5EF4-FFF2-40B4-BE49-F238E27FC236}">
                <a16:creationId xmlns:a16="http://schemas.microsoft.com/office/drawing/2014/main" id="{F60AE325-5C60-4DAD-AA79-E07DEAD560C6}"/>
              </a:ext>
            </a:extLst>
          </p:cNvPr>
          <p:cNvSpPr/>
          <p:nvPr/>
        </p:nvSpPr>
        <p:spPr>
          <a:xfrm>
            <a:off x="25112632" y="11111032"/>
            <a:ext cx="1224136" cy="1157157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4" name="Flussdiagramm: Prozess 84">
            <a:extLst>
              <a:ext uri="{FF2B5EF4-FFF2-40B4-BE49-F238E27FC236}">
                <a16:creationId xmlns:a16="http://schemas.microsoft.com/office/drawing/2014/main" id="{AC30421A-4E29-4933-8889-6CDC804CDBA4}"/>
              </a:ext>
            </a:extLst>
          </p:cNvPr>
          <p:cNvSpPr/>
          <p:nvPr/>
        </p:nvSpPr>
        <p:spPr>
          <a:xfrm>
            <a:off x="23600464" y="11111033"/>
            <a:ext cx="1368152" cy="1157158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identify virtual active samples</a:t>
            </a:r>
          </a:p>
        </p:txBody>
      </p:sp>
      <p:sp>
        <p:nvSpPr>
          <p:cNvPr id="15" name="Flussdiagramm: Prozess 85">
            <a:extLst>
              <a:ext uri="{FF2B5EF4-FFF2-40B4-BE49-F238E27FC236}">
                <a16:creationId xmlns:a16="http://schemas.microsoft.com/office/drawing/2014/main" id="{292624FD-F6D9-4A6A-984E-E39068D07083}"/>
              </a:ext>
            </a:extLst>
          </p:cNvPr>
          <p:cNvSpPr/>
          <p:nvPr/>
        </p:nvSpPr>
        <p:spPr>
          <a:xfrm>
            <a:off x="27858208" y="11111032"/>
            <a:ext cx="1224136" cy="1157155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86">
            <a:extLst>
              <a:ext uri="{FF2B5EF4-FFF2-40B4-BE49-F238E27FC236}">
                <a16:creationId xmlns:a16="http://schemas.microsoft.com/office/drawing/2014/main" id="{87D66044-CC94-484D-A311-3177614C3B28}"/>
              </a:ext>
            </a:extLst>
          </p:cNvPr>
          <p:cNvSpPr/>
          <p:nvPr/>
        </p:nvSpPr>
        <p:spPr>
          <a:xfrm>
            <a:off x="29226360" y="11111032"/>
            <a:ext cx="1224136" cy="1157151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17" name="Gerade Verbindung mit Pfeil 87">
            <a:extLst>
              <a:ext uri="{FF2B5EF4-FFF2-40B4-BE49-F238E27FC236}">
                <a16:creationId xmlns:a16="http://schemas.microsoft.com/office/drawing/2014/main" id="{714B8A96-26EE-4109-BE11-FDB1A0389806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flipV="1">
            <a:off x="24968616" y="11689611"/>
            <a:ext cx="144016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88">
            <a:extLst>
              <a:ext uri="{FF2B5EF4-FFF2-40B4-BE49-F238E27FC236}">
                <a16:creationId xmlns:a16="http://schemas.microsoft.com/office/drawing/2014/main" id="{DA409984-ED40-480D-B02A-7DF817D0536D}"/>
              </a:ext>
            </a:extLst>
          </p:cNvPr>
          <p:cNvCxnSpPr>
            <a:cxnSpLocks/>
          </p:cNvCxnSpPr>
          <p:nvPr/>
        </p:nvCxnSpPr>
        <p:spPr>
          <a:xfrm>
            <a:off x="26336768" y="11700188"/>
            <a:ext cx="152144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89">
            <a:extLst>
              <a:ext uri="{FF2B5EF4-FFF2-40B4-BE49-F238E27FC236}">
                <a16:creationId xmlns:a16="http://schemas.microsoft.com/office/drawing/2014/main" id="{3193609B-A30C-4234-86EF-304DBC522662}"/>
              </a:ext>
            </a:extLst>
          </p:cNvPr>
          <p:cNvCxnSpPr>
            <a:cxnSpLocks/>
          </p:cNvCxnSpPr>
          <p:nvPr/>
        </p:nvCxnSpPr>
        <p:spPr>
          <a:xfrm>
            <a:off x="29082344" y="11700188"/>
            <a:ext cx="14401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90">
                <a:extLst>
                  <a:ext uri="{FF2B5EF4-FFF2-40B4-BE49-F238E27FC236}">
                    <a16:creationId xmlns:a16="http://schemas.microsoft.com/office/drawing/2014/main" id="{6F8B310C-0887-4A0C-B153-2EBBF469F64A}"/>
                  </a:ext>
                </a:extLst>
              </p:cNvPr>
              <p:cNvSpPr txBox="1"/>
              <p:nvPr/>
            </p:nvSpPr>
            <p:spPr>
              <a:xfrm>
                <a:off x="26268146" y="11700188"/>
                <a:ext cx="1419941" cy="387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90">
                <a:extLst>
                  <a:ext uri="{FF2B5EF4-FFF2-40B4-BE49-F238E27FC236}">
                    <a16:creationId xmlns:a16="http://schemas.microsoft.com/office/drawing/2014/main" id="{6F8B310C-0887-4A0C-B153-2EBBF469F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8146" y="11700188"/>
                <a:ext cx="1419941" cy="387863"/>
              </a:xfrm>
              <a:prstGeom prst="rect">
                <a:avLst/>
              </a:prstGeom>
              <a:blipFill>
                <a:blip r:embed="rId4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feld 91">
                <a:extLst>
                  <a:ext uri="{FF2B5EF4-FFF2-40B4-BE49-F238E27FC236}">
                    <a16:creationId xmlns:a16="http://schemas.microsoft.com/office/drawing/2014/main" id="{CDC9C9D4-B3A8-4AF8-B398-6EC67C919032}"/>
                  </a:ext>
                </a:extLst>
              </p:cNvPr>
              <p:cNvSpPr txBox="1"/>
              <p:nvPr/>
            </p:nvSpPr>
            <p:spPr>
              <a:xfrm>
                <a:off x="30407356" y="11708655"/>
                <a:ext cx="1419941" cy="387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  <m:sup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𝑆𝐿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1" name="Textfeld 91">
                <a:extLst>
                  <a:ext uri="{FF2B5EF4-FFF2-40B4-BE49-F238E27FC236}">
                    <a16:creationId xmlns:a16="http://schemas.microsoft.com/office/drawing/2014/main" id="{CDC9C9D4-B3A8-4AF8-B398-6EC67C919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07356" y="11708655"/>
                <a:ext cx="1419941" cy="387863"/>
              </a:xfrm>
              <a:prstGeom prst="rect">
                <a:avLst/>
              </a:prstGeom>
              <a:blipFill>
                <a:blip r:embed="rId5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Verbinder: gewinkelt 93">
            <a:extLst>
              <a:ext uri="{FF2B5EF4-FFF2-40B4-BE49-F238E27FC236}">
                <a16:creationId xmlns:a16="http://schemas.microsoft.com/office/drawing/2014/main" id="{88F8A887-D285-4F3C-BD25-6DD886B4ED90}"/>
              </a:ext>
            </a:extLst>
          </p:cNvPr>
          <p:cNvCxnSpPr>
            <a:cxnSpLocks/>
            <a:stCxn id="11" idx="1"/>
            <a:endCxn id="14" idx="1"/>
          </p:cNvCxnSpPr>
          <p:nvPr/>
        </p:nvCxnSpPr>
        <p:spPr>
          <a:xfrm rot="10800000" flipV="1">
            <a:off x="23600464" y="10291396"/>
            <a:ext cx="6912768" cy="1398216"/>
          </a:xfrm>
          <a:prstGeom prst="bentConnector3">
            <a:avLst>
              <a:gd name="adj1" fmla="val 1028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ussdiagramm: Prozess 94">
            <a:extLst>
              <a:ext uri="{FF2B5EF4-FFF2-40B4-BE49-F238E27FC236}">
                <a16:creationId xmlns:a16="http://schemas.microsoft.com/office/drawing/2014/main" id="{A05111B9-EAC2-49A0-BDF3-8A9FA9DE3D06}"/>
              </a:ext>
            </a:extLst>
          </p:cNvPr>
          <p:cNvSpPr/>
          <p:nvPr/>
        </p:nvSpPr>
        <p:spPr>
          <a:xfrm>
            <a:off x="32313432" y="11296607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95">
                <a:extLst>
                  <a:ext uri="{FF2B5EF4-FFF2-40B4-BE49-F238E27FC236}">
                    <a16:creationId xmlns:a16="http://schemas.microsoft.com/office/drawing/2014/main" id="{EE32F7C3-5FC1-4467-A860-5A778286FA87}"/>
                  </a:ext>
                </a:extLst>
              </p:cNvPr>
              <p:cNvSpPr txBox="1"/>
              <p:nvPr/>
            </p:nvSpPr>
            <p:spPr>
              <a:xfrm>
                <a:off x="29072132" y="9899988"/>
                <a:ext cx="1450910" cy="3878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𝑙𝑎𝑏𝑒𝑙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b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95">
                <a:extLst>
                  <a:ext uri="{FF2B5EF4-FFF2-40B4-BE49-F238E27FC236}">
                    <a16:creationId xmlns:a16="http://schemas.microsoft.com/office/drawing/2014/main" id="{EE32F7C3-5FC1-4467-A860-5A778286F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72132" y="9899988"/>
                <a:ext cx="1450910" cy="387863"/>
              </a:xfrm>
              <a:prstGeom prst="rect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Verbinder: gewinkelt 96">
            <a:extLst>
              <a:ext uri="{FF2B5EF4-FFF2-40B4-BE49-F238E27FC236}">
                <a16:creationId xmlns:a16="http://schemas.microsoft.com/office/drawing/2014/main" id="{47473EA4-61A6-4339-BADD-EE99F387A046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31770876" y="8704724"/>
            <a:ext cx="581056" cy="1728192"/>
          </a:xfrm>
          <a:prstGeom prst="bentConnector3">
            <a:avLst>
              <a:gd name="adj1" fmla="val 5349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97">
            <a:extLst>
              <a:ext uri="{FF2B5EF4-FFF2-40B4-BE49-F238E27FC236}">
                <a16:creationId xmlns:a16="http://schemas.microsoft.com/office/drawing/2014/main" id="{8731A5E7-FDBE-4C5A-8E80-685112352965}"/>
              </a:ext>
            </a:extLst>
          </p:cNvPr>
          <p:cNvCxnSpPr>
            <a:cxnSpLocks/>
          </p:cNvCxnSpPr>
          <p:nvPr/>
        </p:nvCxnSpPr>
        <p:spPr>
          <a:xfrm>
            <a:off x="30451384" y="11700188"/>
            <a:ext cx="18720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98">
            <a:extLst>
              <a:ext uri="{FF2B5EF4-FFF2-40B4-BE49-F238E27FC236}">
                <a16:creationId xmlns:a16="http://schemas.microsoft.com/office/drawing/2014/main" id="{70A07E0C-B7B6-4A61-B741-8EF70936A339}"/>
              </a:ext>
            </a:extLst>
          </p:cNvPr>
          <p:cNvCxnSpPr>
            <a:cxnSpLocks/>
          </p:cNvCxnSpPr>
          <p:nvPr/>
        </p:nvCxnSpPr>
        <p:spPr>
          <a:xfrm>
            <a:off x="32927596" y="12167796"/>
            <a:ext cx="239" cy="59677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55">
            <a:extLst>
              <a:ext uri="{FF2B5EF4-FFF2-40B4-BE49-F238E27FC236}">
                <a16:creationId xmlns:a16="http://schemas.microsoft.com/office/drawing/2014/main" id="{1EB573ED-C42A-4011-9C19-80E2E90D2F7F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32925500" y="8237769"/>
            <a:ext cx="0" cy="1933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lussdiagramm: Prozess 16">
            <a:extLst>
              <a:ext uri="{FF2B5EF4-FFF2-40B4-BE49-F238E27FC236}">
                <a16:creationId xmlns:a16="http://schemas.microsoft.com/office/drawing/2014/main" id="{8FED1A6C-AF6C-4B29-8354-5B183EB3C520}"/>
              </a:ext>
            </a:extLst>
          </p:cNvPr>
          <p:cNvSpPr/>
          <p:nvPr/>
        </p:nvSpPr>
        <p:spPr>
          <a:xfrm>
            <a:off x="32313432" y="8431145"/>
            <a:ext cx="1224136" cy="86409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relearn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feld 56">
                <a:extLst>
                  <a:ext uri="{FF2B5EF4-FFF2-40B4-BE49-F238E27FC236}">
                    <a16:creationId xmlns:a16="http://schemas.microsoft.com/office/drawing/2014/main" id="{7C81E649-1513-4D24-B69B-44C79EF8C959}"/>
                  </a:ext>
                </a:extLst>
              </p:cNvPr>
              <p:cNvSpPr txBox="1"/>
              <p:nvPr/>
            </p:nvSpPr>
            <p:spPr>
              <a:xfrm>
                <a:off x="32672880" y="7875717"/>
                <a:ext cx="621196" cy="37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de-DE" b="0" i="1" smtClean="0">
                              <a:latin typeface="Cambria Math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30" name="Textfeld 56">
                <a:extLst>
                  <a:ext uri="{FF2B5EF4-FFF2-40B4-BE49-F238E27FC236}">
                    <a16:creationId xmlns:a16="http://schemas.microsoft.com/office/drawing/2014/main" id="{7C81E649-1513-4D24-B69B-44C79EF8C9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72880" y="7875717"/>
                <a:ext cx="621196" cy="370230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Flussdiagramm: Prozess 92">
                <a:extLst>
                  <a:ext uri="{FF2B5EF4-FFF2-40B4-BE49-F238E27FC236}">
                    <a16:creationId xmlns:a16="http://schemas.microsoft.com/office/drawing/2014/main" id="{D300A625-63AE-4DDB-B081-EE9761B50F27}"/>
                  </a:ext>
                </a:extLst>
              </p:cNvPr>
              <p:cNvSpPr/>
              <p:nvPr/>
            </p:nvSpPr>
            <p:spPr>
              <a:xfrm>
                <a:off x="32241424" y="9859348"/>
                <a:ext cx="1368152" cy="864096"/>
              </a:xfrm>
              <a:prstGeom prst="flowChartProcess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retain</a:t>
                </a:r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𝑋</m:t>
                        </m:r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e-DE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𝑉</m:t>
                            </m:r>
                          </m:e>
                        </m:acc>
                      </m:e>
                      <m:sup>
                        <m:r>
                          <a:rPr lang="de-DE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𝑆𝑉</m:t>
                        </m:r>
                      </m:sup>
                    </m:sSup>
                  </m:oMath>
                </a14:m>
                <a:r>
                  <a:rPr lang="de-DE" dirty="0">
                    <a:solidFill>
                      <a:schemeClr val="tx1"/>
                    </a:solidFill>
                  </a:rPr>
                  <a:t>,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de-DE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de-DE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</m:acc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𝑠𝑒𝑚𝑖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𝑙𝑎𝑏𝑒𝑙𝑒𝑑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endParaRPr 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1" name="Flussdiagramm: Prozess 92">
                <a:extLst>
                  <a:ext uri="{FF2B5EF4-FFF2-40B4-BE49-F238E27FC236}">
                    <a16:creationId xmlns:a16="http://schemas.microsoft.com/office/drawing/2014/main" id="{D300A625-63AE-4DDB-B081-EE9761B50F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41424" y="9859348"/>
                <a:ext cx="1368152" cy="864096"/>
              </a:xfrm>
              <a:prstGeom prst="flowChartProcess">
                <a:avLst/>
              </a:prstGeom>
              <a:blipFill>
                <a:blip r:embed="rId8"/>
                <a:stretch>
                  <a:fillRect l="-2212" t="-6250" r="-442" b="-416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1403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2" name="Flussdiagramm: Prozess 21"/>
          <p:cNvSpPr/>
          <p:nvPr/>
        </p:nvSpPr>
        <p:spPr>
          <a:xfrm>
            <a:off x="5257370" y="3993202"/>
            <a:ext cx="25393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712558" y="5365419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15" name="Flussdiagramm: Prozess 14"/>
          <p:cNvSpPr/>
          <p:nvPr/>
        </p:nvSpPr>
        <p:spPr>
          <a:xfrm>
            <a:off x="53280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6" name="Flussdiagramm: Prozess 15"/>
          <p:cNvSpPr/>
          <p:nvPr/>
        </p:nvSpPr>
        <p:spPr>
          <a:xfrm>
            <a:off x="6482884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5" idx="1"/>
          </p:cNvCxnSpPr>
          <p:nvPr/>
        </p:nvCxnSpPr>
        <p:spPr>
          <a:xfrm>
            <a:off x="4902106" y="4432178"/>
            <a:ext cx="42597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cxnSpLocks/>
            <a:stCxn id="15" idx="3"/>
            <a:endCxn id="16" idx="1"/>
          </p:cNvCxnSpPr>
          <p:nvPr/>
        </p:nvCxnSpPr>
        <p:spPr>
          <a:xfrm>
            <a:off x="6246186" y="4432178"/>
            <a:ext cx="23669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79" name="Textfeld 78"/>
          <p:cNvSpPr txBox="1"/>
          <p:nvPr/>
        </p:nvSpPr>
        <p:spPr>
          <a:xfrm>
            <a:off x="5255115" y="4772800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 v1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7988039" y="2097334"/>
            <a:ext cx="2416610" cy="2942282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2686" y="853339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2686" y="853339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7263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4879947" y="2092705"/>
            <a:ext cx="3108090" cy="1246996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596126" y="2101193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215" name="Flowchart: Alternate Process 214">
            <a:extLst>
              <a:ext uri="{FF2B5EF4-FFF2-40B4-BE49-F238E27FC236}">
                <a16:creationId xmlns:a16="http://schemas.microsoft.com/office/drawing/2014/main" id="{5568A0A8-473D-416B-A9B7-C289800D5EE2}"/>
              </a:ext>
            </a:extLst>
          </p:cNvPr>
          <p:cNvSpPr/>
          <p:nvPr/>
        </p:nvSpPr>
        <p:spPr>
          <a:xfrm>
            <a:off x="8848347" y="3975417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19" name="Flowchart: Alternate Process 218">
            <a:extLst>
              <a:ext uri="{FF2B5EF4-FFF2-40B4-BE49-F238E27FC236}">
                <a16:creationId xmlns:a16="http://schemas.microsoft.com/office/drawing/2014/main" id="{7DD4E885-9A52-49DD-9700-C6B8474FB94E}"/>
              </a:ext>
            </a:extLst>
          </p:cNvPr>
          <p:cNvSpPr/>
          <p:nvPr/>
        </p:nvSpPr>
        <p:spPr>
          <a:xfrm>
            <a:off x="8792897" y="4030012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20" name="Flowchart: Alternate Process 219">
            <a:extLst>
              <a:ext uri="{FF2B5EF4-FFF2-40B4-BE49-F238E27FC236}">
                <a16:creationId xmlns:a16="http://schemas.microsoft.com/office/drawing/2014/main" id="{86FA2F13-A071-4396-8573-FC178C7CBDED}"/>
              </a:ext>
            </a:extLst>
          </p:cNvPr>
          <p:cNvSpPr/>
          <p:nvPr/>
        </p:nvSpPr>
        <p:spPr>
          <a:xfrm>
            <a:off x="8742058" y="4084608"/>
            <a:ext cx="968585" cy="712546"/>
          </a:xfrm>
          <a:prstGeom prst="flowChartAlternate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0968" y="2186617"/>
            <a:ext cx="2023557" cy="649466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Gewinkelte Verbindung 27">
            <a:extLst>
              <a:ext uri="{FF2B5EF4-FFF2-40B4-BE49-F238E27FC236}">
                <a16:creationId xmlns:a16="http://schemas.microsoft.com/office/drawing/2014/main" id="{20429499-C35D-41EC-8EFD-8741A4FA42C6}"/>
              </a:ext>
            </a:extLst>
          </p:cNvPr>
          <p:cNvCxnSpPr>
            <a:cxnSpLocks/>
            <a:stCxn id="215" idx="3"/>
            <a:endCxn id="227" idx="2"/>
          </p:cNvCxnSpPr>
          <p:nvPr/>
        </p:nvCxnSpPr>
        <p:spPr>
          <a:xfrm flipH="1" flipV="1">
            <a:off x="9202747" y="2836083"/>
            <a:ext cx="614185" cy="1495607"/>
          </a:xfrm>
          <a:prstGeom prst="bentConnector4">
            <a:avLst>
              <a:gd name="adj1" fmla="val -37220"/>
              <a:gd name="adj2" fmla="val 619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/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336" name="Textfeld 18">
                <a:extLst>
                  <a:ext uri="{FF2B5EF4-FFF2-40B4-BE49-F238E27FC236}">
                    <a16:creationId xmlns:a16="http://schemas.microsoft.com/office/drawing/2014/main" id="{8E6A6BE8-3283-4AD5-AA64-425C19EDA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1142" y="4531612"/>
                <a:ext cx="509050" cy="2661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220" idx="2"/>
            <a:endCxn id="8" idx="0"/>
          </p:cNvCxnSpPr>
          <p:nvPr/>
        </p:nvCxnSpPr>
        <p:spPr>
          <a:xfrm flipH="1">
            <a:off x="9225615" y="4797154"/>
            <a:ext cx="736" cy="5682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262867" y="2186616"/>
            <a:ext cx="977611" cy="641974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2746" y="1816366"/>
            <a:ext cx="1" cy="37025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/>
              <p:nvPr/>
            </p:nvSpPr>
            <p:spPr>
              <a:xfrm>
                <a:off x="6225258" y="2921090"/>
                <a:ext cx="1719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sz="1100" dirty="0">
                  <a:latin typeface="Futura"/>
                </a:endParaRPr>
              </a:p>
            </p:txBody>
          </p:sp>
        </mc:Choice>
        <mc:Fallback xmlns="">
          <p:sp>
            <p:nvSpPr>
              <p:cNvPr id="161" name="Textfeld 60">
                <a:extLst>
                  <a:ext uri="{FF2B5EF4-FFF2-40B4-BE49-F238E27FC236}">
                    <a16:creationId xmlns:a16="http://schemas.microsoft.com/office/drawing/2014/main" id="{D1493078-ABC9-4EFB-9B7B-480EB9115D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258" y="2921090"/>
                <a:ext cx="1719236" cy="2616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68031" y="2469148"/>
                <a:ext cx="1476463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05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031" y="2469148"/>
                <a:ext cx="1476463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400986" y="4553920"/>
            <a:ext cx="132109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875993" y="3591018"/>
            <a:ext cx="4847406" cy="848863"/>
          </a:xfrm>
          <a:prstGeom prst="bentConnector3">
            <a:avLst>
              <a:gd name="adj1" fmla="val 8301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Gewinkelte Verbindung 40">
            <a:extLst>
              <a:ext uri="{FF2B5EF4-FFF2-40B4-BE49-F238E27FC236}">
                <a16:creationId xmlns:a16="http://schemas.microsoft.com/office/drawing/2014/main" id="{5FA82AFC-A589-4732-9D33-E7B6F78A2859}"/>
              </a:ext>
            </a:extLst>
          </p:cNvPr>
          <p:cNvCxnSpPr>
            <a:cxnSpLocks/>
          </p:cNvCxnSpPr>
          <p:nvPr/>
        </p:nvCxnSpPr>
        <p:spPr>
          <a:xfrm>
            <a:off x="5749234" y="3175351"/>
            <a:ext cx="2972848" cy="1151231"/>
          </a:xfrm>
          <a:prstGeom prst="bentConnector3">
            <a:avLst>
              <a:gd name="adj1" fmla="val 7915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traight Connector 228">
            <a:extLst>
              <a:ext uri="{FF2B5EF4-FFF2-40B4-BE49-F238E27FC236}">
                <a16:creationId xmlns:a16="http://schemas.microsoft.com/office/drawing/2014/main" id="{30BF35B8-14A5-4989-BB05-887BFC645B74}"/>
              </a:ext>
            </a:extLst>
          </p:cNvPr>
          <p:cNvCxnSpPr>
            <a:cxnSpLocks/>
            <a:stCxn id="141" idx="2"/>
          </p:cNvCxnSpPr>
          <p:nvPr/>
        </p:nvCxnSpPr>
        <p:spPr>
          <a:xfrm>
            <a:off x="5751673" y="2828590"/>
            <a:ext cx="0" cy="3540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" name="Arc 101">
            <a:extLst>
              <a:ext uri="{FF2B5EF4-FFF2-40B4-BE49-F238E27FC236}">
                <a16:creationId xmlns:a16="http://schemas.microsoft.com/office/drawing/2014/main" id="{E9759FF5-E5C2-4C26-A131-C0516805CEB7}"/>
              </a:ext>
            </a:extLst>
          </p:cNvPr>
          <p:cNvSpPr/>
          <p:nvPr/>
        </p:nvSpPr>
        <p:spPr>
          <a:xfrm rot="5923218">
            <a:off x="8380901" y="3301111"/>
            <a:ext cx="453232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" name="Textfeld 64">
            <a:extLst>
              <a:ext uri="{FF2B5EF4-FFF2-40B4-BE49-F238E27FC236}">
                <a16:creationId xmlns:a16="http://schemas.microsoft.com/office/drawing/2014/main" id="{8CE159C2-8F03-475E-8204-0C464E4C2A57}"/>
              </a:ext>
            </a:extLst>
          </p:cNvPr>
          <p:cNvSpPr txBox="1"/>
          <p:nvPr/>
        </p:nvSpPr>
        <p:spPr>
          <a:xfrm>
            <a:off x="8472579" y="3387552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67" name="Gerade Verbindung mit Pfeil 52">
            <a:extLst>
              <a:ext uri="{FF2B5EF4-FFF2-40B4-BE49-F238E27FC236}">
                <a16:creationId xmlns:a16="http://schemas.microsoft.com/office/drawing/2014/main" id="{194F745F-65A1-4984-932B-39BD2C78E826}"/>
              </a:ext>
            </a:extLst>
          </p:cNvPr>
          <p:cNvCxnSpPr>
            <a:cxnSpLocks/>
            <a:stCxn id="141" idx="3"/>
            <a:endCxn id="227" idx="1"/>
          </p:cNvCxnSpPr>
          <p:nvPr/>
        </p:nvCxnSpPr>
        <p:spPr>
          <a:xfrm>
            <a:off x="6240478" y="2507603"/>
            <a:ext cx="1950490" cy="374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4538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4" y="2092705"/>
            <a:ext cx="9648564" cy="2686445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3993202"/>
            <a:ext cx="5708547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7934" y="3586689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Flussdiagramm: Prozess 6"/>
          <p:cNvSpPr/>
          <p:nvPr/>
        </p:nvSpPr>
        <p:spPr>
          <a:xfrm>
            <a:off x="270169" y="2186616"/>
            <a:ext cx="133767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8" name="Flussdiagramm: Karte 7"/>
          <p:cNvSpPr/>
          <p:nvPr/>
        </p:nvSpPr>
        <p:spPr>
          <a:xfrm>
            <a:off x="8687741" y="5101411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p:sp>
        <p:nvSpPr>
          <p:cNvPr id="9" name="Flussdiagramm: Prozess 8"/>
          <p:cNvSpPr/>
          <p:nvPr/>
        </p:nvSpPr>
        <p:spPr>
          <a:xfrm>
            <a:off x="311596" y="4108142"/>
            <a:ext cx="13752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10" name="Flussdiagramm: Prozess 9"/>
          <p:cNvSpPr/>
          <p:nvPr/>
        </p:nvSpPr>
        <p:spPr>
          <a:xfrm>
            <a:off x="1769759" y="218686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features</a:t>
            </a:r>
          </a:p>
        </p:txBody>
      </p:sp>
      <p:sp>
        <p:nvSpPr>
          <p:cNvPr id="11" name="Flussdiagramm: Prozess 10"/>
          <p:cNvSpPr/>
          <p:nvPr/>
        </p:nvSpPr>
        <p:spPr>
          <a:xfrm>
            <a:off x="3984005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3" name="Flussdiagramm: Prozess 12"/>
          <p:cNvSpPr/>
          <p:nvPr/>
        </p:nvSpPr>
        <p:spPr>
          <a:xfrm>
            <a:off x="2849879" y="326698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14" name="Flussdiagramm: Prozess 13"/>
          <p:cNvSpPr/>
          <p:nvPr/>
        </p:nvSpPr>
        <p:spPr>
          <a:xfrm>
            <a:off x="2849879" y="410814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421192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feld 23"/>
          <p:cNvSpPr txBox="1"/>
          <p:nvPr/>
        </p:nvSpPr>
        <p:spPr>
          <a:xfrm>
            <a:off x="-524930" y="2092705"/>
            <a:ext cx="58381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  <a:endParaRPr lang="en-US" sz="1350" b="1" dirty="0">
              <a:solidFill>
                <a:schemeClr val="tx1">
                  <a:lumMod val="75000"/>
                  <a:lumOff val="25000"/>
                </a:schemeClr>
              </a:solidFill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26" name="Gewinkelte Verbindung 25"/>
          <p:cNvCxnSpPr>
            <a:cxnSpLocks/>
          </p:cNvCxnSpPr>
          <p:nvPr/>
        </p:nvCxnSpPr>
        <p:spPr>
          <a:xfrm rot="5400000">
            <a:off x="791256" y="2014007"/>
            <a:ext cx="349332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cxnSpLocks/>
            <a:stCxn id="7" idx="3"/>
          </p:cNvCxnSpPr>
          <p:nvPr/>
        </p:nvCxnSpPr>
        <p:spPr>
          <a:xfrm>
            <a:off x="1607843" y="2510652"/>
            <a:ext cx="12728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0" idx="3"/>
            <a:endCxn id="12" idx="1"/>
          </p:cNvCxnSpPr>
          <p:nvPr/>
        </p:nvCxnSpPr>
        <p:spPr>
          <a:xfrm>
            <a:off x="2687861" y="2510898"/>
            <a:ext cx="161839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12" idx="0"/>
            <a:endCxn id="101" idx="3"/>
          </p:cNvCxnSpPr>
          <p:nvPr/>
        </p:nvCxnSpPr>
        <p:spPr>
          <a:xfrm flipV="1">
            <a:off x="3362756" y="1811737"/>
            <a:ext cx="0" cy="37512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12" idx="2"/>
            <a:endCxn id="13" idx="0"/>
          </p:cNvCxnSpPr>
          <p:nvPr/>
        </p:nvCxnSpPr>
        <p:spPr>
          <a:xfrm>
            <a:off x="3362757" y="2834934"/>
            <a:ext cx="179" cy="43204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stCxn id="13" idx="2"/>
            <a:endCxn id="14" idx="0"/>
          </p:cNvCxnSpPr>
          <p:nvPr/>
        </p:nvCxnSpPr>
        <p:spPr>
          <a:xfrm>
            <a:off x="3362936" y="3915054"/>
            <a:ext cx="0" cy="1930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9" idx="3"/>
            <a:endCxn id="14" idx="1"/>
          </p:cNvCxnSpPr>
          <p:nvPr/>
        </p:nvCxnSpPr>
        <p:spPr>
          <a:xfrm>
            <a:off x="1686853" y="4432178"/>
            <a:ext cx="116302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14" idx="3"/>
            <a:endCxn id="11" idx="1"/>
          </p:cNvCxnSpPr>
          <p:nvPr/>
        </p:nvCxnSpPr>
        <p:spPr>
          <a:xfrm>
            <a:off x="3875993" y="4432178"/>
            <a:ext cx="10801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11" idx="3"/>
            <a:endCxn id="124" idx="1"/>
          </p:cNvCxnSpPr>
          <p:nvPr/>
        </p:nvCxnSpPr>
        <p:spPr>
          <a:xfrm flipV="1">
            <a:off x="4902107" y="4426574"/>
            <a:ext cx="645573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feld 77"/>
          <p:cNvSpPr txBox="1"/>
          <p:nvPr/>
        </p:nvSpPr>
        <p:spPr>
          <a:xfrm>
            <a:off x="-504564" y="4779150"/>
            <a:ext cx="176683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12" name="Flussdiagramm: Prozess 11"/>
          <p:cNvSpPr/>
          <p:nvPr/>
        </p:nvSpPr>
        <p:spPr>
          <a:xfrm>
            <a:off x="2849699" y="2186862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 v2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419609" y="875441"/>
            <a:ext cx="1059008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2697" y="847837"/>
                <a:ext cx="1080119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Flussdiagramm: Prozess 50">
            <a:extLst>
              <a:ext uri="{FF2B5EF4-FFF2-40B4-BE49-F238E27FC236}">
                <a16:creationId xmlns:a16="http://schemas.microsoft.com/office/drawing/2014/main" id="{3BE30CFD-4A5B-46B4-8D93-061A04ADE04A}"/>
              </a:ext>
            </a:extLst>
          </p:cNvPr>
          <p:cNvSpPr/>
          <p:nvPr/>
        </p:nvSpPr>
        <p:spPr>
          <a:xfrm>
            <a:off x="8071525" y="2095536"/>
            <a:ext cx="2261115" cy="1244165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660738" y="862345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1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10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0738" y="862345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67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456695" y="2092704"/>
            <a:ext cx="2615923" cy="2922675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27" name="Flussdiagramm: Prozess 12">
            <a:extLst>
              <a:ext uri="{FF2B5EF4-FFF2-40B4-BE49-F238E27FC236}">
                <a16:creationId xmlns:a16="http://schemas.microsoft.com/office/drawing/2014/main" id="{AF461EC1-A5A6-422B-B120-A9BF6F191BED}"/>
              </a:ext>
            </a:extLst>
          </p:cNvPr>
          <p:cNvSpPr/>
          <p:nvPr/>
        </p:nvSpPr>
        <p:spPr>
          <a:xfrm>
            <a:off x="8190968" y="2185453"/>
            <a:ext cx="2023557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uncertainty-distance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function with clustering 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</p:cNvCxnSpPr>
          <p:nvPr/>
        </p:nvCxnSpPr>
        <p:spPr>
          <a:xfrm rot="5400000">
            <a:off x="-790094" y="2923164"/>
            <a:ext cx="2610705" cy="407323"/>
          </a:xfrm>
          <a:prstGeom prst="bentConnector4">
            <a:avLst>
              <a:gd name="adj1" fmla="val 6169"/>
              <a:gd name="adj2" fmla="val 14108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117" idx="2"/>
            <a:endCxn id="8" idx="0"/>
          </p:cNvCxnSpPr>
          <p:nvPr/>
        </p:nvCxnSpPr>
        <p:spPr>
          <a:xfrm>
            <a:off x="9200798" y="4754033"/>
            <a:ext cx="0" cy="3473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Flussdiagramm: Prozess 12">
            <a:extLst>
              <a:ext uri="{FF2B5EF4-FFF2-40B4-BE49-F238E27FC236}">
                <a16:creationId xmlns:a16="http://schemas.microsoft.com/office/drawing/2014/main" id="{2BA6DF8F-25C5-4C11-BE0F-341DB75B537E}"/>
              </a:ext>
            </a:extLst>
          </p:cNvPr>
          <p:cNvSpPr/>
          <p:nvPr/>
        </p:nvSpPr>
        <p:spPr>
          <a:xfrm>
            <a:off x="5545454" y="2185453"/>
            <a:ext cx="974196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relabeling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227" idx="0"/>
            <a:endCxn id="112" idx="3"/>
          </p:cNvCxnSpPr>
          <p:nvPr/>
        </p:nvCxnSpPr>
        <p:spPr>
          <a:xfrm flipH="1" flipV="1">
            <a:off x="9200798" y="1825372"/>
            <a:ext cx="1949" cy="360081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816515" y="2457990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515" y="2457990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>
            <a:off x="7678767" y="4556528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13" idx="3"/>
            <a:endCxn id="117" idx="0"/>
          </p:cNvCxnSpPr>
          <p:nvPr/>
        </p:nvCxnSpPr>
        <p:spPr>
          <a:xfrm>
            <a:off x="3875993" y="3591018"/>
            <a:ext cx="5324805" cy="51494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141" idx="2"/>
            <a:endCxn id="124" idx="0"/>
          </p:cNvCxnSpPr>
          <p:nvPr/>
        </p:nvCxnSpPr>
        <p:spPr>
          <a:xfrm>
            <a:off x="6032552" y="2833525"/>
            <a:ext cx="195" cy="126901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Flussdiagramm: Prozess 11">
            <a:extLst>
              <a:ext uri="{FF2B5EF4-FFF2-40B4-BE49-F238E27FC236}">
                <a16:creationId xmlns:a16="http://schemas.microsoft.com/office/drawing/2014/main" id="{EC6121D2-1900-470B-BB40-E7BD127E401D}"/>
              </a:ext>
            </a:extLst>
          </p:cNvPr>
          <p:cNvSpPr/>
          <p:nvPr/>
        </p:nvSpPr>
        <p:spPr>
          <a:xfrm>
            <a:off x="8687741" y="4105961"/>
            <a:ext cx="1026114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453868" y="3979770"/>
            <a:ext cx="2615088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124" name="Flussdiagramm: Prozess 14">
            <a:extLst>
              <a:ext uri="{FF2B5EF4-FFF2-40B4-BE49-F238E27FC236}">
                <a16:creationId xmlns:a16="http://schemas.microsoft.com/office/drawing/2014/main" id="{782E5C0A-26C1-4B82-925B-A1051EB5F941}"/>
              </a:ext>
            </a:extLst>
          </p:cNvPr>
          <p:cNvSpPr/>
          <p:nvPr/>
        </p:nvSpPr>
        <p:spPr>
          <a:xfrm>
            <a:off x="5547680" y="4102538"/>
            <a:ext cx="970133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125" name="Flussdiagramm: Prozess 15">
            <a:extLst>
              <a:ext uri="{FF2B5EF4-FFF2-40B4-BE49-F238E27FC236}">
                <a16:creationId xmlns:a16="http://schemas.microsoft.com/office/drawing/2014/main" id="{EA968BFF-F511-41E0-9AFE-F99D212740C1}"/>
              </a:ext>
            </a:extLst>
          </p:cNvPr>
          <p:cNvSpPr/>
          <p:nvPr/>
        </p:nvSpPr>
        <p:spPr>
          <a:xfrm>
            <a:off x="6764530" y="4108142"/>
            <a:ext cx="918102" cy="648072"/>
          </a:xfrm>
          <a:prstGeom prst="flowChartProcess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>
            <a:off x="6517813" y="4426574"/>
            <a:ext cx="246717" cy="56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feld 78">
            <a:extLst>
              <a:ext uri="{FF2B5EF4-FFF2-40B4-BE49-F238E27FC236}">
                <a16:creationId xmlns:a16="http://schemas.microsoft.com/office/drawing/2014/main" id="{B5EB9A09-F4FD-41BB-A412-FA8ABD3028DB}"/>
              </a:ext>
            </a:extLst>
          </p:cNvPr>
          <p:cNvSpPr txBox="1"/>
          <p:nvPr/>
        </p:nvSpPr>
        <p:spPr>
          <a:xfrm>
            <a:off x="5410981" y="4751778"/>
            <a:ext cx="155042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6456" y="4531097"/>
                <a:ext cx="509050" cy="266163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67542" y="2833271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7542" y="2833271"/>
                <a:ext cx="1081130" cy="2616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640158" y="4261495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0158" y="4261495"/>
                <a:ext cx="1081130" cy="266163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>
            <a:off x="7678767" y="4293096"/>
            <a:ext cx="100897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winkelte Verbindung 40">
            <a:extLst>
              <a:ext uri="{FF2B5EF4-FFF2-40B4-BE49-F238E27FC236}">
                <a16:creationId xmlns:a16="http://schemas.microsoft.com/office/drawing/2014/main" id="{0FE02522-7135-4E11-9336-1311E9AED502}"/>
              </a:ext>
            </a:extLst>
          </p:cNvPr>
          <p:cNvCxnSpPr>
            <a:cxnSpLocks/>
            <a:stCxn id="117" idx="3"/>
            <a:endCxn id="227" idx="2"/>
          </p:cNvCxnSpPr>
          <p:nvPr/>
        </p:nvCxnSpPr>
        <p:spPr>
          <a:xfrm flipH="1" flipV="1">
            <a:off x="9202747" y="2833525"/>
            <a:ext cx="511108" cy="1596472"/>
          </a:xfrm>
          <a:prstGeom prst="bentConnector4">
            <a:avLst>
              <a:gd name="adj1" fmla="val -44726"/>
              <a:gd name="adj2" fmla="val 7780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feld 64">
            <a:extLst>
              <a:ext uri="{FF2B5EF4-FFF2-40B4-BE49-F238E27FC236}">
                <a16:creationId xmlns:a16="http://schemas.microsoft.com/office/drawing/2014/main" id="{5FF1BC1C-268C-464A-8F31-97B6457DC594}"/>
              </a:ext>
            </a:extLst>
          </p:cNvPr>
          <p:cNvSpPr txBox="1"/>
          <p:nvPr/>
        </p:nvSpPr>
        <p:spPr>
          <a:xfrm>
            <a:off x="6752987" y="2095536"/>
            <a:ext cx="122027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70" name="Gerade Verbindung mit Pfeil 55">
            <a:extLst>
              <a:ext uri="{FF2B5EF4-FFF2-40B4-BE49-F238E27FC236}">
                <a16:creationId xmlns:a16="http://schemas.microsoft.com/office/drawing/2014/main" id="{85CDB669-7BD2-409B-815B-58CAA26C7A7E}"/>
              </a:ext>
            </a:extLst>
          </p:cNvPr>
          <p:cNvCxnSpPr>
            <a:cxnSpLocks/>
            <a:stCxn id="227" idx="1"/>
            <a:endCxn id="141" idx="3"/>
          </p:cNvCxnSpPr>
          <p:nvPr/>
        </p:nvCxnSpPr>
        <p:spPr>
          <a:xfrm flipH="1">
            <a:off x="6519650" y="2509489"/>
            <a:ext cx="167131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272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1458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1458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b="1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Virtual Support Vector Machine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/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2" name="Zylinder 102">
                <a:extLst>
                  <a:ext uri="{FF2B5EF4-FFF2-40B4-BE49-F238E27FC236}">
                    <a16:creationId xmlns:a16="http://schemas.microsoft.com/office/drawing/2014/main" id="{1475BEBA-E10D-4242-8695-D0F6D2C120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4554" y="862986"/>
                <a:ext cx="1080119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773599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754637" y="205475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12" idx="3"/>
          </p:cNvCxnSpPr>
          <p:nvPr/>
        </p:nvCxnSpPr>
        <p:spPr>
          <a:xfrm flipV="1">
            <a:off x="9114613" y="1826013"/>
            <a:ext cx="1" cy="3731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3" y="2485210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3" y="2485210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56595" y="4704294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6595" y="4704294"/>
                <a:ext cx="509050" cy="266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5900919" y="2811887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0919" y="2811887"/>
                <a:ext cx="1081130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7241488" y="2953485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7332327" y="3038948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8689" y="2199140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89028" y="2199140"/>
            <a:ext cx="1651170" cy="646512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0689" y="2522396"/>
            <a:ext cx="1848339" cy="9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80" name="Textfeld 99">
            <a:extLst>
              <a:ext uri="{FF2B5EF4-FFF2-40B4-BE49-F238E27FC236}">
                <a16:creationId xmlns:a16="http://schemas.microsoft.com/office/drawing/2014/main" id="{BF6DE2CA-E71C-4A87-AEBC-DE9870691373}"/>
              </a:ext>
            </a:extLst>
          </p:cNvPr>
          <p:cNvSpPr txBox="1"/>
          <p:nvPr/>
        </p:nvSpPr>
        <p:spPr>
          <a:xfrm>
            <a:off x="-1980728" y="-1038035"/>
            <a:ext cx="12192000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for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with self-learning constraints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EC77B8D2-146C-43BE-930B-557197A2C08F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9114613" y="2845652"/>
            <a:ext cx="460904" cy="1758808"/>
          </a:xfrm>
          <a:prstGeom prst="bentConnector4">
            <a:avLst>
              <a:gd name="adj1" fmla="val -64477"/>
              <a:gd name="adj2" fmla="val 7611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mit Pfeil 55">
            <a:extLst>
              <a:ext uri="{FF2B5EF4-FFF2-40B4-BE49-F238E27FC236}">
                <a16:creationId xmlns:a16="http://schemas.microsoft.com/office/drawing/2014/main" id="{38B210E6-761C-4CFE-97C1-8ECD5BF6D49A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>
          <a:xfrm flipH="1">
            <a:off x="5953756" y="2847538"/>
            <a:ext cx="933" cy="143083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</p:spTree>
    <p:extLst>
      <p:ext uri="{BB962C8B-B14F-4D97-AF65-F5344CB8AC3E}">
        <p14:creationId xmlns:p14="http://schemas.microsoft.com/office/powerpoint/2010/main" val="83972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</a:t>
            </a:r>
            <a:r>
              <a:rPr lang="en-US" sz="1700">
                <a:latin typeface="Futura"/>
                <a:cs typeface="Times New Roman" panose="02020603050405020304" pitchFamily="18" charset="0"/>
              </a:rPr>
              <a:t>Vector Machine VARIANT 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015313" y="879144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5313" y="879144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8"/>
            <a:ext cx="4474418" cy="3118870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468363" y="2087559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H="1" flipV="1">
            <a:off x="8555313" y="1842171"/>
            <a:ext cx="2898" cy="35882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601929" y="2530282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1929" y="2530282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332604" y="2529839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604" y="2529839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6895143" y="2869928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6894755" y="295769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57665" y="2200998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2626" y="2200998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PCA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29665" y="2525197"/>
            <a:ext cx="1302961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5"/>
            <a:ext cx="1560877" cy="1186533"/>
          </a:xfrm>
          <a:prstGeom prst="bentConnector3">
            <a:avLst>
              <a:gd name="adj1" fmla="val 7099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winkelte Verbindung 40">
            <a:extLst>
              <a:ext uri="{FF2B5EF4-FFF2-40B4-BE49-F238E27FC236}">
                <a16:creationId xmlns:a16="http://schemas.microsoft.com/office/drawing/2014/main" id="{F9432E22-01FA-4DE4-A00E-F38654BE0BEC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558211" y="2849396"/>
            <a:ext cx="1017306" cy="1755064"/>
          </a:xfrm>
          <a:prstGeom prst="bentConnector4">
            <a:avLst>
              <a:gd name="adj1" fmla="val -11235"/>
              <a:gd name="adj2" fmla="val 8051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2694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2887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28875"/>
            <a:ext cx="0" cy="45035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latin typeface="Futura"/>
                <a:cs typeface="Times New Roman" panose="02020603050405020304" pitchFamily="18" charset="0"/>
              </a:rPr>
              <a:t>Active learning 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endParaRPr lang="de-DE" sz="1700" b="1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8355" y="877413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6145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733454" cy="197601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670167" y="208283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9116428" y="1840440"/>
            <a:ext cx="1927" cy="356923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2854" y="2485869"/>
                <a:ext cx="1085368" cy="2616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6474" y="4361061"/>
                <a:ext cx="509050" cy="26616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449722" y="2487617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9722" y="2487617"/>
                <a:ext cx="1081130" cy="2616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791908"/>
                <a:ext cx="1009444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  <a:stCxn id="81" idx="3"/>
            <a:endCxn id="85" idx="1"/>
          </p:cNvCxnSpPr>
          <p:nvPr/>
        </p:nvCxnSpPr>
        <p:spPr>
          <a:xfrm>
            <a:off x="7603613" y="4599772"/>
            <a:ext cx="1053904" cy="468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8348244" y="294219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180477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60565" y="2208123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8290843" y="2197363"/>
            <a:ext cx="165117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Uncertainty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</a:t>
            </a:r>
            <a:r>
              <a:rPr lang="en-US" sz="1050" dirty="0" err="1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tSNE</a:t>
            </a:r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+ clustering </a:t>
            </a:r>
          </a:p>
        </p:txBody>
      </p:sp>
      <p:cxnSp>
        <p:nvCxnSpPr>
          <p:cNvPr id="98" name="Gerade Verbindung mit Pfeil 32">
            <a:extLst>
              <a:ext uri="{FF2B5EF4-FFF2-40B4-BE49-F238E27FC236}">
                <a16:creationId xmlns:a16="http://schemas.microsoft.com/office/drawing/2014/main" id="{2D047EE9-75BF-4734-BE54-517A96E3E6C6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2565" y="2521562"/>
            <a:ext cx="1858278" cy="107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6C848427-4261-46FE-9B85-6A685967EFAB}"/>
              </a:ext>
            </a:extLst>
          </p:cNvPr>
          <p:cNvCxnSpPr>
            <a:cxnSpLocks/>
            <a:stCxn id="80" idx="1"/>
            <a:endCxn id="101" idx="4"/>
          </p:cNvCxnSpPr>
          <p:nvPr/>
        </p:nvCxnSpPr>
        <p:spPr>
          <a:xfrm rot="10800000">
            <a:off x="3896789" y="1338664"/>
            <a:ext cx="1563777" cy="1193658"/>
          </a:xfrm>
          <a:prstGeom prst="bentConnector3">
            <a:avLst>
              <a:gd name="adj1" fmla="val 5669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/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70" name="Textfeld 61">
                <a:extLst>
                  <a:ext uri="{FF2B5EF4-FFF2-40B4-BE49-F238E27FC236}">
                    <a16:creationId xmlns:a16="http://schemas.microsoft.com/office/drawing/2014/main" id="{9654564C-2F74-449E-BCB0-0C9BCF02E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3154" y="4592613"/>
                <a:ext cx="1081130" cy="2661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04676"/>
            <a:ext cx="5300729" cy="775585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lussdiagramm: Prozess 63">
            <a:extLst>
              <a:ext uri="{FF2B5EF4-FFF2-40B4-BE49-F238E27FC236}">
                <a16:creationId xmlns:a16="http://schemas.microsoft.com/office/drawing/2014/main" id="{5C40B4D8-3245-4487-AF47-209C48AE2135}"/>
              </a:ext>
            </a:extLst>
          </p:cNvPr>
          <p:cNvSpPr/>
          <p:nvPr/>
        </p:nvSpPr>
        <p:spPr>
          <a:xfrm>
            <a:off x="5336110" y="3251769"/>
            <a:ext cx="2819174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/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9" name="Textfeld 60">
                <a:extLst>
                  <a:ext uri="{FF2B5EF4-FFF2-40B4-BE49-F238E27FC236}">
                    <a16:creationId xmlns:a16="http://schemas.microsoft.com/office/drawing/2014/main" id="{A6DF7D14-5A1A-45B8-951B-8D5BB5B05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0508" y="3711396"/>
                <a:ext cx="1009444" cy="2616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04A560A9-5E28-4CE6-994B-EABA6DAACCE8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73" name="Gewinkelte Verbindung 40">
            <a:extLst>
              <a:ext uri="{FF2B5EF4-FFF2-40B4-BE49-F238E27FC236}">
                <a16:creationId xmlns:a16="http://schemas.microsoft.com/office/drawing/2014/main" id="{744486F7-594D-48ED-B107-FEFD54838F42}"/>
              </a:ext>
            </a:extLst>
          </p:cNvPr>
          <p:cNvCxnSpPr>
            <a:cxnSpLocks/>
            <a:stCxn id="62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5">
            <a:extLst>
              <a:ext uri="{FF2B5EF4-FFF2-40B4-BE49-F238E27FC236}">
                <a16:creationId xmlns:a16="http://schemas.microsoft.com/office/drawing/2014/main" id="{3C9AF82A-78FB-4225-B2D1-749A093368AC}"/>
              </a:ext>
            </a:extLst>
          </p:cNvPr>
          <p:cNvCxnSpPr>
            <a:cxnSpLocks/>
            <a:stCxn id="80" idx="2"/>
            <a:endCxn id="62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8439083" y="302766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cxnSp>
        <p:nvCxnSpPr>
          <p:cNvPr id="86" name="Gewinkelte Verbindung 40">
            <a:extLst>
              <a:ext uri="{FF2B5EF4-FFF2-40B4-BE49-F238E27FC236}">
                <a16:creationId xmlns:a16="http://schemas.microsoft.com/office/drawing/2014/main" id="{58322BD8-F455-46D1-8175-5A1339B47CC1}"/>
              </a:ext>
            </a:extLst>
          </p:cNvPr>
          <p:cNvCxnSpPr>
            <a:cxnSpLocks/>
            <a:stCxn id="79" idx="3"/>
            <a:endCxn id="62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3184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feld 64">
            <a:extLst>
              <a:ext uri="{FF2B5EF4-FFF2-40B4-BE49-F238E27FC236}">
                <a16:creationId xmlns:a16="http://schemas.microsoft.com/office/drawing/2014/main" id="{18845FFA-69B4-48A7-AA45-4886CF0E6E01}"/>
              </a:ext>
            </a:extLst>
          </p:cNvPr>
          <p:cNvSpPr txBox="1"/>
          <p:nvPr/>
        </p:nvSpPr>
        <p:spPr>
          <a:xfrm>
            <a:off x="6960123" y="3229005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supervised</a:t>
            </a:r>
          </a:p>
        </p:txBody>
      </p: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628A30A0-A765-4B55-86D1-4B862199320C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9116428" y="2845761"/>
            <a:ext cx="459089" cy="1758699"/>
          </a:xfrm>
          <a:prstGeom prst="bentConnector4">
            <a:avLst>
              <a:gd name="adj1" fmla="val -31536"/>
              <a:gd name="adj2" fmla="val 8261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97040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603240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4" name="Flussdiagramm: Prozess 63">
            <a:extLst>
              <a:ext uri="{FF2B5EF4-FFF2-40B4-BE49-F238E27FC236}">
                <a16:creationId xmlns:a16="http://schemas.microsoft.com/office/drawing/2014/main" id="{3F560DBF-6BA0-4F1F-A470-9ECCD15E87FC}"/>
              </a:ext>
            </a:extLst>
          </p:cNvPr>
          <p:cNvSpPr/>
          <p:nvPr/>
        </p:nvSpPr>
        <p:spPr>
          <a:xfrm>
            <a:off x="5336111" y="3251769"/>
            <a:ext cx="2700480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3" y="2087138"/>
            <a:ext cx="1264900" cy="940070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647309" y="857680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7309" y="857680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56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8848338" y="2067472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187309" y="1820707"/>
            <a:ext cx="0" cy="38649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57043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043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872625" y="1587528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72625" y="1587528"/>
                <a:ext cx="1081130" cy="2616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9139953" y="2528162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9230792" y="2613625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0009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0190" y="2207202"/>
            <a:ext cx="914238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8823" y="2531401"/>
            <a:ext cx="1291367" cy="1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winkelte Verbindung 40">
            <a:extLst>
              <a:ext uri="{FF2B5EF4-FFF2-40B4-BE49-F238E27FC236}">
                <a16:creationId xmlns:a16="http://schemas.microsoft.com/office/drawing/2014/main" id="{1166C831-0602-4CBD-978F-8EF001FD8682}"/>
              </a:ext>
            </a:extLst>
          </p:cNvPr>
          <p:cNvCxnSpPr>
            <a:cxnSpLocks/>
            <a:stCxn id="80" idx="0"/>
            <a:endCxn id="101" idx="4"/>
          </p:cNvCxnSpPr>
          <p:nvPr/>
        </p:nvCxnSpPr>
        <p:spPr>
          <a:xfrm rot="16200000" flipV="1">
            <a:off x="4483300" y="752153"/>
            <a:ext cx="869605" cy="204262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/>
              <p:nvPr/>
            </p:nvSpPr>
            <p:spPr>
              <a:xfrm>
                <a:off x="7085512" y="3719752"/>
                <a:ext cx="10094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12" y="3719752"/>
                <a:ext cx="1009444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5F68CCC-BDAB-4892-AC95-39837EBAC307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61" name="Gewinkelte Verbindung 40">
            <a:extLst>
              <a:ext uri="{FF2B5EF4-FFF2-40B4-BE49-F238E27FC236}">
                <a16:creationId xmlns:a16="http://schemas.microsoft.com/office/drawing/2014/main" id="{6DFDF9F2-A28B-493C-A29E-223507BF1A70}"/>
              </a:ext>
            </a:extLst>
          </p:cNvPr>
          <p:cNvCxnSpPr>
            <a:cxnSpLocks/>
            <a:stCxn id="59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55">
            <a:extLst>
              <a:ext uri="{FF2B5EF4-FFF2-40B4-BE49-F238E27FC236}">
                <a16:creationId xmlns:a16="http://schemas.microsoft.com/office/drawing/2014/main" id="{28D07CE3-C26F-4201-ADBD-08450979587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CECE32A4-6A8C-4CAE-9DA7-6CA9E23F74A5}"/>
              </a:ext>
            </a:extLst>
          </p:cNvPr>
          <p:cNvCxnSpPr>
            <a:cxnSpLocks/>
            <a:stCxn id="79" idx="3"/>
            <a:endCxn id="59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296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9FE499A4-AA4F-429D-8952-5FFA3D60BE92}"/>
              </a:ext>
            </a:extLst>
          </p:cNvPr>
          <p:cNvSpPr txBox="1"/>
          <p:nvPr/>
        </p:nvSpPr>
        <p:spPr>
          <a:xfrm>
            <a:off x="6478570" y="3234783"/>
            <a:ext cx="1616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labeled samples</a:t>
            </a:r>
          </a:p>
        </p:txBody>
      </p:sp>
      <p:cxnSp>
        <p:nvCxnSpPr>
          <p:cNvPr id="67" name="Gewinkelte Verbindung 40">
            <a:extLst>
              <a:ext uri="{FF2B5EF4-FFF2-40B4-BE49-F238E27FC236}">
                <a16:creationId xmlns:a16="http://schemas.microsoft.com/office/drawing/2014/main" id="{C76C2A79-1156-48B2-94C9-7C98E72C4017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187309" y="2855600"/>
            <a:ext cx="1388208" cy="1748860"/>
          </a:xfrm>
          <a:prstGeom prst="bentConnector4">
            <a:avLst>
              <a:gd name="adj1" fmla="val -16467"/>
              <a:gd name="adj2" fmla="val 710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55">
            <a:extLst>
              <a:ext uri="{FF2B5EF4-FFF2-40B4-BE49-F238E27FC236}">
                <a16:creationId xmlns:a16="http://schemas.microsoft.com/office/drawing/2014/main" id="{FF0244F5-39AB-4753-A0C0-4C80F9AA3093}"/>
              </a:ext>
            </a:extLst>
          </p:cNvPr>
          <p:cNvCxnSpPr>
            <a:cxnSpLocks/>
          </p:cNvCxnSpPr>
          <p:nvPr/>
        </p:nvCxnSpPr>
        <p:spPr>
          <a:xfrm>
            <a:off x="8153893" y="39566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40">
            <a:extLst>
              <a:ext uri="{FF2B5EF4-FFF2-40B4-BE49-F238E27FC236}">
                <a16:creationId xmlns:a16="http://schemas.microsoft.com/office/drawing/2014/main" id="{93907F11-A816-4F24-89B6-42123CC50EE3}"/>
              </a:ext>
            </a:extLst>
          </p:cNvPr>
          <p:cNvCxnSpPr>
            <a:cxnSpLocks/>
            <a:stCxn id="80" idx="1"/>
            <a:endCxn id="82" idx="0"/>
          </p:cNvCxnSpPr>
          <p:nvPr/>
        </p:nvCxnSpPr>
        <p:spPr>
          <a:xfrm rot="10800000" flipH="1" flipV="1">
            <a:off x="5440008" y="2532467"/>
            <a:ext cx="513747" cy="1745907"/>
          </a:xfrm>
          <a:prstGeom prst="bentConnector4">
            <a:avLst>
              <a:gd name="adj1" fmla="val -44497"/>
              <a:gd name="adj2" fmla="val 90382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4007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09" y="2083137"/>
            <a:ext cx="4647653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1" y="2087137"/>
            <a:ext cx="2411809" cy="1241155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678047" y="865098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8047" y="865098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212531" y="1828125"/>
            <a:ext cx="5516" cy="378319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8195" y="2492143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7540" y="4704295"/>
                <a:ext cx="509050" cy="26616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100" i="1">
                                  <a:latin typeface="Cambria Math" panose="02040503050406030204" pitchFamily="18" charset="0"/>
                                </a:rPr>
                                <m:t>𝑈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1081130" cy="26616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9638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51927" y="2206444"/>
            <a:ext cx="921207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48452" y="2530643"/>
            <a:ext cx="1303475" cy="182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winkelte Verbindung 40">
            <a:extLst>
              <a:ext uri="{FF2B5EF4-FFF2-40B4-BE49-F238E27FC236}">
                <a16:creationId xmlns:a16="http://schemas.microsoft.com/office/drawing/2014/main" id="{886C5F82-1201-4F21-BF78-A51B3EFDA2F8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212531" y="2854842"/>
            <a:ext cx="1362986" cy="1749618"/>
          </a:xfrm>
          <a:prstGeom prst="bentConnector4">
            <a:avLst>
              <a:gd name="adj1" fmla="val -13977"/>
              <a:gd name="adj2" fmla="val 6797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42">
            <a:extLst>
              <a:ext uri="{FF2B5EF4-FFF2-40B4-BE49-F238E27FC236}">
                <a16:creationId xmlns:a16="http://schemas.microsoft.com/office/drawing/2014/main" id="{2D95347E-BB17-4D66-8A73-73D067B33810}"/>
              </a:ext>
            </a:extLst>
          </p:cNvPr>
          <p:cNvCxnSpPr>
            <a:cxnSpLocks/>
            <a:stCxn id="82" idx="0"/>
            <a:endCxn id="80" idx="2"/>
          </p:cNvCxnSpPr>
          <p:nvPr/>
        </p:nvCxnSpPr>
        <p:spPr>
          <a:xfrm flipH="1" flipV="1">
            <a:off x="5949045" y="2856667"/>
            <a:ext cx="4711" cy="1421708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Arc 58">
            <a:extLst>
              <a:ext uri="{FF2B5EF4-FFF2-40B4-BE49-F238E27FC236}">
                <a16:creationId xmlns:a16="http://schemas.microsoft.com/office/drawing/2014/main" id="{4555F664-E937-47E7-8C6D-8B37538043B8}"/>
              </a:ext>
            </a:extLst>
          </p:cNvPr>
          <p:cNvSpPr/>
          <p:nvPr/>
        </p:nvSpPr>
        <p:spPr>
          <a:xfrm rot="5923218">
            <a:off x="6738626" y="2928407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1" name="Textfeld 64">
            <a:extLst>
              <a:ext uri="{FF2B5EF4-FFF2-40B4-BE49-F238E27FC236}">
                <a16:creationId xmlns:a16="http://schemas.microsoft.com/office/drawing/2014/main" id="{2944DB27-9125-4728-879C-62D67EA51621}"/>
              </a:ext>
            </a:extLst>
          </p:cNvPr>
          <p:cNvSpPr txBox="1"/>
          <p:nvPr/>
        </p:nvSpPr>
        <p:spPr>
          <a:xfrm>
            <a:off x="6829465" y="3013870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2" name="Textfeld 64">
            <a:extLst>
              <a:ext uri="{FF2B5EF4-FFF2-40B4-BE49-F238E27FC236}">
                <a16:creationId xmlns:a16="http://schemas.microsoft.com/office/drawing/2014/main" id="{33B02905-0A7F-47DE-BD7F-BFBD5A9ED46C}"/>
              </a:ext>
            </a:extLst>
          </p:cNvPr>
          <p:cNvSpPr txBox="1"/>
          <p:nvPr/>
        </p:nvSpPr>
        <p:spPr>
          <a:xfrm>
            <a:off x="6566691" y="3699514"/>
            <a:ext cx="123074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6FEC4CEE-7151-4CAA-9BC3-C2B4CF1ADF16}"/>
              </a:ext>
            </a:extLst>
          </p:cNvPr>
          <p:cNvSpPr/>
          <p:nvPr/>
        </p:nvSpPr>
        <p:spPr>
          <a:xfrm>
            <a:off x="8816438" y="2207202"/>
            <a:ext cx="968459" cy="644397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multiclass level uncertainty</a:t>
            </a:r>
          </a:p>
        </p:txBody>
      </p:sp>
      <p:cxnSp>
        <p:nvCxnSpPr>
          <p:cNvPr id="92" name="Gewinkelte Verbindung 40">
            <a:extLst>
              <a:ext uri="{FF2B5EF4-FFF2-40B4-BE49-F238E27FC236}">
                <a16:creationId xmlns:a16="http://schemas.microsoft.com/office/drawing/2014/main" id="{612A29B6-BDEE-4503-B2B4-F5922CDAF31B}"/>
              </a:ext>
            </a:extLst>
          </p:cNvPr>
          <p:cNvCxnSpPr>
            <a:cxnSpLocks/>
            <a:stCxn id="103" idx="3"/>
            <a:endCxn id="78" idx="0"/>
          </p:cNvCxnSpPr>
          <p:nvPr/>
        </p:nvCxnSpPr>
        <p:spPr>
          <a:xfrm rot="16200000" flipH="1">
            <a:off x="8569819" y="1476352"/>
            <a:ext cx="379077" cy="1082621"/>
          </a:xfrm>
          <a:prstGeom prst="bentConnector3">
            <a:avLst>
              <a:gd name="adj1" fmla="val 33919"/>
            </a:avLst>
          </a:prstGeom>
          <a:ln w="12700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44A052BE-3336-49FC-AD68-5EDC731747B6}"/>
              </a:ext>
            </a:extLst>
          </p:cNvPr>
          <p:cNvSpPr/>
          <p:nvPr/>
        </p:nvSpPr>
        <p:spPr>
          <a:xfrm>
            <a:off x="7746785" y="2970441"/>
            <a:ext cx="2038112" cy="274076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t-SNE + k-means </a:t>
            </a:r>
          </a:p>
        </p:txBody>
      </p:sp>
      <p:cxnSp>
        <p:nvCxnSpPr>
          <p:cNvPr id="120" name="Gerade Verbindung mit Pfeil 42">
            <a:extLst>
              <a:ext uri="{FF2B5EF4-FFF2-40B4-BE49-F238E27FC236}">
                <a16:creationId xmlns:a16="http://schemas.microsoft.com/office/drawing/2014/main" id="{37FA7EBC-C531-4433-9948-E3419A6B75D5}"/>
              </a:ext>
            </a:extLst>
          </p:cNvPr>
          <p:cNvCxnSpPr>
            <a:cxnSpLocks/>
          </p:cNvCxnSpPr>
          <p:nvPr/>
        </p:nvCxnSpPr>
        <p:spPr>
          <a:xfrm flipV="1">
            <a:off x="9300667" y="2862926"/>
            <a:ext cx="0" cy="107515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Gerade Verbindung mit Pfeil 42">
            <a:extLst>
              <a:ext uri="{FF2B5EF4-FFF2-40B4-BE49-F238E27FC236}">
                <a16:creationId xmlns:a16="http://schemas.microsoft.com/office/drawing/2014/main" id="{9DF4B7FB-FC42-4E4D-8D09-69A115170359}"/>
              </a:ext>
            </a:extLst>
          </p:cNvPr>
          <p:cNvCxnSpPr>
            <a:cxnSpLocks/>
          </p:cNvCxnSpPr>
          <p:nvPr/>
        </p:nvCxnSpPr>
        <p:spPr>
          <a:xfrm flipV="1">
            <a:off x="8460432" y="2862926"/>
            <a:ext cx="1" cy="104272"/>
          </a:xfrm>
          <a:prstGeom prst="straightConnector1">
            <a:avLst/>
          </a:prstGeom>
          <a:ln w="12700">
            <a:solidFill>
              <a:schemeClr val="tx1"/>
            </a:solidFill>
            <a:prstDash val="lgDashDotDot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feld 60">
                <a:extLst>
                  <a:ext uri="{FF2B5EF4-FFF2-40B4-BE49-F238E27FC236}">
                    <a16:creationId xmlns:a16="http://schemas.microsoft.com/office/drawing/2014/main" id="{8FDB07A7-517B-4BA8-BE00-85E6A26D18B2}"/>
                  </a:ext>
                </a:extLst>
              </p:cNvPr>
              <p:cNvSpPr txBox="1"/>
              <p:nvPr/>
            </p:nvSpPr>
            <p:spPr>
              <a:xfrm>
                <a:off x="5924571" y="3884959"/>
                <a:ext cx="108113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𝑎𝑐𝑡𝑖𝑣𝑒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𝑙𝑎𝑏𝑒𝑙𝑒𝑑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4" name="Textfeld 60">
                <a:extLst>
                  <a:ext uri="{FF2B5EF4-FFF2-40B4-BE49-F238E27FC236}">
                    <a16:creationId xmlns:a16="http://schemas.microsoft.com/office/drawing/2014/main" id="{8FDB07A7-517B-4BA8-BE00-85E6A26D1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4571" y="3884959"/>
                <a:ext cx="1081130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312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lussdiagramm: Prozess 19"/>
          <p:cNvSpPr/>
          <p:nvPr/>
        </p:nvSpPr>
        <p:spPr>
          <a:xfrm>
            <a:off x="-504563" y="2092705"/>
            <a:ext cx="9648564" cy="2877752"/>
          </a:xfrm>
          <a:prstGeom prst="flowChartProcess">
            <a:avLst/>
          </a:prstGeom>
          <a:solidFill>
            <a:srgbClr val="FFFF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140" name="Flussdiagramm: Prozess 50">
            <a:extLst>
              <a:ext uri="{FF2B5EF4-FFF2-40B4-BE49-F238E27FC236}">
                <a16:creationId xmlns:a16="http://schemas.microsoft.com/office/drawing/2014/main" id="{11E8D23C-BCD8-410A-8EBB-723FC60C2727}"/>
              </a:ext>
            </a:extLst>
          </p:cNvPr>
          <p:cNvSpPr/>
          <p:nvPr/>
        </p:nvSpPr>
        <p:spPr>
          <a:xfrm>
            <a:off x="5336110" y="2083137"/>
            <a:ext cx="4448787" cy="3118871"/>
          </a:xfrm>
          <a:prstGeom prst="flowChartProcess">
            <a:avLst/>
          </a:prstGeom>
          <a:solidFill>
            <a:schemeClr val="bg2">
              <a:lumMod val="50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 dirty="0"/>
          </a:p>
        </p:txBody>
      </p:sp>
      <p:sp>
        <p:nvSpPr>
          <p:cNvPr id="54" name="Flussdiagramm: Prozess 63">
            <a:extLst>
              <a:ext uri="{FF2B5EF4-FFF2-40B4-BE49-F238E27FC236}">
                <a16:creationId xmlns:a16="http://schemas.microsoft.com/office/drawing/2014/main" id="{3F560DBF-6BA0-4F1F-A470-9ECCD15E87FC}"/>
              </a:ext>
            </a:extLst>
          </p:cNvPr>
          <p:cNvSpPr/>
          <p:nvPr/>
        </p:nvSpPr>
        <p:spPr>
          <a:xfrm>
            <a:off x="5336111" y="3251769"/>
            <a:ext cx="2700480" cy="800525"/>
          </a:xfrm>
          <a:prstGeom prst="flowChartProcess">
            <a:avLst/>
          </a:prstGeom>
          <a:solidFill>
            <a:srgbClr val="FF66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7" name="Flussdiagramm: Prozess 21">
            <a:extLst>
              <a:ext uri="{FF2B5EF4-FFF2-40B4-BE49-F238E27FC236}">
                <a16:creationId xmlns:a16="http://schemas.microsoft.com/office/drawing/2014/main" id="{1305CF49-02AC-4A78-A815-F332B000896D}"/>
              </a:ext>
            </a:extLst>
          </p:cNvPr>
          <p:cNvSpPr/>
          <p:nvPr/>
        </p:nvSpPr>
        <p:spPr>
          <a:xfrm>
            <a:off x="7560793" y="2087137"/>
            <a:ext cx="1785580" cy="948713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sp>
        <p:nvSpPr>
          <p:cNvPr id="21" name="Flussdiagramm: Prozess 20"/>
          <p:cNvSpPr/>
          <p:nvPr/>
        </p:nvSpPr>
        <p:spPr>
          <a:xfrm>
            <a:off x="-504564" y="4166399"/>
            <a:ext cx="5737694" cy="1035609"/>
          </a:xfrm>
          <a:prstGeom prst="flowChartProcess">
            <a:avLst/>
          </a:prstGeom>
          <a:solidFill>
            <a:schemeClr val="accent2">
              <a:lumMod val="75000"/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feld 3"/>
              <p:cNvSpPr txBox="1"/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4" name="Textfeld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4" y="3539862"/>
                <a:ext cx="452303" cy="2654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Flussdiagramm: Karte 7"/>
          <p:cNvSpPr/>
          <p:nvPr/>
        </p:nvSpPr>
        <p:spPr>
          <a:xfrm>
            <a:off x="8603460" y="5447473"/>
            <a:ext cx="1026114" cy="702078"/>
          </a:xfrm>
          <a:prstGeom prst="flowChartPunchedCard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thematic</a:t>
            </a:r>
            <a:r>
              <a:rPr lang="de-DE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10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feld 17"/>
              <p:cNvSpPr txBox="1"/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de-DE" sz="1100" i="1" dirty="0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8" name="Textfeld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590" y="4594389"/>
                <a:ext cx="450123" cy="2654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Gerade Verbindung mit Pfeil 30"/>
          <p:cNvCxnSpPr>
            <a:cxnSpLocks/>
            <a:stCxn id="76" idx="3"/>
            <a:endCxn id="77" idx="1"/>
          </p:cNvCxnSpPr>
          <p:nvPr/>
        </p:nvCxnSpPr>
        <p:spPr>
          <a:xfrm>
            <a:off x="1609132" y="2527400"/>
            <a:ext cx="18865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cxnSpLocks/>
            <a:stCxn id="77" idx="3"/>
            <a:endCxn id="79" idx="1"/>
          </p:cNvCxnSpPr>
          <p:nvPr/>
        </p:nvCxnSpPr>
        <p:spPr>
          <a:xfrm>
            <a:off x="2715892" y="2527400"/>
            <a:ext cx="181896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>
            <a:cxnSpLocks/>
            <a:stCxn id="79" idx="0"/>
            <a:endCxn id="101" idx="3"/>
          </p:cNvCxnSpPr>
          <p:nvPr/>
        </p:nvCxnSpPr>
        <p:spPr>
          <a:xfrm flipV="1">
            <a:off x="3356788" y="1820614"/>
            <a:ext cx="0" cy="38258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 Verbindung mit Pfeil 55"/>
          <p:cNvCxnSpPr>
            <a:cxnSpLocks/>
            <a:stCxn id="79" idx="2"/>
            <a:endCxn id="60" idx="0"/>
          </p:cNvCxnSpPr>
          <p:nvPr/>
        </p:nvCxnSpPr>
        <p:spPr>
          <a:xfrm>
            <a:off x="3356788" y="2851599"/>
            <a:ext cx="0" cy="3979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>
            <a:cxnSpLocks/>
            <a:stCxn id="60" idx="2"/>
            <a:endCxn id="84" idx="0"/>
          </p:cNvCxnSpPr>
          <p:nvPr/>
        </p:nvCxnSpPr>
        <p:spPr>
          <a:xfrm>
            <a:off x="3356788" y="3897957"/>
            <a:ext cx="0" cy="38126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/>
          <p:cNvCxnSpPr>
            <a:cxnSpLocks/>
            <a:stCxn id="88" idx="3"/>
            <a:endCxn id="84" idx="1"/>
          </p:cNvCxnSpPr>
          <p:nvPr/>
        </p:nvCxnSpPr>
        <p:spPr>
          <a:xfrm>
            <a:off x="1605356" y="4599771"/>
            <a:ext cx="1292432" cy="36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cxnSpLocks/>
            <a:stCxn id="84" idx="3"/>
            <a:endCxn id="83" idx="1"/>
          </p:cNvCxnSpPr>
          <p:nvPr/>
        </p:nvCxnSpPr>
        <p:spPr>
          <a:xfrm>
            <a:off x="3815788" y="4603424"/>
            <a:ext cx="214041" cy="98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/>
          <p:cNvCxnSpPr>
            <a:cxnSpLocks/>
            <a:stCxn id="83" idx="3"/>
            <a:endCxn id="82" idx="1"/>
          </p:cNvCxnSpPr>
          <p:nvPr/>
        </p:nvCxnSpPr>
        <p:spPr>
          <a:xfrm flipV="1">
            <a:off x="4947931" y="4602574"/>
            <a:ext cx="520758" cy="18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feld 99">
            <a:extLst>
              <a:ext uri="{FF2B5EF4-FFF2-40B4-BE49-F238E27FC236}">
                <a16:creationId xmlns:a16="http://schemas.microsoft.com/office/drawing/2014/main" id="{FEB7460F-EA71-4E85-80CF-6CE363E10C88}"/>
              </a:ext>
            </a:extLst>
          </p:cNvPr>
          <p:cNvSpPr txBox="1"/>
          <p:nvPr/>
        </p:nvSpPr>
        <p:spPr>
          <a:xfrm>
            <a:off x="-504564" y="-463103"/>
            <a:ext cx="11247783" cy="3539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latin typeface="Futura"/>
                <a:cs typeface="Times New Roman" panose="02020603050405020304" pitchFamily="18" charset="0"/>
              </a:rPr>
              <a:t>SL AL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method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with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constrained</a:t>
            </a:r>
            <a:r>
              <a:rPr lang="de-DE" sz="1700" dirty="0">
                <a:latin typeface="Futura"/>
                <a:cs typeface="Times New Roman" panose="02020603050405020304" pitchFamily="18" charset="0"/>
              </a:rPr>
              <a:t> 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Virtual Support Vector Machine + </a:t>
            </a:r>
            <a:r>
              <a:rPr lang="en-US" sz="1700" b="1" dirty="0">
                <a:latin typeface="Futura"/>
                <a:cs typeface="Times New Roman" panose="02020603050405020304" pitchFamily="18" charset="0"/>
              </a:rPr>
              <a:t>SEMI</a:t>
            </a:r>
            <a:r>
              <a:rPr lang="en-US" sz="1700" dirty="0">
                <a:latin typeface="Futura"/>
                <a:cs typeface="Times New Roman" panose="02020603050405020304" pitchFamily="18" charset="0"/>
              </a:rPr>
              <a:t> </a:t>
            </a:r>
            <a:endParaRPr lang="de-DE" sz="1700" dirty="0"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7FC7301F-2494-4D15-88B6-3B540EB335BB}"/>
              </a:ext>
            </a:extLst>
          </p:cNvPr>
          <p:cNvSpPr/>
          <p:nvPr/>
        </p:nvSpPr>
        <p:spPr>
          <a:xfrm>
            <a:off x="399329" y="879144"/>
            <a:ext cx="1080000" cy="963900"/>
          </a:xfrm>
          <a:prstGeom prst="can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image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/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labeled samples </a:t>
                </a:r>
                <a14:m>
                  <m:oMath xmlns:m="http://schemas.openxmlformats.org/officeDocument/2006/math">
                    <m:r>
                      <a:rPr lang="en-US" sz="105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1" name="Zylinder 100">
                <a:extLst>
                  <a:ext uri="{FF2B5EF4-FFF2-40B4-BE49-F238E27FC236}">
                    <a16:creationId xmlns:a16="http://schemas.microsoft.com/office/drawing/2014/main" id="{745F9C84-726B-4DBD-8F2E-76240AC2FE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88" y="856714"/>
                <a:ext cx="1080000" cy="963900"/>
              </a:xfrm>
              <a:prstGeom prst="can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/>
              <p:nvPr/>
            </p:nvSpPr>
            <p:spPr>
              <a:xfrm>
                <a:off x="7905294" y="857680"/>
                <a:ext cx="1080000" cy="963027"/>
              </a:xfrm>
              <a:prstGeom prst="can">
                <a:avLst/>
              </a:prstGeom>
              <a:solidFill>
                <a:schemeClr val="bg1">
                  <a:lumMod val="95000"/>
                </a:scheme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50" dirty="0">
                    <a:solidFill>
                      <a:schemeClr val="tx1"/>
                    </a:solidFill>
                    <a:latin typeface="Futura"/>
                    <a:cs typeface="Times New Roman" panose="02020603050405020304" pitchFamily="18" charset="0"/>
                  </a:rPr>
                  <a:t>pool of unlabeled samples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05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e>
                    </m:acc>
                  </m:oMath>
                </a14:m>
                <a:endParaRPr lang="en-US" sz="1050" dirty="0">
                  <a:solidFill>
                    <a:schemeClr val="tx1"/>
                  </a:solidFill>
                  <a:latin typeface="Futura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Zylinder 102">
                <a:extLst>
                  <a:ext uri="{FF2B5EF4-FFF2-40B4-BE49-F238E27FC236}">
                    <a16:creationId xmlns:a16="http://schemas.microsoft.com/office/drawing/2014/main" id="{FB57FE56-DDB0-4D71-9998-2808DD09E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05294" y="857680"/>
                <a:ext cx="1080000" cy="963027"/>
              </a:xfrm>
              <a:prstGeom prst="can">
                <a:avLst/>
              </a:prstGeom>
              <a:blipFill>
                <a:blip r:embed="rId6"/>
                <a:stretch>
                  <a:fillRect r="-5587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9" name="Textfeld 64">
            <a:extLst>
              <a:ext uri="{FF2B5EF4-FFF2-40B4-BE49-F238E27FC236}">
                <a16:creationId xmlns:a16="http://schemas.microsoft.com/office/drawing/2014/main" id="{90BE4522-8B58-4A93-B1B1-B95C41BD39B6}"/>
              </a:ext>
            </a:extLst>
          </p:cNvPr>
          <p:cNvSpPr txBox="1"/>
          <p:nvPr/>
        </p:nvSpPr>
        <p:spPr>
          <a:xfrm>
            <a:off x="6435346" y="2058725"/>
            <a:ext cx="12241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active learning</a:t>
            </a:r>
          </a:p>
        </p:txBody>
      </p:sp>
      <p:cxnSp>
        <p:nvCxnSpPr>
          <p:cNvPr id="234" name="Gewinkelte Verbindung 27">
            <a:extLst>
              <a:ext uri="{FF2B5EF4-FFF2-40B4-BE49-F238E27FC236}">
                <a16:creationId xmlns:a16="http://schemas.microsoft.com/office/drawing/2014/main" id="{65FF37ED-D4BD-441C-8BB5-6E2BDEE63AF7}"/>
              </a:ext>
            </a:extLst>
          </p:cNvPr>
          <p:cNvCxnSpPr>
            <a:cxnSpLocks/>
            <a:endCxn id="88" idx="1"/>
          </p:cNvCxnSpPr>
          <p:nvPr/>
        </p:nvCxnSpPr>
        <p:spPr>
          <a:xfrm rot="5400000">
            <a:off x="-912017" y="3004185"/>
            <a:ext cx="2773759" cy="417412"/>
          </a:xfrm>
          <a:prstGeom prst="bentConnector4">
            <a:avLst>
              <a:gd name="adj1" fmla="val 5421"/>
              <a:gd name="adj2" fmla="val 14381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Gerade Verbindung mit Pfeil 98">
            <a:extLst>
              <a:ext uri="{FF2B5EF4-FFF2-40B4-BE49-F238E27FC236}">
                <a16:creationId xmlns:a16="http://schemas.microsoft.com/office/drawing/2014/main" id="{3EA6BF85-25D4-4C10-B8DB-668CEC8831A0}"/>
              </a:ext>
            </a:extLst>
          </p:cNvPr>
          <p:cNvCxnSpPr>
            <a:cxnSpLocks/>
            <a:stCxn id="85" idx="2"/>
            <a:endCxn id="8" idx="0"/>
          </p:cNvCxnSpPr>
          <p:nvPr/>
        </p:nvCxnSpPr>
        <p:spPr>
          <a:xfrm>
            <a:off x="9116517" y="4928659"/>
            <a:ext cx="0" cy="51881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rade Verbindung mit Pfeil 42">
            <a:extLst>
              <a:ext uri="{FF2B5EF4-FFF2-40B4-BE49-F238E27FC236}">
                <a16:creationId xmlns:a16="http://schemas.microsoft.com/office/drawing/2014/main" id="{7DAD0877-0710-4853-89F9-273CEE2FABE2}"/>
              </a:ext>
            </a:extLst>
          </p:cNvPr>
          <p:cNvCxnSpPr>
            <a:cxnSpLocks/>
            <a:stCxn id="90" idx="0"/>
            <a:endCxn id="103" idx="3"/>
          </p:cNvCxnSpPr>
          <p:nvPr/>
        </p:nvCxnSpPr>
        <p:spPr>
          <a:xfrm flipV="1">
            <a:off x="8445294" y="1820707"/>
            <a:ext cx="0" cy="386495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/>
              <p:nvPr/>
            </p:nvSpPr>
            <p:spPr>
              <a:xfrm>
                <a:off x="6485936" y="2292744"/>
                <a:ext cx="108536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𝑚𝑜𝑠𝑡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𝑢𝑛𝑐𝑒𝑟𝑡𝑎𝑖𝑛</m:t>
                          </m:r>
                        </m:sub>
                      </m:sSub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65" name="Textfeld 60">
                <a:extLst>
                  <a:ext uri="{FF2B5EF4-FFF2-40B4-BE49-F238E27FC236}">
                    <a16:creationId xmlns:a16="http://schemas.microsoft.com/office/drawing/2014/main" id="{64CAEF2F-7591-49CE-8AD8-ABE8B25A1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5936" y="2292744"/>
                <a:ext cx="1085368" cy="2616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Gerade Verbindung mit Pfeil 69">
            <a:extLst>
              <a:ext uri="{FF2B5EF4-FFF2-40B4-BE49-F238E27FC236}">
                <a16:creationId xmlns:a16="http://schemas.microsoft.com/office/drawing/2014/main" id="{1699A4F2-6735-41BD-B99E-135F28B94023}"/>
              </a:ext>
            </a:extLst>
          </p:cNvPr>
          <p:cNvCxnSpPr>
            <a:cxnSpLocks/>
          </p:cNvCxnSpPr>
          <p:nvPr/>
        </p:nvCxnSpPr>
        <p:spPr>
          <a:xfrm flipV="1">
            <a:off x="7599851" y="4727118"/>
            <a:ext cx="1057666" cy="26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winkelte Verbindung 40">
            <a:extLst>
              <a:ext uri="{FF2B5EF4-FFF2-40B4-BE49-F238E27FC236}">
                <a16:creationId xmlns:a16="http://schemas.microsoft.com/office/drawing/2014/main" id="{F1A3E4B9-D271-4C99-95D5-7909449FDA90}"/>
              </a:ext>
            </a:extLst>
          </p:cNvPr>
          <p:cNvCxnSpPr>
            <a:cxnSpLocks/>
            <a:stCxn id="60" idx="3"/>
            <a:endCxn id="85" idx="0"/>
          </p:cNvCxnSpPr>
          <p:nvPr/>
        </p:nvCxnSpPr>
        <p:spPr>
          <a:xfrm>
            <a:off x="3815788" y="3573758"/>
            <a:ext cx="5300729" cy="706503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Flussdiagramm: Prozess 21">
            <a:extLst>
              <a:ext uri="{FF2B5EF4-FFF2-40B4-BE49-F238E27FC236}">
                <a16:creationId xmlns:a16="http://schemas.microsoft.com/office/drawing/2014/main" id="{2A706D72-0E57-490A-AF66-DB01038BAA16}"/>
              </a:ext>
            </a:extLst>
          </p:cNvPr>
          <p:cNvSpPr/>
          <p:nvPr/>
        </p:nvSpPr>
        <p:spPr>
          <a:xfrm>
            <a:off x="5336110" y="4166400"/>
            <a:ext cx="2819174" cy="1035609"/>
          </a:xfrm>
          <a:prstGeom prst="flowChartProcess">
            <a:avLst/>
          </a:prstGeom>
          <a:solidFill>
            <a:srgbClr val="0070C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350"/>
          </a:p>
        </p:txBody>
      </p:sp>
      <p:cxnSp>
        <p:nvCxnSpPr>
          <p:cNvPr id="126" name="Gerade Verbindung mit Pfeil 69">
            <a:extLst>
              <a:ext uri="{FF2B5EF4-FFF2-40B4-BE49-F238E27FC236}">
                <a16:creationId xmlns:a16="http://schemas.microsoft.com/office/drawing/2014/main" id="{DF0EDA5A-BD1A-4DFA-BC63-56A50EC0A540}"/>
              </a:ext>
            </a:extLst>
          </p:cNvPr>
          <p:cNvCxnSpPr>
            <a:cxnSpLocks/>
            <a:stCxn id="82" idx="3"/>
            <a:endCxn id="81" idx="1"/>
          </p:cNvCxnSpPr>
          <p:nvPr/>
        </p:nvCxnSpPr>
        <p:spPr>
          <a:xfrm flipV="1">
            <a:off x="6438823" y="4599772"/>
            <a:ext cx="246790" cy="28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/>
              <p:nvPr/>
            </p:nvSpPr>
            <p:spPr>
              <a:xfrm>
                <a:off x="7554541" y="4715237"/>
                <a:ext cx="509050" cy="266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de-DE" sz="1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p>
                          <m:r>
                            <a:rPr lang="de-DE" sz="1100" i="1">
                              <a:latin typeface="Cambria Math" panose="02040503050406030204" pitchFamily="18" charset="0"/>
                            </a:rPr>
                            <m:t>𝑆𝑉</m:t>
                          </m:r>
                        </m:sup>
                      </m:sSup>
                    </m:oMath>
                  </m:oMathPara>
                </a14:m>
                <a:endParaRPr lang="de-DE" sz="1350" dirty="0">
                  <a:latin typeface="Futura"/>
                </a:endParaRPr>
              </a:p>
            </p:txBody>
          </p:sp>
        </mc:Choice>
        <mc:Fallback xmlns="">
          <p:sp>
            <p:nvSpPr>
              <p:cNvPr id="128" name="Textfeld 18">
                <a:extLst>
                  <a:ext uri="{FF2B5EF4-FFF2-40B4-BE49-F238E27FC236}">
                    <a16:creationId xmlns:a16="http://schemas.microsoft.com/office/drawing/2014/main" id="{0E369AFF-F5F6-4635-A774-A326CF31B4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4541" y="4715237"/>
                <a:ext cx="509050" cy="2661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/>
              <p:nvPr/>
            </p:nvSpPr>
            <p:spPr>
              <a:xfrm>
                <a:off x="4882930" y="1338180"/>
                <a:ext cx="43255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2" name="Textfeld 60">
                <a:extLst>
                  <a:ext uri="{FF2B5EF4-FFF2-40B4-BE49-F238E27FC236}">
                    <a16:creationId xmlns:a16="http://schemas.microsoft.com/office/drawing/2014/main" id="{15E12CA4-1E56-4785-ADE0-337000A0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930" y="1338180"/>
                <a:ext cx="432554" cy="2616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/>
              <p:nvPr/>
            </p:nvSpPr>
            <p:spPr>
              <a:xfrm>
                <a:off x="7570288" y="4453112"/>
                <a:ext cx="412805" cy="266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de-DE" sz="11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de-DE" sz="11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</m:acc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63" name="Textfeld 61">
                <a:extLst>
                  <a:ext uri="{FF2B5EF4-FFF2-40B4-BE49-F238E27FC236}">
                    <a16:creationId xmlns:a16="http://schemas.microsoft.com/office/drawing/2014/main" id="{A5A2CF92-B1E6-4500-B95C-130908AA7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288" y="4453112"/>
                <a:ext cx="412805" cy="26616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4" name="Gerade Verbindung mit Pfeil 69">
            <a:extLst>
              <a:ext uri="{FF2B5EF4-FFF2-40B4-BE49-F238E27FC236}">
                <a16:creationId xmlns:a16="http://schemas.microsoft.com/office/drawing/2014/main" id="{9325F958-8528-413A-839A-DEAB16A1AAB1}"/>
              </a:ext>
            </a:extLst>
          </p:cNvPr>
          <p:cNvCxnSpPr>
            <a:cxnSpLocks/>
          </p:cNvCxnSpPr>
          <p:nvPr/>
        </p:nvCxnSpPr>
        <p:spPr>
          <a:xfrm flipV="1">
            <a:off x="7599851" y="4454634"/>
            <a:ext cx="1057666" cy="1166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Arc 45">
            <a:extLst>
              <a:ext uri="{FF2B5EF4-FFF2-40B4-BE49-F238E27FC236}">
                <a16:creationId xmlns:a16="http://schemas.microsoft.com/office/drawing/2014/main" id="{C61D3993-8E5A-49D2-84F5-901C40777D9F}"/>
              </a:ext>
            </a:extLst>
          </p:cNvPr>
          <p:cNvSpPr/>
          <p:nvPr/>
        </p:nvSpPr>
        <p:spPr>
          <a:xfrm rot="5923218">
            <a:off x="6750804" y="2677834"/>
            <a:ext cx="451253" cy="434736"/>
          </a:xfrm>
          <a:prstGeom prst="arc">
            <a:avLst>
              <a:gd name="adj1" fmla="val 17479207"/>
              <a:gd name="adj2" fmla="val 14120949"/>
            </a:avLst>
          </a:prstGeom>
          <a:ln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7" name="Textfeld 64">
            <a:extLst>
              <a:ext uri="{FF2B5EF4-FFF2-40B4-BE49-F238E27FC236}">
                <a16:creationId xmlns:a16="http://schemas.microsoft.com/office/drawing/2014/main" id="{9ACE706D-9352-4E0B-9AFE-759057AF1533}"/>
              </a:ext>
            </a:extLst>
          </p:cNvPr>
          <p:cNvSpPr txBox="1"/>
          <p:nvPr/>
        </p:nvSpPr>
        <p:spPr>
          <a:xfrm>
            <a:off x="6841643" y="2763297"/>
            <a:ext cx="70257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iterate</a:t>
            </a: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B8E6F992-3A89-4772-B622-529C7EAC4F94}"/>
              </a:ext>
            </a:extLst>
          </p:cNvPr>
          <p:cNvSpPr/>
          <p:nvPr/>
        </p:nvSpPr>
        <p:spPr>
          <a:xfrm>
            <a:off x="2897788" y="3249559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extract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SVs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0E31BFAC-1EB7-48BE-9FC9-BE5FABF90D86}"/>
              </a:ext>
            </a:extLst>
          </p:cNvPr>
          <p:cNvSpPr/>
          <p:nvPr/>
        </p:nvSpPr>
        <p:spPr>
          <a:xfrm>
            <a:off x="271081" y="2203201"/>
            <a:ext cx="1338051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050" dirty="0">
                <a:solidFill>
                  <a:prstClr val="black"/>
                </a:solidFill>
                <a:latin typeface="Futura"/>
                <a:cs typeface="Times New Roman" panose="02020603050405020304" pitchFamily="18" charset="0"/>
              </a:rPr>
              <a:t>segmentation with initial parameterization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5B27D1EB-F03A-4359-A1A9-CCE5A0A5DF48}"/>
              </a:ext>
            </a:extLst>
          </p:cNvPr>
          <p:cNvSpPr/>
          <p:nvPr/>
        </p:nvSpPr>
        <p:spPr>
          <a:xfrm>
            <a:off x="1797790" y="2203201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4EC7B095-A5D7-4114-B67B-5CF8AA896EC9}"/>
              </a:ext>
            </a:extLst>
          </p:cNvPr>
          <p:cNvSpPr/>
          <p:nvPr/>
        </p:nvSpPr>
        <p:spPr>
          <a:xfrm>
            <a:off x="2897788" y="220320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learn SVM model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9CAC7904-D838-4A96-AA28-10F624B9D83D}"/>
              </a:ext>
            </a:extLst>
          </p:cNvPr>
          <p:cNvSpPr/>
          <p:nvPr/>
        </p:nvSpPr>
        <p:spPr>
          <a:xfrm>
            <a:off x="5440009" y="2208269"/>
            <a:ext cx="99881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labeling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B517FE34-3B32-4303-B7D8-190BE8598D89}"/>
              </a:ext>
            </a:extLst>
          </p:cNvPr>
          <p:cNvSpPr/>
          <p:nvPr/>
        </p:nvSpPr>
        <p:spPr>
          <a:xfrm>
            <a:off x="6685613" y="4275573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constraint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DC66D7A-4848-4F88-86AF-D3BB749F6643}"/>
              </a:ext>
            </a:extLst>
          </p:cNvPr>
          <p:cNvSpPr/>
          <p:nvPr/>
        </p:nvSpPr>
        <p:spPr>
          <a:xfrm>
            <a:off x="5468689" y="4278375"/>
            <a:ext cx="970134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similarity constraint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C9DE8912-A3A9-401B-BEF7-86203DBB672F}"/>
              </a:ext>
            </a:extLst>
          </p:cNvPr>
          <p:cNvSpPr/>
          <p:nvPr/>
        </p:nvSpPr>
        <p:spPr>
          <a:xfrm>
            <a:off x="4029829" y="4280206"/>
            <a:ext cx="918102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compute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object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features</a:t>
            </a:r>
            <a:endParaRPr lang="en-US" sz="1050" dirty="0">
              <a:solidFill>
                <a:prstClr val="black"/>
              </a:solidFill>
              <a:latin typeface="Futura"/>
              <a:cs typeface="Times New Roman" panose="02020603050405020304" pitchFamily="18" charset="0"/>
            </a:endParaRP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CD4AFA70-7C34-466E-A6B6-FE37BD14106C}"/>
              </a:ext>
            </a:extLst>
          </p:cNvPr>
          <p:cNvSpPr/>
          <p:nvPr/>
        </p:nvSpPr>
        <p:spPr>
          <a:xfrm>
            <a:off x="2897788" y="4279225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identify virtual samples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6BACD199-755C-4E22-BA48-BA95491363B8}"/>
              </a:ext>
            </a:extLst>
          </p:cNvPr>
          <p:cNvSpPr/>
          <p:nvPr/>
        </p:nvSpPr>
        <p:spPr>
          <a:xfrm>
            <a:off x="8657517" y="4280261"/>
            <a:ext cx="918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relearn model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2A949BA5-6356-41F5-A5D3-54A1408034EF}"/>
              </a:ext>
            </a:extLst>
          </p:cNvPr>
          <p:cNvSpPr/>
          <p:nvPr/>
        </p:nvSpPr>
        <p:spPr>
          <a:xfrm>
            <a:off x="266156" y="4275572"/>
            <a:ext cx="13392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segmentation with altered parameterization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697A23BB-C9E4-45D3-BE0B-36072BC33FE7}"/>
              </a:ext>
            </a:extLst>
          </p:cNvPr>
          <p:cNvSpPr/>
          <p:nvPr/>
        </p:nvSpPr>
        <p:spPr>
          <a:xfrm>
            <a:off x="7730190" y="2207202"/>
            <a:ext cx="1430208" cy="644397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margin sampling distance 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with clustering </a:t>
            </a:r>
          </a:p>
        </p:txBody>
      </p:sp>
      <p:cxnSp>
        <p:nvCxnSpPr>
          <p:cNvPr id="150" name="Gerade Verbindung mit Pfeil 52">
            <a:extLst>
              <a:ext uri="{FF2B5EF4-FFF2-40B4-BE49-F238E27FC236}">
                <a16:creationId xmlns:a16="http://schemas.microsoft.com/office/drawing/2014/main" id="{478673B4-905E-4371-AF0F-5EAE1D7FFB44}"/>
              </a:ext>
            </a:extLst>
          </p:cNvPr>
          <p:cNvCxnSpPr>
            <a:cxnSpLocks/>
            <a:stCxn id="76" idx="0"/>
            <a:endCxn id="2" idx="3"/>
          </p:cNvCxnSpPr>
          <p:nvPr/>
        </p:nvCxnSpPr>
        <p:spPr>
          <a:xfrm flipH="1" flipV="1">
            <a:off x="939329" y="1843044"/>
            <a:ext cx="778" cy="360157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Rectangle 216">
            <a:extLst>
              <a:ext uri="{FF2B5EF4-FFF2-40B4-BE49-F238E27FC236}">
                <a16:creationId xmlns:a16="http://schemas.microsoft.com/office/drawing/2014/main" id="{CE280420-228F-4D4C-80F2-02B33F8F9893}"/>
              </a:ext>
            </a:extLst>
          </p:cNvPr>
          <p:cNvSpPr/>
          <p:nvPr/>
        </p:nvSpPr>
        <p:spPr>
          <a:xfrm>
            <a:off x="-502397" y="2090702"/>
            <a:ext cx="566181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VSVM</a:t>
            </a:r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C8EE7157-E021-42D2-849E-F484F2B10A54}"/>
              </a:ext>
            </a:extLst>
          </p:cNvPr>
          <p:cNvSpPr/>
          <p:nvPr/>
        </p:nvSpPr>
        <p:spPr>
          <a:xfrm>
            <a:off x="-510265" y="4939151"/>
            <a:ext cx="1766830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encoding of invariances</a:t>
            </a:r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FFFD716E-AF68-459F-A640-FB2282076777}"/>
              </a:ext>
            </a:extLst>
          </p:cNvPr>
          <p:cNvSpPr/>
          <p:nvPr/>
        </p:nvSpPr>
        <p:spPr>
          <a:xfrm>
            <a:off x="5376021" y="4948398"/>
            <a:ext cx="1550424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self-learning strategy</a:t>
            </a:r>
          </a:p>
        </p:txBody>
      </p:sp>
      <p:cxnSp>
        <p:nvCxnSpPr>
          <p:cNvPr id="89" name="Gerade Verbindung mit Pfeil 69">
            <a:extLst>
              <a:ext uri="{FF2B5EF4-FFF2-40B4-BE49-F238E27FC236}">
                <a16:creationId xmlns:a16="http://schemas.microsoft.com/office/drawing/2014/main" id="{40F74CC9-C294-43A4-A96D-F2F24646AF51}"/>
              </a:ext>
            </a:extLst>
          </p:cNvPr>
          <p:cNvCxnSpPr>
            <a:cxnSpLocks/>
            <a:stCxn id="90" idx="1"/>
            <a:endCxn id="80" idx="3"/>
          </p:cNvCxnSpPr>
          <p:nvPr/>
        </p:nvCxnSpPr>
        <p:spPr>
          <a:xfrm flipH="1">
            <a:off x="6438823" y="2529401"/>
            <a:ext cx="1291367" cy="30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Gewinkelte Verbindung 40">
            <a:extLst>
              <a:ext uri="{FF2B5EF4-FFF2-40B4-BE49-F238E27FC236}">
                <a16:creationId xmlns:a16="http://schemas.microsoft.com/office/drawing/2014/main" id="{1166C831-0602-4CBD-978F-8EF001FD8682}"/>
              </a:ext>
            </a:extLst>
          </p:cNvPr>
          <p:cNvCxnSpPr>
            <a:cxnSpLocks/>
            <a:stCxn id="80" idx="0"/>
            <a:endCxn id="101" idx="4"/>
          </p:cNvCxnSpPr>
          <p:nvPr/>
        </p:nvCxnSpPr>
        <p:spPr>
          <a:xfrm rot="16200000" flipV="1">
            <a:off x="4483300" y="752153"/>
            <a:ext cx="869605" cy="2042628"/>
          </a:xfrm>
          <a:prstGeom prst="bent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/>
              <p:nvPr/>
            </p:nvSpPr>
            <p:spPr>
              <a:xfrm>
                <a:off x="7085512" y="3719752"/>
                <a:ext cx="75725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𝑠𝑒𝑚𝑖</m:t>
                          </m:r>
                          <m:r>
                            <a:rPr lang="en-US" sz="11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55" name="Textfeld 60">
                <a:extLst>
                  <a:ext uri="{FF2B5EF4-FFF2-40B4-BE49-F238E27FC236}">
                    <a16:creationId xmlns:a16="http://schemas.microsoft.com/office/drawing/2014/main" id="{40AB6970-4CB9-4A30-BF8B-B8FD9C5D9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5512" y="3719752"/>
                <a:ext cx="757259" cy="2616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45F68CCC-BDAB-4892-AC95-39837EBAC307}"/>
              </a:ext>
            </a:extLst>
          </p:cNvPr>
          <p:cNvSpPr/>
          <p:nvPr/>
        </p:nvSpPr>
        <p:spPr>
          <a:xfrm>
            <a:off x="5463346" y="3337664"/>
            <a:ext cx="972000" cy="648398"/>
          </a:xfrm>
          <a:prstGeom prst="roundRect">
            <a:avLst>
              <a:gd name="adj" fmla="val 10145"/>
            </a:avLst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remaining</a:t>
            </a:r>
          </a:p>
          <a:p>
            <a:pPr algn="ctr"/>
            <a:r>
              <a:rPr lang="en-US" sz="1050" dirty="0">
                <a:solidFill>
                  <a:schemeClr val="tx1"/>
                </a:solidFill>
                <a:latin typeface="Futura"/>
                <a:cs typeface="Times New Roman" panose="02020603050405020304" pitchFamily="18" charset="0"/>
              </a:rPr>
              <a:t>candidates</a:t>
            </a:r>
          </a:p>
        </p:txBody>
      </p:sp>
      <p:cxnSp>
        <p:nvCxnSpPr>
          <p:cNvPr id="61" name="Gewinkelte Verbindung 40">
            <a:extLst>
              <a:ext uri="{FF2B5EF4-FFF2-40B4-BE49-F238E27FC236}">
                <a16:creationId xmlns:a16="http://schemas.microsoft.com/office/drawing/2014/main" id="{6DFDF9F2-A28B-493C-A29E-223507BF1A70}"/>
              </a:ext>
            </a:extLst>
          </p:cNvPr>
          <p:cNvCxnSpPr>
            <a:cxnSpLocks/>
            <a:stCxn id="59" idx="3"/>
            <a:endCxn id="81" idx="0"/>
          </p:cNvCxnSpPr>
          <p:nvPr/>
        </p:nvCxnSpPr>
        <p:spPr>
          <a:xfrm>
            <a:off x="6435346" y="3661863"/>
            <a:ext cx="709267" cy="613710"/>
          </a:xfrm>
          <a:prstGeom prst="bentConnector2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Gerade Verbindung mit Pfeil 55">
            <a:extLst>
              <a:ext uri="{FF2B5EF4-FFF2-40B4-BE49-F238E27FC236}">
                <a16:creationId xmlns:a16="http://schemas.microsoft.com/office/drawing/2014/main" id="{28D07CE3-C26F-4201-ADBD-084509795874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5946565" y="2856521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winkelte Verbindung 40">
            <a:extLst>
              <a:ext uri="{FF2B5EF4-FFF2-40B4-BE49-F238E27FC236}">
                <a16:creationId xmlns:a16="http://schemas.microsoft.com/office/drawing/2014/main" id="{CECE32A4-6A8C-4CAE-9DA7-6CA9E23F74A5}"/>
              </a:ext>
            </a:extLst>
          </p:cNvPr>
          <p:cNvCxnSpPr>
            <a:cxnSpLocks/>
            <a:stCxn id="79" idx="3"/>
            <a:endCxn id="59" idx="1"/>
          </p:cNvCxnSpPr>
          <p:nvPr/>
        </p:nvCxnSpPr>
        <p:spPr>
          <a:xfrm>
            <a:off x="3815788" y="2527400"/>
            <a:ext cx="1647558" cy="1134463"/>
          </a:xfrm>
          <a:prstGeom prst="bentConnector3">
            <a:avLst>
              <a:gd name="adj1" fmla="val 2966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feld 64">
            <a:extLst>
              <a:ext uri="{FF2B5EF4-FFF2-40B4-BE49-F238E27FC236}">
                <a16:creationId xmlns:a16="http://schemas.microsoft.com/office/drawing/2014/main" id="{9FE499A4-AA4F-429D-8952-5FFA3D60BE92}"/>
              </a:ext>
            </a:extLst>
          </p:cNvPr>
          <p:cNvSpPr txBox="1"/>
          <p:nvPr/>
        </p:nvSpPr>
        <p:spPr>
          <a:xfrm>
            <a:off x="6478570" y="3234783"/>
            <a:ext cx="161638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Futura"/>
                <a:cs typeface="Times New Roman" panose="02020603050405020304" pitchFamily="18" charset="0"/>
              </a:rPr>
              <a:t>semi labeled samples</a:t>
            </a:r>
          </a:p>
        </p:txBody>
      </p:sp>
      <p:cxnSp>
        <p:nvCxnSpPr>
          <p:cNvPr id="67" name="Gewinkelte Verbindung 40">
            <a:extLst>
              <a:ext uri="{FF2B5EF4-FFF2-40B4-BE49-F238E27FC236}">
                <a16:creationId xmlns:a16="http://schemas.microsoft.com/office/drawing/2014/main" id="{C76C2A79-1156-48B2-94C9-7C98E72C4017}"/>
              </a:ext>
            </a:extLst>
          </p:cNvPr>
          <p:cNvCxnSpPr>
            <a:cxnSpLocks/>
            <a:stCxn id="85" idx="3"/>
            <a:endCxn id="90" idx="2"/>
          </p:cNvCxnSpPr>
          <p:nvPr/>
        </p:nvCxnSpPr>
        <p:spPr>
          <a:xfrm flipH="1" flipV="1">
            <a:off x="8445294" y="2851599"/>
            <a:ext cx="1130223" cy="1752861"/>
          </a:xfrm>
          <a:prstGeom prst="bentConnector4">
            <a:avLst>
              <a:gd name="adj1" fmla="val -8427"/>
              <a:gd name="adj2" fmla="val 6794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Gerade Verbindung mit Pfeil 55">
            <a:extLst>
              <a:ext uri="{FF2B5EF4-FFF2-40B4-BE49-F238E27FC236}">
                <a16:creationId xmlns:a16="http://schemas.microsoft.com/office/drawing/2014/main" id="{FF0244F5-39AB-4753-A0C0-4C80F9AA3093}"/>
              </a:ext>
            </a:extLst>
          </p:cNvPr>
          <p:cNvCxnSpPr>
            <a:cxnSpLocks/>
          </p:cNvCxnSpPr>
          <p:nvPr/>
        </p:nvCxnSpPr>
        <p:spPr>
          <a:xfrm>
            <a:off x="8409078" y="-247354"/>
            <a:ext cx="2781" cy="481143"/>
          </a:xfrm>
          <a:prstGeom prst="straightConnector1">
            <a:avLst/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winkelte Verbindung 40">
            <a:extLst>
              <a:ext uri="{FF2B5EF4-FFF2-40B4-BE49-F238E27FC236}">
                <a16:creationId xmlns:a16="http://schemas.microsoft.com/office/drawing/2014/main" id="{93907F11-A816-4F24-89B6-42123CC50EE3}"/>
              </a:ext>
            </a:extLst>
          </p:cNvPr>
          <p:cNvCxnSpPr>
            <a:cxnSpLocks/>
            <a:stCxn id="80" idx="1"/>
            <a:endCxn id="82" idx="0"/>
          </p:cNvCxnSpPr>
          <p:nvPr/>
        </p:nvCxnSpPr>
        <p:spPr>
          <a:xfrm rot="10800000" flipH="1" flipV="1">
            <a:off x="5440008" y="2532467"/>
            <a:ext cx="513747" cy="1745907"/>
          </a:xfrm>
          <a:prstGeom prst="bentConnector4">
            <a:avLst>
              <a:gd name="adj1" fmla="val -44497"/>
              <a:gd name="adj2" fmla="val 90382"/>
            </a:avLst>
          </a:prstGeom>
          <a:ln w="127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feld 60">
                <a:extLst>
                  <a:ext uri="{FF2B5EF4-FFF2-40B4-BE49-F238E27FC236}">
                    <a16:creationId xmlns:a16="http://schemas.microsoft.com/office/drawing/2014/main" id="{6D71B933-D79D-4F3B-97CB-F63BEDC6C5F8}"/>
                  </a:ext>
                </a:extLst>
              </p:cNvPr>
              <p:cNvSpPr txBox="1"/>
              <p:nvPr/>
            </p:nvSpPr>
            <p:spPr>
              <a:xfrm>
                <a:off x="4882930" y="2512160"/>
                <a:ext cx="41280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it-IT" sz="1100" b="0" i="1" smtClean="0">
                              <a:latin typeface="Cambria Math" panose="02040503050406030204" pitchFamily="18" charset="0"/>
                            </a:rPr>
                            <m:t>𝐴𝐿</m:t>
                          </m:r>
                        </m:sub>
                      </m:sSub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86" name="Textfeld 60">
                <a:extLst>
                  <a:ext uri="{FF2B5EF4-FFF2-40B4-BE49-F238E27FC236}">
                    <a16:creationId xmlns:a16="http://schemas.microsoft.com/office/drawing/2014/main" id="{6D71B933-D79D-4F3B-97CB-F63BEDC6C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2930" y="2512160"/>
                <a:ext cx="412805" cy="2616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0043126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tx1"/>
          </a:solidFill>
        </a:ln>
      </a:spPr>
      <a:bodyPr rtlCol="0" anchor="ctr"/>
      <a:lstStyle>
        <a:defPPr algn="ctr">
          <a:defRPr sz="1100" dirty="0">
            <a:solidFill>
              <a:schemeClr val="tx1"/>
            </a:solidFill>
            <a:latin typeface="Futura"/>
            <a:cs typeface="Times New Roman" panose="02020603050405020304" pitchFamily="18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7890</TotalTime>
  <Words>1237</Words>
  <Application>Microsoft Office PowerPoint</Application>
  <PresentationFormat>On-screen Show (4:3)</PresentationFormat>
  <Paragraphs>610</Paragraphs>
  <Slides>13</Slides>
  <Notes>13</Notes>
  <HiddenSlides>6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Cambria Math</vt:lpstr>
      <vt:lpstr>Futura</vt:lpstr>
      <vt:lpstr>Times New Roman</vt:lpstr>
      <vt:lpstr>Larissa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DLR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Geiß, Christian</dc:creator>
  <cp:lastModifiedBy>Lorenzo Carlassara</cp:lastModifiedBy>
  <cp:revision>213</cp:revision>
  <dcterms:created xsi:type="dcterms:W3CDTF">2017-06-22T14:17:02Z</dcterms:created>
  <dcterms:modified xsi:type="dcterms:W3CDTF">2025-07-28T07:25:10Z</dcterms:modified>
</cp:coreProperties>
</file>