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0" r:id="rId3"/>
    <p:sldId id="263" r:id="rId4"/>
    <p:sldId id="267" r:id="rId5"/>
    <p:sldId id="270" r:id="rId6"/>
    <p:sldId id="266" r:id="rId7"/>
    <p:sldId id="271" r:id="rId8"/>
    <p:sldId id="272" r:id="rId9"/>
    <p:sldId id="275" r:id="rId10"/>
    <p:sldId id="274" r:id="rId11"/>
    <p:sldId id="273" r:id="rId1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18" autoAdjust="0"/>
    <p:restoredTop sz="94660"/>
  </p:normalViewPr>
  <p:slideViewPr>
    <p:cSldViewPr>
      <p:cViewPr>
        <p:scale>
          <a:sx n="125" d="100"/>
          <a:sy n="125" d="100"/>
        </p:scale>
        <p:origin x="528" y="47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6F1BCE-1FE9-4644-9CDB-12C2BD4EE37B}" type="datetimeFigureOut">
              <a:rPr lang="de-DE" smtClean="0"/>
              <a:t>10.09.2024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D5CDD0-9C4D-485B-A4B3-1655DD65D0F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6217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5CDD0-9C4D-485B-A4B3-1655DD65D0FD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85139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5CDD0-9C4D-485B-A4B3-1655DD65D0FD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28290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5CDD0-9C4D-485B-A4B3-1655DD65D0FD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78925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5CDD0-9C4D-485B-A4B3-1655DD65D0FD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49873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5CDD0-9C4D-485B-A4B3-1655DD65D0FD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04560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5CDD0-9C4D-485B-A4B3-1655DD65D0FD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6219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5CDD0-9C4D-485B-A4B3-1655DD65D0FD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22063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5CDD0-9C4D-485B-A4B3-1655DD65D0FD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07040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5CDD0-9C4D-485B-A4B3-1655DD65D0FD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57340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5CDD0-9C4D-485B-A4B3-1655DD65D0FD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11474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5CDD0-9C4D-485B-A4B3-1655DD65D0FD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6136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6437-929F-41B4-A44E-96A3364BC2EF}" type="datetimeFigureOut">
              <a:rPr lang="de-DE" smtClean="0"/>
              <a:t>10.09.2024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CF1DE-A50E-4514-BD8C-9185BAB1F4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8771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6437-929F-41B4-A44E-96A3364BC2EF}" type="datetimeFigureOut">
              <a:rPr lang="de-DE" smtClean="0"/>
              <a:t>10.09.2024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CF1DE-A50E-4514-BD8C-9185BAB1F4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9229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6437-929F-41B4-A44E-96A3364BC2EF}" type="datetimeFigureOut">
              <a:rPr lang="de-DE" smtClean="0"/>
              <a:t>10.09.2024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CF1DE-A50E-4514-BD8C-9185BAB1F4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711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6437-929F-41B4-A44E-96A3364BC2EF}" type="datetimeFigureOut">
              <a:rPr lang="de-DE" smtClean="0"/>
              <a:t>10.09.2024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CF1DE-A50E-4514-BD8C-9185BAB1F4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5205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6437-929F-41B4-A44E-96A3364BC2EF}" type="datetimeFigureOut">
              <a:rPr lang="de-DE" smtClean="0"/>
              <a:t>10.09.2024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CF1DE-A50E-4514-BD8C-9185BAB1F4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5144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6437-929F-41B4-A44E-96A3364BC2EF}" type="datetimeFigureOut">
              <a:rPr lang="de-DE" smtClean="0"/>
              <a:t>10.09.2024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CF1DE-A50E-4514-BD8C-9185BAB1F4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611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6437-929F-41B4-A44E-96A3364BC2EF}" type="datetimeFigureOut">
              <a:rPr lang="de-DE" smtClean="0"/>
              <a:t>10.09.2024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CF1DE-A50E-4514-BD8C-9185BAB1F4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7378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6437-929F-41B4-A44E-96A3364BC2EF}" type="datetimeFigureOut">
              <a:rPr lang="de-DE" smtClean="0"/>
              <a:t>10.09.2024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CF1DE-A50E-4514-BD8C-9185BAB1F4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7924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6437-929F-41B4-A44E-96A3364BC2EF}" type="datetimeFigureOut">
              <a:rPr lang="de-DE" smtClean="0"/>
              <a:t>10.09.2024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CF1DE-A50E-4514-BD8C-9185BAB1F4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0854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6437-929F-41B4-A44E-96A3364BC2EF}" type="datetimeFigureOut">
              <a:rPr lang="de-DE" smtClean="0"/>
              <a:t>10.09.2024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CF1DE-A50E-4514-BD8C-9185BAB1F4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6685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6437-929F-41B4-A44E-96A3364BC2EF}" type="datetimeFigureOut">
              <a:rPr lang="de-DE" smtClean="0"/>
              <a:t>10.09.2024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CF1DE-A50E-4514-BD8C-9185BAB1F4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274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096437-929F-41B4-A44E-96A3364BC2EF}" type="datetimeFigureOut">
              <a:rPr lang="de-DE" smtClean="0"/>
              <a:t>10.09.2024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6CF1DE-A50E-4514-BD8C-9185BAB1F4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5624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4.png"/><Relationship Id="rId3" Type="http://schemas.openxmlformats.org/officeDocument/2006/relationships/image" Target="../media/image1.png"/><Relationship Id="rId21" Type="http://schemas.openxmlformats.org/officeDocument/2006/relationships/image" Target="../media/image17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11" Type="http://schemas.openxmlformats.org/officeDocument/2006/relationships/image" Target="../media/image53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9" Type="http://schemas.openxmlformats.org/officeDocument/2006/relationships/image" Target="../media/image5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7" Type="http://schemas.openxmlformats.org/officeDocument/2006/relationships/image" Target="../media/image39.png"/><Relationship Id="rId12" Type="http://schemas.openxmlformats.org/officeDocument/2006/relationships/image" Target="../media/image4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0.png"/><Relationship Id="rId11" Type="http://schemas.openxmlformats.org/officeDocument/2006/relationships/image" Target="../media/image53.png"/><Relationship Id="rId5" Type="http://schemas.openxmlformats.org/officeDocument/2006/relationships/image" Target="../media/image34.png"/><Relationship Id="rId10" Type="http://schemas.openxmlformats.org/officeDocument/2006/relationships/image" Target="../media/image40.png"/><Relationship Id="rId4" Type="http://schemas.openxmlformats.org/officeDocument/2006/relationships/image" Target="../media/image33.png"/><Relationship Id="rId9" Type="http://schemas.openxmlformats.org/officeDocument/2006/relationships/image" Target="../media/image51.png"/></Relationships>
</file>

<file path=ppt/slides/_rels/slide2.xml.rels><?xml version="1.0" encoding="UTF-8" standalone="yes"?>
<Relationships xmlns="http://schemas.openxmlformats.org/package/2006/relationships"><Relationship Id="rId18" Type="http://schemas.openxmlformats.org/officeDocument/2006/relationships/image" Target="../media/image36.png"/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9" Type="http://schemas.openxmlformats.org/officeDocument/2006/relationships/image" Target="../media/image20.png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1" Type="http://schemas.openxmlformats.org/officeDocument/2006/relationships/image" Target="../media/image27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18.png"/><Relationship Id="rId19" Type="http://schemas.openxmlformats.org/officeDocument/2006/relationships/image" Target="../media/image43.png"/><Relationship Id="rId4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10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1.png"/><Relationship Id="rId11" Type="http://schemas.openxmlformats.org/officeDocument/2006/relationships/image" Target="../media/image53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9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11" Type="http://schemas.openxmlformats.org/officeDocument/2006/relationships/image" Target="../media/image53.png"/><Relationship Id="rId5" Type="http://schemas.openxmlformats.org/officeDocument/2006/relationships/image" Target="../media/image34.png"/><Relationship Id="rId10" Type="http://schemas.openxmlformats.org/officeDocument/2006/relationships/image" Target="../media/image30.png"/><Relationship Id="rId4" Type="http://schemas.openxmlformats.org/officeDocument/2006/relationships/image" Target="../media/image33.png"/><Relationship Id="rId9" Type="http://schemas.openxmlformats.org/officeDocument/2006/relationships/image" Target="../media/image5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11" Type="http://schemas.openxmlformats.org/officeDocument/2006/relationships/image" Target="../media/image53.png"/><Relationship Id="rId5" Type="http://schemas.openxmlformats.org/officeDocument/2006/relationships/image" Target="../media/image34.png"/><Relationship Id="rId10" Type="http://schemas.openxmlformats.org/officeDocument/2006/relationships/image" Target="../media/image37.png"/><Relationship Id="rId4" Type="http://schemas.openxmlformats.org/officeDocument/2006/relationships/image" Target="../media/image33.png"/><Relationship Id="rId9" Type="http://schemas.openxmlformats.org/officeDocument/2006/relationships/image" Target="../media/image5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47.png"/><Relationship Id="rId3" Type="http://schemas.openxmlformats.org/officeDocument/2006/relationships/image" Target="../media/image210.png"/><Relationship Id="rId7" Type="http://schemas.openxmlformats.org/officeDocument/2006/relationships/image" Target="../media/image370.png"/><Relationship Id="rId12" Type="http://schemas.openxmlformats.org/officeDocument/2006/relationships/image" Target="../media/image4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0.png"/><Relationship Id="rId11" Type="http://schemas.openxmlformats.org/officeDocument/2006/relationships/image" Target="../media/image41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0.png"/><Relationship Id="rId13" Type="http://schemas.openxmlformats.org/officeDocument/2006/relationships/image" Target="../media/image47.png"/><Relationship Id="rId3" Type="http://schemas.openxmlformats.org/officeDocument/2006/relationships/image" Target="../media/image210.png"/><Relationship Id="rId7" Type="http://schemas.openxmlformats.org/officeDocument/2006/relationships/image" Target="../media/image370.png"/><Relationship Id="rId12" Type="http://schemas.openxmlformats.org/officeDocument/2006/relationships/image" Target="../media/image4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0.png"/><Relationship Id="rId11" Type="http://schemas.openxmlformats.org/officeDocument/2006/relationships/image" Target="../media/image41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11" Type="http://schemas.openxmlformats.org/officeDocument/2006/relationships/image" Target="../media/image53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9" Type="http://schemas.openxmlformats.org/officeDocument/2006/relationships/image" Target="../media/image5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lussdiagramm: Prozess 19"/>
          <p:cNvSpPr/>
          <p:nvPr/>
        </p:nvSpPr>
        <p:spPr>
          <a:xfrm>
            <a:off x="-2196752" y="1647274"/>
            <a:ext cx="13249472" cy="3581926"/>
          </a:xfrm>
          <a:prstGeom prst="flowChartProcess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4" name="Flussdiagramm: Prozess 63">
            <a:extLst>
              <a:ext uri="{FF2B5EF4-FFF2-40B4-BE49-F238E27FC236}">
                <a16:creationId xmlns:a16="http://schemas.microsoft.com/office/drawing/2014/main" id="{95EC32C6-58C4-457F-A566-FF01F3694F21}"/>
              </a:ext>
            </a:extLst>
          </p:cNvPr>
          <p:cNvSpPr/>
          <p:nvPr/>
        </p:nvSpPr>
        <p:spPr>
          <a:xfrm>
            <a:off x="3923928" y="1358874"/>
            <a:ext cx="7126871" cy="1751512"/>
          </a:xfrm>
          <a:prstGeom prst="flowChartProcess">
            <a:avLst/>
          </a:prstGeom>
          <a:solidFill>
            <a:srgbClr val="FF66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Flussdiagramm: Prozess 21"/>
          <p:cNvSpPr/>
          <p:nvPr/>
        </p:nvSpPr>
        <p:spPr>
          <a:xfrm>
            <a:off x="5485825" y="4181269"/>
            <a:ext cx="4054726" cy="1380812"/>
          </a:xfrm>
          <a:prstGeom prst="flowChartProcess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Flussdiagramm: Prozess 20"/>
          <p:cNvSpPr/>
          <p:nvPr/>
        </p:nvSpPr>
        <p:spPr>
          <a:xfrm>
            <a:off x="-2196752" y="4181269"/>
            <a:ext cx="7611396" cy="1380812"/>
          </a:xfrm>
          <a:prstGeom prst="flowChartProcess">
            <a:avLst/>
          </a:prstGeom>
          <a:solidFill>
            <a:schemeClr val="accent2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3491880" y="3650016"/>
                <a:ext cx="621196" cy="3702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/>
                            </a:rPr>
                            <m:t>𝑋</m:t>
                          </m:r>
                        </m:e>
                        <m:sup>
                          <m:r>
                            <a:rPr lang="de-DE" b="0" i="1" smtClean="0">
                              <a:latin typeface="Cambria Math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880" y="3650016"/>
                <a:ext cx="621196" cy="3702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lussdiagramm: Prozess 6"/>
          <p:cNvSpPr/>
          <p:nvPr/>
        </p:nvSpPr>
        <p:spPr>
          <a:xfrm>
            <a:off x="-1260648" y="1772816"/>
            <a:ext cx="1728192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segmentation with initial parameterization</a:t>
            </a:r>
          </a:p>
        </p:txBody>
      </p:sp>
      <p:sp>
        <p:nvSpPr>
          <p:cNvPr id="8" name="Flussdiagramm: Karte 7"/>
          <p:cNvSpPr/>
          <p:nvPr/>
        </p:nvSpPr>
        <p:spPr>
          <a:xfrm>
            <a:off x="9612560" y="5877272"/>
            <a:ext cx="1368152" cy="936104"/>
          </a:xfrm>
          <a:prstGeom prst="flowChartPunchedCard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thematic</a:t>
            </a:r>
            <a:r>
              <a:rPr lang="de-DE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</a:p>
        </p:txBody>
      </p:sp>
      <p:sp>
        <p:nvSpPr>
          <p:cNvPr id="9" name="Flussdiagramm: Prozess 8"/>
          <p:cNvSpPr/>
          <p:nvPr/>
        </p:nvSpPr>
        <p:spPr>
          <a:xfrm>
            <a:off x="-1260648" y="4334522"/>
            <a:ext cx="1728192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segmentation with altered parameterization</a:t>
            </a:r>
          </a:p>
        </p:txBody>
      </p:sp>
      <p:sp>
        <p:nvSpPr>
          <p:cNvPr id="10" name="Flussdiagramm: Prozess 9"/>
          <p:cNvSpPr/>
          <p:nvPr/>
        </p:nvSpPr>
        <p:spPr>
          <a:xfrm>
            <a:off x="683568" y="1772816"/>
            <a:ext cx="1224136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 features</a:t>
            </a:r>
          </a:p>
        </p:txBody>
      </p:sp>
      <p:sp>
        <p:nvSpPr>
          <p:cNvPr id="11" name="Flussdiagramm: Prozess 10"/>
          <p:cNvSpPr/>
          <p:nvPr/>
        </p:nvSpPr>
        <p:spPr>
          <a:xfrm>
            <a:off x="3635896" y="4334522"/>
            <a:ext cx="1224136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</a:p>
        </p:txBody>
      </p:sp>
      <p:sp>
        <p:nvSpPr>
          <p:cNvPr id="13" name="Flussdiagramm: Prozess 12"/>
          <p:cNvSpPr/>
          <p:nvPr/>
        </p:nvSpPr>
        <p:spPr>
          <a:xfrm>
            <a:off x="2123728" y="3212976"/>
            <a:ext cx="1368152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extract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SVs</a:t>
            </a:r>
          </a:p>
        </p:txBody>
      </p:sp>
      <p:sp>
        <p:nvSpPr>
          <p:cNvPr id="14" name="Flussdiagramm: Prozess 13"/>
          <p:cNvSpPr/>
          <p:nvPr/>
        </p:nvSpPr>
        <p:spPr>
          <a:xfrm>
            <a:off x="2123728" y="4334522"/>
            <a:ext cx="1368152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virtual samples</a:t>
            </a:r>
          </a:p>
        </p:txBody>
      </p:sp>
      <p:sp>
        <p:nvSpPr>
          <p:cNvPr id="15" name="Flussdiagramm: Prozess 14"/>
          <p:cNvSpPr/>
          <p:nvPr/>
        </p:nvSpPr>
        <p:spPr>
          <a:xfrm>
            <a:off x="5580112" y="4334522"/>
            <a:ext cx="1224136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similarity constraint</a:t>
            </a:r>
          </a:p>
        </p:txBody>
      </p:sp>
      <p:sp>
        <p:nvSpPr>
          <p:cNvPr id="16" name="Flussdiagramm: Prozess 15"/>
          <p:cNvSpPr/>
          <p:nvPr/>
        </p:nvSpPr>
        <p:spPr>
          <a:xfrm>
            <a:off x="6948264" y="4334522"/>
            <a:ext cx="1224136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margin sampling constraint</a:t>
            </a:r>
          </a:p>
        </p:txBody>
      </p:sp>
      <p:sp>
        <p:nvSpPr>
          <p:cNvPr id="17" name="Flussdiagramm: Prozess 16"/>
          <p:cNvSpPr/>
          <p:nvPr/>
        </p:nvSpPr>
        <p:spPr>
          <a:xfrm>
            <a:off x="9684568" y="4293096"/>
            <a:ext cx="1224136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relearn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4808990" y="4941168"/>
                <a:ext cx="618053" cy="3702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dirty="0" smtClean="0">
                              <a:latin typeface="Cambria Math"/>
                            </a:rPr>
                            <m:t>𝑉</m:t>
                          </m:r>
                        </m:e>
                        <m:sup>
                          <m:r>
                            <a:rPr lang="de-DE" b="0" i="1" dirty="0" smtClean="0">
                              <a:latin typeface="Cambria Math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8990" y="4941168"/>
                <a:ext cx="618053" cy="3702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/>
              <p:cNvSpPr txBox="1"/>
              <p:nvPr/>
            </p:nvSpPr>
            <p:spPr>
              <a:xfrm>
                <a:off x="8121902" y="4960886"/>
                <a:ext cx="618054" cy="376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𝑉</m:t>
                              </m:r>
                            </m:e>
                          </m:acc>
                        </m:e>
                        <m:sup>
                          <m:r>
                            <a:rPr lang="de-DE" b="0" i="1" smtClean="0">
                              <a:latin typeface="Cambria Math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9" name="Textfeld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1902" y="4960886"/>
                <a:ext cx="618054" cy="376770"/>
              </a:xfrm>
              <a:prstGeom prst="rect">
                <a:avLst/>
              </a:prstGeom>
              <a:blipFill>
                <a:blip r:embed="rId5"/>
                <a:stretch>
                  <a:fillRect t="-161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feld 23"/>
          <p:cNvSpPr txBox="1"/>
          <p:nvPr/>
        </p:nvSpPr>
        <p:spPr>
          <a:xfrm>
            <a:off x="-2247552" y="1662957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VSVM</a:t>
            </a:r>
          </a:p>
        </p:txBody>
      </p:sp>
      <p:cxnSp>
        <p:nvCxnSpPr>
          <p:cNvPr id="26" name="Gewinkelte Verbindung 25"/>
          <p:cNvCxnSpPr>
            <a:cxnSpLocks/>
            <a:stCxn id="2" idx="3"/>
            <a:endCxn id="7" idx="1"/>
          </p:cNvCxnSpPr>
          <p:nvPr/>
        </p:nvCxnSpPr>
        <p:spPr>
          <a:xfrm rot="16200000" flipH="1">
            <a:off x="-1809885" y="1655626"/>
            <a:ext cx="918455" cy="180020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winkelte Verbindung 27"/>
          <p:cNvCxnSpPr>
            <a:cxnSpLocks/>
            <a:endCxn id="9" idx="1"/>
          </p:cNvCxnSpPr>
          <p:nvPr/>
        </p:nvCxnSpPr>
        <p:spPr>
          <a:xfrm rot="16200000" flipH="1">
            <a:off x="-2970658" y="3056560"/>
            <a:ext cx="3240000" cy="180020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stCxn id="7" idx="3"/>
          </p:cNvCxnSpPr>
          <p:nvPr/>
        </p:nvCxnSpPr>
        <p:spPr>
          <a:xfrm>
            <a:off x="467544" y="2204864"/>
            <a:ext cx="21602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stCxn id="10" idx="3"/>
            <a:endCxn id="12" idx="1"/>
          </p:cNvCxnSpPr>
          <p:nvPr/>
        </p:nvCxnSpPr>
        <p:spPr>
          <a:xfrm>
            <a:off x="1907704" y="2204864"/>
            <a:ext cx="21578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winkelte Verbindung 40"/>
          <p:cNvCxnSpPr>
            <a:cxnSpLocks/>
            <a:stCxn id="13" idx="3"/>
            <a:endCxn id="17" idx="0"/>
          </p:cNvCxnSpPr>
          <p:nvPr/>
        </p:nvCxnSpPr>
        <p:spPr>
          <a:xfrm>
            <a:off x="3491880" y="3645024"/>
            <a:ext cx="6804756" cy="648072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>
            <a:cxnSpLocks/>
            <a:stCxn id="12" idx="0"/>
            <a:endCxn id="101" idx="3"/>
          </p:cNvCxnSpPr>
          <p:nvPr/>
        </p:nvCxnSpPr>
        <p:spPr>
          <a:xfrm flipV="1">
            <a:off x="2807565" y="1245970"/>
            <a:ext cx="732" cy="526846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>
            <a:cxnSpLocks/>
          </p:cNvCxnSpPr>
          <p:nvPr/>
        </p:nvCxnSpPr>
        <p:spPr>
          <a:xfrm>
            <a:off x="2807565" y="2624212"/>
            <a:ext cx="239" cy="5967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>
            <a:stCxn id="13" idx="2"/>
            <a:endCxn id="14" idx="0"/>
          </p:cNvCxnSpPr>
          <p:nvPr/>
        </p:nvCxnSpPr>
        <p:spPr>
          <a:xfrm>
            <a:off x="2807804" y="4077072"/>
            <a:ext cx="0" cy="2574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>
            <a:stCxn id="9" idx="3"/>
            <a:endCxn id="14" idx="1"/>
          </p:cNvCxnSpPr>
          <p:nvPr/>
        </p:nvCxnSpPr>
        <p:spPr>
          <a:xfrm>
            <a:off x="467544" y="4766570"/>
            <a:ext cx="165618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>
            <a:stCxn id="14" idx="3"/>
            <a:endCxn id="11" idx="1"/>
          </p:cNvCxnSpPr>
          <p:nvPr/>
        </p:nvCxnSpPr>
        <p:spPr>
          <a:xfrm>
            <a:off x="3491880" y="4766570"/>
            <a:ext cx="14401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>
            <a:cxnSpLocks/>
          </p:cNvCxnSpPr>
          <p:nvPr/>
        </p:nvCxnSpPr>
        <p:spPr>
          <a:xfrm>
            <a:off x="4860032" y="4946248"/>
            <a:ext cx="72008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mit Pfeil 69"/>
          <p:cNvCxnSpPr>
            <a:cxnSpLocks/>
          </p:cNvCxnSpPr>
          <p:nvPr/>
        </p:nvCxnSpPr>
        <p:spPr>
          <a:xfrm>
            <a:off x="6804248" y="4941168"/>
            <a:ext cx="14401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mit Pfeil 76"/>
          <p:cNvCxnSpPr>
            <a:cxnSpLocks/>
            <a:stCxn id="17" idx="2"/>
            <a:endCxn id="8" idx="0"/>
          </p:cNvCxnSpPr>
          <p:nvPr/>
        </p:nvCxnSpPr>
        <p:spPr>
          <a:xfrm>
            <a:off x="10296636" y="5157192"/>
            <a:ext cx="0" cy="7200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feld 77"/>
          <p:cNvSpPr txBox="1"/>
          <p:nvPr/>
        </p:nvSpPr>
        <p:spPr>
          <a:xfrm>
            <a:off x="-2196752" y="5229200"/>
            <a:ext cx="2505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encoding of invariances</a:t>
            </a:r>
          </a:p>
        </p:txBody>
      </p:sp>
      <p:sp>
        <p:nvSpPr>
          <p:cNvPr id="79" name="Textfeld 78"/>
          <p:cNvSpPr txBox="1"/>
          <p:nvPr/>
        </p:nvSpPr>
        <p:spPr>
          <a:xfrm>
            <a:off x="5482820" y="5220733"/>
            <a:ext cx="226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self-learning strategy</a:t>
            </a:r>
          </a:p>
        </p:txBody>
      </p: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E68337B3-19C4-4F9C-8282-54CBFEEC6A2E}"/>
              </a:ext>
            </a:extLst>
          </p:cNvPr>
          <p:cNvCxnSpPr>
            <a:cxnSpLocks/>
          </p:cNvCxnSpPr>
          <p:nvPr/>
        </p:nvCxnSpPr>
        <p:spPr>
          <a:xfrm flipV="1">
            <a:off x="5188542" y="1268760"/>
            <a:ext cx="0" cy="504056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F5A61C69-8CAF-4EB8-9FD3-0EE791E18473}"/>
              </a:ext>
            </a:extLst>
          </p:cNvPr>
          <p:cNvCxnSpPr/>
          <p:nvPr/>
        </p:nvCxnSpPr>
        <p:spPr>
          <a:xfrm>
            <a:off x="3385936" y="2204864"/>
            <a:ext cx="108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ussdiagramm: Prozess 11"/>
          <p:cNvSpPr/>
          <p:nvPr/>
        </p:nvSpPr>
        <p:spPr>
          <a:xfrm>
            <a:off x="2123489" y="1772816"/>
            <a:ext cx="1368152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 SVM model</a:t>
            </a:r>
          </a:p>
        </p:txBody>
      </p:sp>
      <p:cxnSp>
        <p:nvCxnSpPr>
          <p:cNvPr id="23" name="Verbinder: gewinkelt 22">
            <a:extLst>
              <a:ext uri="{FF2B5EF4-FFF2-40B4-BE49-F238E27FC236}">
                <a16:creationId xmlns:a16="http://schemas.microsoft.com/office/drawing/2014/main" id="{88CA455C-6BDE-4EA6-9F29-9BC7287F04A4}"/>
              </a:ext>
            </a:extLst>
          </p:cNvPr>
          <p:cNvCxnSpPr>
            <a:cxnSpLocks/>
          </p:cNvCxnSpPr>
          <p:nvPr/>
        </p:nvCxnSpPr>
        <p:spPr>
          <a:xfrm rot="16200000" flipH="1">
            <a:off x="4374088" y="3297915"/>
            <a:ext cx="1980000" cy="432048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lussdiagramm: Prozess 41">
            <a:extLst>
              <a:ext uri="{FF2B5EF4-FFF2-40B4-BE49-F238E27FC236}">
                <a16:creationId xmlns:a16="http://schemas.microsoft.com/office/drawing/2014/main" id="{5EDB60B6-F5B1-4D15-8D9A-23978FD1FECA}"/>
              </a:ext>
            </a:extLst>
          </p:cNvPr>
          <p:cNvSpPr/>
          <p:nvPr/>
        </p:nvSpPr>
        <p:spPr>
          <a:xfrm>
            <a:off x="4468462" y="1772816"/>
            <a:ext cx="1368152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apply SVM model</a:t>
            </a:r>
          </a:p>
        </p:txBody>
      </p: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8376F38D-8888-4CA9-A24E-ED839BF05284}"/>
              </a:ext>
            </a:extLst>
          </p:cNvPr>
          <p:cNvCxnSpPr>
            <a:cxnSpLocks/>
          </p:cNvCxnSpPr>
          <p:nvPr/>
        </p:nvCxnSpPr>
        <p:spPr>
          <a:xfrm>
            <a:off x="6804248" y="4565000"/>
            <a:ext cx="14401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feld 60">
                <a:extLst>
                  <a:ext uri="{FF2B5EF4-FFF2-40B4-BE49-F238E27FC236}">
                    <a16:creationId xmlns:a16="http://schemas.microsoft.com/office/drawing/2014/main" id="{C07729BF-503F-4D79-A509-1F110C36264B}"/>
                  </a:ext>
                </a:extLst>
              </p:cNvPr>
              <p:cNvSpPr txBox="1"/>
              <p:nvPr/>
            </p:nvSpPr>
            <p:spPr>
              <a:xfrm>
                <a:off x="5146715" y="2647072"/>
                <a:ext cx="14411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61" name="Textfeld 60">
                <a:extLst>
                  <a:ext uri="{FF2B5EF4-FFF2-40B4-BE49-F238E27FC236}">
                    <a16:creationId xmlns:a16="http://schemas.microsoft.com/office/drawing/2014/main" id="{C07729BF-503F-4D79-A509-1F110C3626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6715" y="2647072"/>
                <a:ext cx="144110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feld 61">
                <a:extLst>
                  <a:ext uri="{FF2B5EF4-FFF2-40B4-BE49-F238E27FC236}">
                    <a16:creationId xmlns:a16="http://schemas.microsoft.com/office/drawing/2014/main" id="{9FBED98E-6431-4228-A00E-D66246B2975D}"/>
                  </a:ext>
                </a:extLst>
              </p:cNvPr>
              <p:cNvSpPr txBox="1"/>
              <p:nvPr/>
            </p:nvSpPr>
            <p:spPr>
              <a:xfrm>
                <a:off x="8125792" y="4195688"/>
                <a:ext cx="1441100" cy="376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62" name="Textfeld 61">
                <a:extLst>
                  <a:ext uri="{FF2B5EF4-FFF2-40B4-BE49-F238E27FC236}">
                    <a16:creationId xmlns:a16="http://schemas.microsoft.com/office/drawing/2014/main" id="{9FBED98E-6431-4228-A00E-D66246B297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5792" y="4195688"/>
                <a:ext cx="1441100" cy="376770"/>
              </a:xfrm>
              <a:prstGeom prst="rect">
                <a:avLst/>
              </a:prstGeom>
              <a:blipFill>
                <a:blip r:embed="rId9"/>
                <a:stretch>
                  <a:fillRect t="-1613" b="-161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Textfeld 64">
            <a:extLst>
              <a:ext uri="{FF2B5EF4-FFF2-40B4-BE49-F238E27FC236}">
                <a16:creationId xmlns:a16="http://schemas.microsoft.com/office/drawing/2014/main" id="{2C184CDB-CED6-4054-8486-4DD5CF8490E2}"/>
              </a:ext>
            </a:extLst>
          </p:cNvPr>
          <p:cNvSpPr txBox="1"/>
          <p:nvPr/>
        </p:nvSpPr>
        <p:spPr>
          <a:xfrm>
            <a:off x="8795072" y="1302668"/>
            <a:ext cx="2255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semi-labeled samples</a:t>
            </a:r>
          </a:p>
        </p:txBody>
      </p: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9DE59F70-D083-4475-B28C-9D0EFE0B91F0}"/>
              </a:ext>
            </a:extLst>
          </p:cNvPr>
          <p:cNvCxnSpPr>
            <a:cxnSpLocks/>
          </p:cNvCxnSpPr>
          <p:nvPr/>
        </p:nvCxnSpPr>
        <p:spPr>
          <a:xfrm>
            <a:off x="8172400" y="4947518"/>
            <a:ext cx="1512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3B3E88EB-C9CB-46FD-8B99-5C788CBC650B}"/>
              </a:ext>
            </a:extLst>
          </p:cNvPr>
          <p:cNvCxnSpPr>
            <a:cxnSpLocks/>
          </p:cNvCxnSpPr>
          <p:nvPr/>
        </p:nvCxnSpPr>
        <p:spPr>
          <a:xfrm>
            <a:off x="8172568" y="4574778"/>
            <a:ext cx="1512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999CDCA6-59FC-4F9C-B8E6-1B82F8CFE245}"/>
              </a:ext>
            </a:extLst>
          </p:cNvPr>
          <p:cNvCxnSpPr>
            <a:cxnSpLocks/>
          </p:cNvCxnSpPr>
          <p:nvPr/>
        </p:nvCxnSpPr>
        <p:spPr>
          <a:xfrm>
            <a:off x="10300890" y="10944222"/>
            <a:ext cx="239" cy="5967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lussdiagramm: Prozess 49">
            <a:extLst>
              <a:ext uri="{FF2B5EF4-FFF2-40B4-BE49-F238E27FC236}">
                <a16:creationId xmlns:a16="http://schemas.microsoft.com/office/drawing/2014/main" id="{10B7371E-024A-43E8-8A01-27AD89F8B319}"/>
              </a:ext>
            </a:extLst>
          </p:cNvPr>
          <p:cNvSpPr/>
          <p:nvPr/>
        </p:nvSpPr>
        <p:spPr>
          <a:xfrm>
            <a:off x="612761" y="9845141"/>
            <a:ext cx="8864648" cy="2785723"/>
          </a:xfrm>
          <a:prstGeom prst="flowChartProcess">
            <a:avLst/>
          </a:prstGeom>
          <a:solidFill>
            <a:srgbClr val="FF66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Flussdiagramm: Prozess 50">
            <a:extLst>
              <a:ext uri="{FF2B5EF4-FFF2-40B4-BE49-F238E27FC236}">
                <a16:creationId xmlns:a16="http://schemas.microsoft.com/office/drawing/2014/main" id="{22E67981-1696-41DA-8FA4-C90D6AAB7742}"/>
              </a:ext>
            </a:extLst>
          </p:cNvPr>
          <p:cNvSpPr/>
          <p:nvPr/>
        </p:nvSpPr>
        <p:spPr>
          <a:xfrm>
            <a:off x="5053776" y="11250064"/>
            <a:ext cx="4423633" cy="1746042"/>
          </a:xfrm>
          <a:prstGeom prst="flowChartProcess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Flussdiagramm: Prozess 54">
            <a:extLst>
              <a:ext uri="{FF2B5EF4-FFF2-40B4-BE49-F238E27FC236}">
                <a16:creationId xmlns:a16="http://schemas.microsoft.com/office/drawing/2014/main" id="{2814EF7E-C5A4-4B09-8087-AE0FCCCCDC86}"/>
              </a:ext>
            </a:extLst>
          </p:cNvPr>
          <p:cNvSpPr/>
          <p:nvPr/>
        </p:nvSpPr>
        <p:spPr>
          <a:xfrm>
            <a:off x="612760" y="11250066"/>
            <a:ext cx="4369836" cy="1755998"/>
          </a:xfrm>
          <a:prstGeom prst="flowChartProcess">
            <a:avLst/>
          </a:prstGeom>
          <a:solidFill>
            <a:schemeClr val="accent2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feld 56">
                <a:extLst>
                  <a:ext uri="{FF2B5EF4-FFF2-40B4-BE49-F238E27FC236}">
                    <a16:creationId xmlns:a16="http://schemas.microsoft.com/office/drawing/2014/main" id="{BE0A9CDD-4C6C-44EF-906E-C1679CEE106F}"/>
                  </a:ext>
                </a:extLst>
              </p:cNvPr>
              <p:cNvSpPr txBox="1"/>
              <p:nvPr/>
            </p:nvSpPr>
            <p:spPr>
              <a:xfrm>
                <a:off x="8100392" y="8012607"/>
                <a:ext cx="621196" cy="3702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/>
                            </a:rPr>
                            <m:t>𝑋</m:t>
                          </m:r>
                        </m:e>
                        <m:sup>
                          <m:r>
                            <a:rPr lang="de-DE" b="0" i="1" smtClean="0">
                              <a:latin typeface="Cambria Math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57" name="Textfeld 56">
                <a:extLst>
                  <a:ext uri="{FF2B5EF4-FFF2-40B4-BE49-F238E27FC236}">
                    <a16:creationId xmlns:a16="http://schemas.microsoft.com/office/drawing/2014/main" id="{BE0A9CDD-4C6C-44EF-906E-C1679CEE10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0392" y="8012607"/>
                <a:ext cx="621196" cy="37023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Flussdiagramm: Karte 66">
            <a:extLst>
              <a:ext uri="{FF2B5EF4-FFF2-40B4-BE49-F238E27FC236}">
                <a16:creationId xmlns:a16="http://schemas.microsoft.com/office/drawing/2014/main" id="{3A3DA22A-A62A-4D93-8915-2412FF911852}"/>
              </a:ext>
            </a:extLst>
          </p:cNvPr>
          <p:cNvSpPr/>
          <p:nvPr/>
        </p:nvSpPr>
        <p:spPr>
          <a:xfrm>
            <a:off x="9612560" y="13006064"/>
            <a:ext cx="1368152" cy="936104"/>
          </a:xfrm>
          <a:prstGeom prst="flowChartPunchedCard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thematic</a:t>
            </a:r>
            <a:r>
              <a:rPr lang="de-DE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</a:p>
        </p:txBody>
      </p:sp>
      <p:sp>
        <p:nvSpPr>
          <p:cNvPr id="69" name="Flussdiagramm: Prozess 68">
            <a:extLst>
              <a:ext uri="{FF2B5EF4-FFF2-40B4-BE49-F238E27FC236}">
                <a16:creationId xmlns:a16="http://schemas.microsoft.com/office/drawing/2014/main" id="{73A76B9E-D5FC-4E42-8FC6-08CB1DDCDE73}"/>
              </a:ext>
            </a:extLst>
          </p:cNvPr>
          <p:cNvSpPr/>
          <p:nvPr/>
        </p:nvSpPr>
        <p:spPr>
          <a:xfrm>
            <a:off x="9684568" y="8655687"/>
            <a:ext cx="1224136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relearn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feld 70">
                <a:extLst>
                  <a:ext uri="{FF2B5EF4-FFF2-40B4-BE49-F238E27FC236}">
                    <a16:creationId xmlns:a16="http://schemas.microsoft.com/office/drawing/2014/main" id="{4369A2E7-EBF5-49C3-95E7-59F9CA722968}"/>
                  </a:ext>
                </a:extLst>
              </p:cNvPr>
              <p:cNvSpPr txBox="1"/>
              <p:nvPr/>
            </p:nvSpPr>
            <p:spPr>
              <a:xfrm>
                <a:off x="8121902" y="9323477"/>
                <a:ext cx="618054" cy="376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𝑉</m:t>
                              </m:r>
                            </m:e>
                          </m:acc>
                        </m:e>
                        <m:sup>
                          <m:r>
                            <a:rPr lang="de-DE" b="0" i="1" smtClean="0">
                              <a:latin typeface="Cambria Math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71" name="Textfeld 70">
                <a:extLst>
                  <a:ext uri="{FF2B5EF4-FFF2-40B4-BE49-F238E27FC236}">
                    <a16:creationId xmlns:a16="http://schemas.microsoft.com/office/drawing/2014/main" id="{4369A2E7-EBF5-49C3-95E7-59F9CA7229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1902" y="9323477"/>
                <a:ext cx="618054" cy="376770"/>
              </a:xfrm>
              <a:prstGeom prst="rect">
                <a:avLst/>
              </a:prstGeom>
              <a:blipFill>
                <a:blip r:embed="rId11"/>
                <a:stretch>
                  <a:fillRect t="-161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Gewinkelte Verbindung 40">
            <a:extLst>
              <a:ext uri="{FF2B5EF4-FFF2-40B4-BE49-F238E27FC236}">
                <a16:creationId xmlns:a16="http://schemas.microsoft.com/office/drawing/2014/main" id="{ACC94A70-C78B-48C5-A975-C7633D9592DC}"/>
              </a:ext>
            </a:extLst>
          </p:cNvPr>
          <p:cNvCxnSpPr>
            <a:cxnSpLocks/>
            <a:endCxn id="69" idx="0"/>
          </p:cNvCxnSpPr>
          <p:nvPr/>
        </p:nvCxnSpPr>
        <p:spPr>
          <a:xfrm>
            <a:off x="8172400" y="8012607"/>
            <a:ext cx="2124236" cy="643080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feld 72">
            <a:extLst>
              <a:ext uri="{FF2B5EF4-FFF2-40B4-BE49-F238E27FC236}">
                <a16:creationId xmlns:a16="http://schemas.microsoft.com/office/drawing/2014/main" id="{4ADD0D47-CD7A-41C5-B1A4-AE05DBCC7037}"/>
              </a:ext>
            </a:extLst>
          </p:cNvPr>
          <p:cNvSpPr txBox="1"/>
          <p:nvPr/>
        </p:nvSpPr>
        <p:spPr>
          <a:xfrm>
            <a:off x="611560" y="12626774"/>
            <a:ext cx="2505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encoding of invariances</a:t>
            </a:r>
          </a:p>
        </p:txBody>
      </p:sp>
      <p:sp>
        <p:nvSpPr>
          <p:cNvPr id="74" name="Textfeld 73">
            <a:extLst>
              <a:ext uri="{FF2B5EF4-FFF2-40B4-BE49-F238E27FC236}">
                <a16:creationId xmlns:a16="http://schemas.microsoft.com/office/drawing/2014/main" id="{F0D2AE11-074D-46B6-BD8F-7B1C25AF1930}"/>
              </a:ext>
            </a:extLst>
          </p:cNvPr>
          <p:cNvSpPr txBox="1"/>
          <p:nvPr/>
        </p:nvSpPr>
        <p:spPr>
          <a:xfrm>
            <a:off x="5063472" y="12619557"/>
            <a:ext cx="226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self-learning strategy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feld 74">
                <a:extLst>
                  <a:ext uri="{FF2B5EF4-FFF2-40B4-BE49-F238E27FC236}">
                    <a16:creationId xmlns:a16="http://schemas.microsoft.com/office/drawing/2014/main" id="{5209587B-F018-4E30-8F4C-47DB319279E4}"/>
                  </a:ext>
                </a:extLst>
              </p:cNvPr>
              <p:cNvSpPr txBox="1"/>
              <p:nvPr/>
            </p:nvSpPr>
            <p:spPr>
              <a:xfrm>
                <a:off x="8125792" y="8558279"/>
                <a:ext cx="1441100" cy="376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75" name="Textfeld 74">
                <a:extLst>
                  <a:ext uri="{FF2B5EF4-FFF2-40B4-BE49-F238E27FC236}">
                    <a16:creationId xmlns:a16="http://schemas.microsoft.com/office/drawing/2014/main" id="{5209587B-F018-4E30-8F4C-47DB319279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5792" y="8558279"/>
                <a:ext cx="1441100" cy="376770"/>
              </a:xfrm>
              <a:prstGeom prst="rect">
                <a:avLst/>
              </a:prstGeom>
              <a:blipFill>
                <a:blip r:embed="rId12"/>
                <a:stretch>
                  <a:fillRect t="-1613" b="-161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Textfeld 75">
            <a:extLst>
              <a:ext uri="{FF2B5EF4-FFF2-40B4-BE49-F238E27FC236}">
                <a16:creationId xmlns:a16="http://schemas.microsoft.com/office/drawing/2014/main" id="{554AD4D9-56C8-4D86-8BED-C31CA37C1D48}"/>
              </a:ext>
            </a:extLst>
          </p:cNvPr>
          <p:cNvSpPr txBox="1"/>
          <p:nvPr/>
        </p:nvSpPr>
        <p:spPr>
          <a:xfrm>
            <a:off x="611560" y="9850907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virtual semi-labeled samples</a:t>
            </a:r>
          </a:p>
        </p:txBody>
      </p:sp>
      <p:cxnSp>
        <p:nvCxnSpPr>
          <p:cNvPr id="80" name="Gerade Verbindung mit Pfeil 79">
            <a:extLst>
              <a:ext uri="{FF2B5EF4-FFF2-40B4-BE49-F238E27FC236}">
                <a16:creationId xmlns:a16="http://schemas.microsoft.com/office/drawing/2014/main" id="{64EEF807-9291-427F-A163-053E10A45ED1}"/>
              </a:ext>
            </a:extLst>
          </p:cNvPr>
          <p:cNvCxnSpPr>
            <a:cxnSpLocks/>
          </p:cNvCxnSpPr>
          <p:nvPr/>
        </p:nvCxnSpPr>
        <p:spPr>
          <a:xfrm>
            <a:off x="8172400" y="9310109"/>
            <a:ext cx="1512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 Verbindung mit Pfeil 80">
            <a:extLst>
              <a:ext uri="{FF2B5EF4-FFF2-40B4-BE49-F238E27FC236}">
                <a16:creationId xmlns:a16="http://schemas.microsoft.com/office/drawing/2014/main" id="{A743B3E2-F9D3-4F72-A73F-E415BC624AA8}"/>
              </a:ext>
            </a:extLst>
          </p:cNvPr>
          <p:cNvCxnSpPr>
            <a:cxnSpLocks/>
          </p:cNvCxnSpPr>
          <p:nvPr/>
        </p:nvCxnSpPr>
        <p:spPr>
          <a:xfrm>
            <a:off x="8172568" y="8937369"/>
            <a:ext cx="1512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Flussdiagramm: Prozess 81">
                <a:extLst>
                  <a:ext uri="{FF2B5EF4-FFF2-40B4-BE49-F238E27FC236}">
                    <a16:creationId xmlns:a16="http://schemas.microsoft.com/office/drawing/2014/main" id="{3F28CB1B-5AC5-4CB5-A742-459B3FED254A}"/>
                  </a:ext>
                </a:extLst>
              </p:cNvPr>
              <p:cNvSpPr/>
              <p:nvPr/>
            </p:nvSpPr>
            <p:spPr>
              <a:xfrm>
                <a:off x="7884368" y="10100839"/>
                <a:ext cx="1368152" cy="864096"/>
              </a:xfrm>
              <a:prstGeom prst="flowChartProcess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extract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SVs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de-D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𝑠𝑒𝑚𝑖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𝑙𝑎𝑏𝑒𝑙𝑒𝑑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2" name="Flussdiagramm: Prozess 81">
                <a:extLst>
                  <a:ext uri="{FF2B5EF4-FFF2-40B4-BE49-F238E27FC236}">
                    <a16:creationId xmlns:a16="http://schemas.microsoft.com/office/drawing/2014/main" id="{3F28CB1B-5AC5-4CB5-A742-459B3FED25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4368" y="10100839"/>
                <a:ext cx="1368152" cy="864096"/>
              </a:xfrm>
              <a:prstGeom prst="flowChartProcess">
                <a:avLst/>
              </a:prstGeom>
              <a:blipFill>
                <a:blip r:embed="rId13"/>
                <a:stretch>
                  <a:fillRect l="-2203" t="-6250" r="-441" b="-3472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Gerade Verbindung mit Pfeil 82">
            <a:extLst>
              <a:ext uri="{FF2B5EF4-FFF2-40B4-BE49-F238E27FC236}">
                <a16:creationId xmlns:a16="http://schemas.microsoft.com/office/drawing/2014/main" id="{A19FD576-056F-47CC-B96B-AD1950DFA757}"/>
              </a:ext>
            </a:extLst>
          </p:cNvPr>
          <p:cNvCxnSpPr>
            <a:cxnSpLocks/>
          </p:cNvCxnSpPr>
          <p:nvPr/>
        </p:nvCxnSpPr>
        <p:spPr>
          <a:xfrm>
            <a:off x="10296397" y="9504062"/>
            <a:ext cx="239" cy="5967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Flussdiagramm: Prozess 83">
            <a:extLst>
              <a:ext uri="{FF2B5EF4-FFF2-40B4-BE49-F238E27FC236}">
                <a16:creationId xmlns:a16="http://schemas.microsoft.com/office/drawing/2014/main" id="{C0F20B66-B7F8-4A93-ABDA-ECBBBA590C5C}"/>
              </a:ext>
            </a:extLst>
          </p:cNvPr>
          <p:cNvSpPr/>
          <p:nvPr/>
        </p:nvSpPr>
        <p:spPr>
          <a:xfrm>
            <a:off x="2483768" y="11352523"/>
            <a:ext cx="1224136" cy="1157157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</a:p>
        </p:txBody>
      </p:sp>
      <p:sp>
        <p:nvSpPr>
          <p:cNvPr id="85" name="Flussdiagramm: Prozess 84">
            <a:extLst>
              <a:ext uri="{FF2B5EF4-FFF2-40B4-BE49-F238E27FC236}">
                <a16:creationId xmlns:a16="http://schemas.microsoft.com/office/drawing/2014/main" id="{C1D26FF9-66A6-4EB7-AAD2-77C4F4367DFF}"/>
              </a:ext>
            </a:extLst>
          </p:cNvPr>
          <p:cNvSpPr/>
          <p:nvPr/>
        </p:nvSpPr>
        <p:spPr>
          <a:xfrm>
            <a:off x="971600" y="11352524"/>
            <a:ext cx="1368152" cy="1157158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virtual semi- labeled samples</a:t>
            </a:r>
          </a:p>
        </p:txBody>
      </p:sp>
      <p:sp>
        <p:nvSpPr>
          <p:cNvPr id="86" name="Flussdiagramm: Prozess 85">
            <a:extLst>
              <a:ext uri="{FF2B5EF4-FFF2-40B4-BE49-F238E27FC236}">
                <a16:creationId xmlns:a16="http://schemas.microsoft.com/office/drawing/2014/main" id="{A52E7B69-60BF-47F2-89CD-5DC909160E44}"/>
              </a:ext>
            </a:extLst>
          </p:cNvPr>
          <p:cNvSpPr/>
          <p:nvPr/>
        </p:nvSpPr>
        <p:spPr>
          <a:xfrm>
            <a:off x="5229344" y="11352523"/>
            <a:ext cx="1224136" cy="1157155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similarity constraint</a:t>
            </a:r>
          </a:p>
        </p:txBody>
      </p:sp>
      <p:sp>
        <p:nvSpPr>
          <p:cNvPr id="87" name="Flussdiagramm: Prozess 86">
            <a:extLst>
              <a:ext uri="{FF2B5EF4-FFF2-40B4-BE49-F238E27FC236}">
                <a16:creationId xmlns:a16="http://schemas.microsoft.com/office/drawing/2014/main" id="{84A22CD0-8B1C-4075-8C71-9E18C0769E1B}"/>
              </a:ext>
            </a:extLst>
          </p:cNvPr>
          <p:cNvSpPr/>
          <p:nvPr/>
        </p:nvSpPr>
        <p:spPr>
          <a:xfrm>
            <a:off x="6597496" y="11352523"/>
            <a:ext cx="1224136" cy="1157151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margin sampling constraint</a:t>
            </a:r>
          </a:p>
        </p:txBody>
      </p: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B0516AE1-995B-47C5-A79C-CFB5771AAD1C}"/>
              </a:ext>
            </a:extLst>
          </p:cNvPr>
          <p:cNvCxnSpPr>
            <a:cxnSpLocks/>
            <a:stCxn id="85" idx="3"/>
            <a:endCxn id="84" idx="1"/>
          </p:cNvCxnSpPr>
          <p:nvPr/>
        </p:nvCxnSpPr>
        <p:spPr>
          <a:xfrm flipV="1">
            <a:off x="2339752" y="11931102"/>
            <a:ext cx="144016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rade Verbindung mit Pfeil 88">
            <a:extLst>
              <a:ext uri="{FF2B5EF4-FFF2-40B4-BE49-F238E27FC236}">
                <a16:creationId xmlns:a16="http://schemas.microsoft.com/office/drawing/2014/main" id="{EC878848-EC95-4D2E-BF8F-3DAC60BB8F6B}"/>
              </a:ext>
            </a:extLst>
          </p:cNvPr>
          <p:cNvCxnSpPr>
            <a:cxnSpLocks/>
          </p:cNvCxnSpPr>
          <p:nvPr/>
        </p:nvCxnSpPr>
        <p:spPr>
          <a:xfrm>
            <a:off x="3707904" y="11941679"/>
            <a:ext cx="152144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Gerade Verbindung mit Pfeil 89">
            <a:extLst>
              <a:ext uri="{FF2B5EF4-FFF2-40B4-BE49-F238E27FC236}">
                <a16:creationId xmlns:a16="http://schemas.microsoft.com/office/drawing/2014/main" id="{53374B81-F6C8-4B7D-B399-03C727580D7B}"/>
              </a:ext>
            </a:extLst>
          </p:cNvPr>
          <p:cNvCxnSpPr>
            <a:cxnSpLocks/>
          </p:cNvCxnSpPr>
          <p:nvPr/>
        </p:nvCxnSpPr>
        <p:spPr>
          <a:xfrm>
            <a:off x="6453480" y="11941679"/>
            <a:ext cx="14401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feld 90">
                <a:extLst>
                  <a:ext uri="{FF2B5EF4-FFF2-40B4-BE49-F238E27FC236}">
                    <a16:creationId xmlns:a16="http://schemas.microsoft.com/office/drawing/2014/main" id="{EB74F641-71FD-4329-BDF1-EBBCD6C2E81F}"/>
                  </a:ext>
                </a:extLst>
              </p:cNvPr>
              <p:cNvSpPr txBox="1"/>
              <p:nvPr/>
            </p:nvSpPr>
            <p:spPr>
              <a:xfrm>
                <a:off x="3639282" y="11941679"/>
                <a:ext cx="1410130" cy="3926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sup>
                      </m:sSub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91" name="Textfeld 90">
                <a:extLst>
                  <a:ext uri="{FF2B5EF4-FFF2-40B4-BE49-F238E27FC236}">
                    <a16:creationId xmlns:a16="http://schemas.microsoft.com/office/drawing/2014/main" id="{EB74F641-71FD-4329-BDF1-EBBCD6C2E8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9282" y="11941679"/>
                <a:ext cx="1410130" cy="392672"/>
              </a:xfrm>
              <a:prstGeom prst="rect">
                <a:avLst/>
              </a:prstGeom>
              <a:blipFill>
                <a:blip r:embed="rId14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feld 91">
                <a:extLst>
                  <a:ext uri="{FF2B5EF4-FFF2-40B4-BE49-F238E27FC236}">
                    <a16:creationId xmlns:a16="http://schemas.microsoft.com/office/drawing/2014/main" id="{005CED5F-3D49-4D14-A74A-82040A2B6336}"/>
                  </a:ext>
                </a:extLst>
              </p:cNvPr>
              <p:cNvSpPr txBox="1"/>
              <p:nvPr/>
            </p:nvSpPr>
            <p:spPr>
              <a:xfrm>
                <a:off x="7778492" y="11950146"/>
                <a:ext cx="1410130" cy="3926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sup>
                      </m:sSub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92" name="Textfeld 91">
                <a:extLst>
                  <a:ext uri="{FF2B5EF4-FFF2-40B4-BE49-F238E27FC236}">
                    <a16:creationId xmlns:a16="http://schemas.microsoft.com/office/drawing/2014/main" id="{005CED5F-3D49-4D14-A74A-82040A2B63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8492" y="11950146"/>
                <a:ext cx="1410130" cy="392672"/>
              </a:xfrm>
              <a:prstGeom prst="rect">
                <a:avLst/>
              </a:prstGeom>
              <a:blipFill>
                <a:blip r:embed="rId15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Flussdiagramm: Prozess 92">
                <a:extLst>
                  <a:ext uri="{FF2B5EF4-FFF2-40B4-BE49-F238E27FC236}">
                    <a16:creationId xmlns:a16="http://schemas.microsoft.com/office/drawing/2014/main" id="{18C1B24D-87CE-4569-A048-B41B2E310372}"/>
                  </a:ext>
                </a:extLst>
              </p:cNvPr>
              <p:cNvSpPr/>
              <p:nvPr/>
            </p:nvSpPr>
            <p:spPr>
              <a:xfrm>
                <a:off x="9612560" y="10100839"/>
                <a:ext cx="1368152" cy="864096"/>
              </a:xfrm>
              <a:prstGeom prst="flowChartProcess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retain</a:t>
                </a:r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de-D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𝑋</m:t>
                        </m:r>
                      </m:e>
                      <m:sup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𝑆𝑉</m:t>
                        </m:r>
                      </m:sup>
                    </m:sSup>
                  </m:oMath>
                </a14:m>
                <a:r>
                  <a:rPr lang="de-DE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de-D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𝑉</m:t>
                            </m:r>
                          </m:e>
                        </m:acc>
                      </m:e>
                      <m:sup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𝑆𝑉</m:t>
                        </m:r>
                      </m:sup>
                    </m:sSup>
                  </m:oMath>
                </a14:m>
                <a:r>
                  <a:rPr lang="de-DE" dirty="0">
                    <a:solidFill>
                      <a:schemeClr val="tx1"/>
                    </a:solidFill>
                  </a:rPr>
                  <a:t>,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de-D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𝑠𝑒𝑚𝑖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𝑙𝑎𝑏𝑒𝑙𝑒𝑑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3" name="Flussdiagramm: Prozess 92">
                <a:extLst>
                  <a:ext uri="{FF2B5EF4-FFF2-40B4-BE49-F238E27FC236}">
                    <a16:creationId xmlns:a16="http://schemas.microsoft.com/office/drawing/2014/main" id="{18C1B24D-87CE-4569-A048-B41B2E3103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2560" y="10100839"/>
                <a:ext cx="1368152" cy="864096"/>
              </a:xfrm>
              <a:prstGeom prst="flowChartProcess">
                <a:avLst/>
              </a:prstGeom>
              <a:blipFill>
                <a:blip r:embed="rId16"/>
                <a:stretch>
                  <a:fillRect l="-2212" t="-6944" r="-442" b="-4167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4" name="Verbinder: gewinkelt 93">
            <a:extLst>
              <a:ext uri="{FF2B5EF4-FFF2-40B4-BE49-F238E27FC236}">
                <a16:creationId xmlns:a16="http://schemas.microsoft.com/office/drawing/2014/main" id="{E1E51C9C-C866-45D4-A813-3E45EA4AFB2C}"/>
              </a:ext>
            </a:extLst>
          </p:cNvPr>
          <p:cNvCxnSpPr>
            <a:cxnSpLocks/>
            <a:stCxn id="82" idx="1"/>
            <a:endCxn id="85" idx="1"/>
          </p:cNvCxnSpPr>
          <p:nvPr/>
        </p:nvCxnSpPr>
        <p:spPr>
          <a:xfrm rot="10800000" flipV="1">
            <a:off x="971600" y="10532887"/>
            <a:ext cx="6912768" cy="1398216"/>
          </a:xfrm>
          <a:prstGeom prst="bentConnector3">
            <a:avLst>
              <a:gd name="adj1" fmla="val 10286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Flussdiagramm: Prozess 94">
            <a:extLst>
              <a:ext uri="{FF2B5EF4-FFF2-40B4-BE49-F238E27FC236}">
                <a16:creationId xmlns:a16="http://schemas.microsoft.com/office/drawing/2014/main" id="{E0C04230-C47F-4086-B3B8-4F8DB95C645F}"/>
              </a:ext>
            </a:extLst>
          </p:cNvPr>
          <p:cNvSpPr/>
          <p:nvPr/>
        </p:nvSpPr>
        <p:spPr>
          <a:xfrm>
            <a:off x="9684568" y="11538098"/>
            <a:ext cx="1224136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relearn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feld 95">
                <a:extLst>
                  <a:ext uri="{FF2B5EF4-FFF2-40B4-BE49-F238E27FC236}">
                    <a16:creationId xmlns:a16="http://schemas.microsoft.com/office/drawing/2014/main" id="{5778818A-D4BC-4EE0-AC7F-CF983E61CAB1}"/>
                  </a:ext>
                </a:extLst>
              </p:cNvPr>
              <p:cNvSpPr txBox="1"/>
              <p:nvPr/>
            </p:nvSpPr>
            <p:spPr>
              <a:xfrm>
                <a:off x="6443268" y="10141479"/>
                <a:ext cx="1441100" cy="3940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b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96" name="Textfeld 95">
                <a:extLst>
                  <a:ext uri="{FF2B5EF4-FFF2-40B4-BE49-F238E27FC236}">
                    <a16:creationId xmlns:a16="http://schemas.microsoft.com/office/drawing/2014/main" id="{5778818A-D4BC-4EE0-AC7F-CF983E61CA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3268" y="10141479"/>
                <a:ext cx="1441100" cy="394019"/>
              </a:xfrm>
              <a:prstGeom prst="rect">
                <a:avLst/>
              </a:prstGeom>
              <a:blipFill>
                <a:blip r:embed="rId17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Verbinder: gewinkelt 96">
            <a:extLst>
              <a:ext uri="{FF2B5EF4-FFF2-40B4-BE49-F238E27FC236}">
                <a16:creationId xmlns:a16="http://schemas.microsoft.com/office/drawing/2014/main" id="{AE778281-4692-47A8-8AC0-8BB39DCBA92F}"/>
              </a:ext>
            </a:extLst>
          </p:cNvPr>
          <p:cNvCxnSpPr>
            <a:cxnSpLocks/>
            <a:stCxn id="69" idx="2"/>
            <a:endCxn id="82" idx="0"/>
          </p:cNvCxnSpPr>
          <p:nvPr/>
        </p:nvCxnSpPr>
        <p:spPr>
          <a:xfrm rot="5400000">
            <a:off x="9142012" y="8946215"/>
            <a:ext cx="581056" cy="1728192"/>
          </a:xfrm>
          <a:prstGeom prst="bentConnector3">
            <a:avLst>
              <a:gd name="adj1" fmla="val 5349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mit Pfeil 97">
            <a:extLst>
              <a:ext uri="{FF2B5EF4-FFF2-40B4-BE49-F238E27FC236}">
                <a16:creationId xmlns:a16="http://schemas.microsoft.com/office/drawing/2014/main" id="{4DB35442-16A4-4261-A7C5-9037F0FD9050}"/>
              </a:ext>
            </a:extLst>
          </p:cNvPr>
          <p:cNvCxnSpPr>
            <a:cxnSpLocks/>
          </p:cNvCxnSpPr>
          <p:nvPr/>
        </p:nvCxnSpPr>
        <p:spPr>
          <a:xfrm>
            <a:off x="7822520" y="11941679"/>
            <a:ext cx="1872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mit Pfeil 98">
            <a:extLst>
              <a:ext uri="{FF2B5EF4-FFF2-40B4-BE49-F238E27FC236}">
                <a16:creationId xmlns:a16="http://schemas.microsoft.com/office/drawing/2014/main" id="{890E4EEC-71D1-4D2F-BE60-6D6C7D94DA73}"/>
              </a:ext>
            </a:extLst>
          </p:cNvPr>
          <p:cNvCxnSpPr>
            <a:cxnSpLocks/>
          </p:cNvCxnSpPr>
          <p:nvPr/>
        </p:nvCxnSpPr>
        <p:spPr>
          <a:xfrm>
            <a:off x="10298732" y="12409287"/>
            <a:ext cx="239" cy="5967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A469AAB8-4BFA-4189-8E8F-90B04B4E6410}"/>
              </a:ext>
            </a:extLst>
          </p:cNvPr>
          <p:cNvCxnSpPr/>
          <p:nvPr/>
        </p:nvCxnSpPr>
        <p:spPr>
          <a:xfrm>
            <a:off x="-2268760" y="7192871"/>
            <a:ext cx="1324947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feld 4">
            <a:extLst>
              <a:ext uri="{FF2B5EF4-FFF2-40B4-BE49-F238E27FC236}">
                <a16:creationId xmlns:a16="http://schemas.microsoft.com/office/drawing/2014/main" id="{FE8A2EF2-EE99-4ED8-8AB3-F417D10DD3D8}"/>
              </a:ext>
            </a:extLst>
          </p:cNvPr>
          <p:cNvSpPr txBox="1"/>
          <p:nvPr/>
        </p:nvSpPr>
        <p:spPr>
          <a:xfrm>
            <a:off x="-2222383" y="7317432"/>
            <a:ext cx="132408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 Support Vector Machine with self-learning constraints and virtual semi-labeled samples</a:t>
            </a:r>
            <a:r>
              <a:rPr lang="de-DE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00" name="Textfeld 99">
            <a:extLst>
              <a:ext uri="{FF2B5EF4-FFF2-40B4-BE49-F238E27FC236}">
                <a16:creationId xmlns:a16="http://schemas.microsoft.com/office/drawing/2014/main" id="{FEB7460F-EA71-4E85-80CF-6CE363E10C88}"/>
              </a:ext>
            </a:extLst>
          </p:cNvPr>
          <p:cNvSpPr txBox="1"/>
          <p:nvPr/>
        </p:nvSpPr>
        <p:spPr>
          <a:xfrm>
            <a:off x="-2229850" y="-675456"/>
            <a:ext cx="122581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 Support Vector Machine with self-learning constraints and semi-labeled samples</a:t>
            </a:r>
            <a:r>
              <a:rPr lang="de-DE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" name="Zylinder 1">
            <a:extLst>
              <a:ext uri="{FF2B5EF4-FFF2-40B4-BE49-F238E27FC236}">
                <a16:creationId xmlns:a16="http://schemas.microsoft.com/office/drawing/2014/main" id="{7FC7301F-2494-4D15-88B6-3B540EB335BB}"/>
              </a:ext>
            </a:extLst>
          </p:cNvPr>
          <p:cNvSpPr/>
          <p:nvPr/>
        </p:nvSpPr>
        <p:spPr>
          <a:xfrm>
            <a:off x="-2160748" y="1209"/>
            <a:ext cx="1440159" cy="1285200"/>
          </a:xfrm>
          <a:prstGeom prst="ca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/>
              <p:nvPr/>
            </p:nvSpPr>
            <p:spPr>
              <a:xfrm>
                <a:off x="2088217" y="-39230"/>
                <a:ext cx="1440159" cy="1285200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labeled samples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8217" y="-39230"/>
                <a:ext cx="1440159" cy="1285200"/>
              </a:xfrm>
              <a:prstGeom prst="can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Zylinder 101">
                <a:extLst>
                  <a:ext uri="{FF2B5EF4-FFF2-40B4-BE49-F238E27FC236}">
                    <a16:creationId xmlns:a16="http://schemas.microsoft.com/office/drawing/2014/main" id="{C05C162E-B61D-4B40-91F6-BC5298F2308A}"/>
                  </a:ext>
                </a:extLst>
              </p:cNvPr>
              <p:cNvSpPr/>
              <p:nvPr/>
            </p:nvSpPr>
            <p:spPr>
              <a:xfrm>
                <a:off x="4465936" y="-18682"/>
                <a:ext cx="1440159" cy="1284036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subset of unlabeled samples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𝑈</m:t>
                    </m:r>
                  </m:oMath>
                </a14:m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2" name="Zylinder 101">
                <a:extLst>
                  <a:ext uri="{FF2B5EF4-FFF2-40B4-BE49-F238E27FC236}">
                    <a16:creationId xmlns:a16="http://schemas.microsoft.com/office/drawing/2014/main" id="{C05C162E-B61D-4B40-91F6-BC5298F230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5936" y="-18682"/>
                <a:ext cx="1440159" cy="1284036"/>
              </a:xfrm>
              <a:prstGeom prst="can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Zylinder 102">
                <a:extLst>
                  <a:ext uri="{FF2B5EF4-FFF2-40B4-BE49-F238E27FC236}">
                    <a16:creationId xmlns:a16="http://schemas.microsoft.com/office/drawing/2014/main" id="{FB57FE56-DDB0-4D71-9998-2808DD09E0E0}"/>
                  </a:ext>
                </a:extLst>
              </p:cNvPr>
              <p:cNvSpPr/>
              <p:nvPr/>
            </p:nvSpPr>
            <p:spPr>
              <a:xfrm>
                <a:off x="8316417" y="-27384"/>
                <a:ext cx="1440159" cy="1284036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pool of unlabeled samples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</m:acc>
                  </m:oMath>
                </a14:m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3" name="Zylinder 102">
                <a:extLst>
                  <a:ext uri="{FF2B5EF4-FFF2-40B4-BE49-F238E27FC236}">
                    <a16:creationId xmlns:a16="http://schemas.microsoft.com/office/drawing/2014/main" id="{FB57FE56-DDB0-4D71-9998-2808DD09E0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6417" y="-27384"/>
                <a:ext cx="1440159" cy="1284036"/>
              </a:xfrm>
              <a:prstGeom prst="can">
                <a:avLst/>
              </a:prstGeom>
              <a:blipFill>
                <a:blip r:embed="rId20"/>
                <a:stretch>
                  <a:fillRect r="-15000"/>
                </a:stretch>
              </a:blip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Flussdiagramm: Prozess 103">
                <a:extLst>
                  <a:ext uri="{FF2B5EF4-FFF2-40B4-BE49-F238E27FC236}">
                    <a16:creationId xmlns:a16="http://schemas.microsoft.com/office/drawing/2014/main" id="{254F2140-11CE-4F97-800B-9AD3A7B7DEA4}"/>
                  </a:ext>
                </a:extLst>
              </p:cNvPr>
              <p:cNvSpPr/>
              <p:nvPr/>
            </p:nvSpPr>
            <p:spPr>
              <a:xfrm>
                <a:off x="6444208" y="189111"/>
                <a:ext cx="1368152" cy="864096"/>
              </a:xfrm>
              <a:prstGeom prst="flowChartProcess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select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unlabeled samples</a:t>
                </a:r>
              </a:p>
            </p:txBody>
          </p:sp>
        </mc:Choice>
        <mc:Fallback xmlns="">
          <p:sp>
            <p:nvSpPr>
              <p:cNvPr id="104" name="Flussdiagramm: Prozess 103">
                <a:extLst>
                  <a:ext uri="{FF2B5EF4-FFF2-40B4-BE49-F238E27FC236}">
                    <a16:creationId xmlns:a16="http://schemas.microsoft.com/office/drawing/2014/main" id="{254F2140-11CE-4F97-800B-9AD3A7B7DE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4208" y="189111"/>
                <a:ext cx="1368152" cy="864096"/>
              </a:xfrm>
              <a:prstGeom prst="flowChartProcess">
                <a:avLst/>
              </a:prstGeom>
              <a:blipFill>
                <a:blip r:embed="rId21"/>
                <a:stretch>
                  <a:fillRect t="-6250" b="-13194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" name="Gerade Verbindung mit Pfeil 104">
            <a:extLst>
              <a:ext uri="{FF2B5EF4-FFF2-40B4-BE49-F238E27FC236}">
                <a16:creationId xmlns:a16="http://schemas.microsoft.com/office/drawing/2014/main" id="{81CA1E20-4EEE-46B4-837C-5B810C89990A}"/>
              </a:ext>
            </a:extLst>
          </p:cNvPr>
          <p:cNvCxnSpPr>
            <a:cxnSpLocks/>
            <a:stCxn id="104" idx="3"/>
            <a:endCxn id="103" idx="2"/>
          </p:cNvCxnSpPr>
          <p:nvPr/>
        </p:nvCxnSpPr>
        <p:spPr>
          <a:xfrm flipV="1">
            <a:off x="7812360" y="614634"/>
            <a:ext cx="504057" cy="652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 Verbindung mit Pfeil 105">
            <a:extLst>
              <a:ext uri="{FF2B5EF4-FFF2-40B4-BE49-F238E27FC236}">
                <a16:creationId xmlns:a16="http://schemas.microsoft.com/office/drawing/2014/main" id="{FDF030DB-65CC-4E06-B667-588BA33C66AE}"/>
              </a:ext>
            </a:extLst>
          </p:cNvPr>
          <p:cNvCxnSpPr>
            <a:cxnSpLocks/>
            <a:stCxn id="102" idx="4"/>
            <a:endCxn id="104" idx="1"/>
          </p:cNvCxnSpPr>
          <p:nvPr/>
        </p:nvCxnSpPr>
        <p:spPr>
          <a:xfrm flipV="1">
            <a:off x="5906095" y="621159"/>
            <a:ext cx="538113" cy="217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3509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lussdiagramm: Prozess 19"/>
          <p:cNvSpPr/>
          <p:nvPr/>
        </p:nvSpPr>
        <p:spPr>
          <a:xfrm>
            <a:off x="-504563" y="2092705"/>
            <a:ext cx="9648564" cy="2877752"/>
          </a:xfrm>
          <a:prstGeom prst="flowChartProcess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140" name="Flussdiagramm: Prozess 50">
            <a:extLst>
              <a:ext uri="{FF2B5EF4-FFF2-40B4-BE49-F238E27FC236}">
                <a16:creationId xmlns:a16="http://schemas.microsoft.com/office/drawing/2014/main" id="{11E8D23C-BCD8-410A-8EBB-723FC60C2727}"/>
              </a:ext>
            </a:extLst>
          </p:cNvPr>
          <p:cNvSpPr/>
          <p:nvPr/>
        </p:nvSpPr>
        <p:spPr>
          <a:xfrm>
            <a:off x="5336109" y="2083137"/>
            <a:ext cx="4647653" cy="3118871"/>
          </a:xfrm>
          <a:prstGeom prst="flowChartProcess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87" name="Flussdiagramm: Prozess 21">
            <a:extLst>
              <a:ext uri="{FF2B5EF4-FFF2-40B4-BE49-F238E27FC236}">
                <a16:creationId xmlns:a16="http://schemas.microsoft.com/office/drawing/2014/main" id="{1305CF49-02AC-4A78-A815-F332B000896D}"/>
              </a:ext>
            </a:extLst>
          </p:cNvPr>
          <p:cNvSpPr/>
          <p:nvPr/>
        </p:nvSpPr>
        <p:spPr>
          <a:xfrm>
            <a:off x="7560791" y="2087137"/>
            <a:ext cx="2411809" cy="1241155"/>
          </a:xfrm>
          <a:prstGeom prst="flowChartProcess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1" name="Flussdiagramm: Prozess 20"/>
          <p:cNvSpPr/>
          <p:nvPr/>
        </p:nvSpPr>
        <p:spPr>
          <a:xfrm>
            <a:off x="-504564" y="4166399"/>
            <a:ext cx="5737694" cy="1035609"/>
          </a:xfrm>
          <a:prstGeom prst="flowChartProcess">
            <a:avLst/>
          </a:prstGeom>
          <a:solidFill>
            <a:schemeClr val="accent2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3788304" y="3539862"/>
                <a:ext cx="452303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304" y="3539862"/>
                <a:ext cx="452303" cy="2654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lussdiagramm: Karte 7"/>
          <p:cNvSpPr/>
          <p:nvPr/>
        </p:nvSpPr>
        <p:spPr>
          <a:xfrm>
            <a:off x="8603460" y="5447473"/>
            <a:ext cx="1026114" cy="702078"/>
          </a:xfrm>
          <a:prstGeom prst="flowChartPunchedCar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thematic</a:t>
            </a:r>
            <a:r>
              <a:rPr lang="de-DE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4869590" y="4594389"/>
                <a:ext cx="450123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9590" y="4594389"/>
                <a:ext cx="450123" cy="2654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Gerade Verbindung mit Pfeil 30"/>
          <p:cNvCxnSpPr>
            <a:cxnSpLocks/>
            <a:stCxn id="76" idx="3"/>
            <a:endCxn id="77" idx="1"/>
          </p:cNvCxnSpPr>
          <p:nvPr/>
        </p:nvCxnSpPr>
        <p:spPr>
          <a:xfrm>
            <a:off x="1609132" y="2527400"/>
            <a:ext cx="18865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cxnSpLocks/>
            <a:stCxn id="77" idx="3"/>
            <a:endCxn id="79" idx="1"/>
          </p:cNvCxnSpPr>
          <p:nvPr/>
        </p:nvCxnSpPr>
        <p:spPr>
          <a:xfrm>
            <a:off x="2715892" y="2527400"/>
            <a:ext cx="18189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>
            <a:cxnSpLocks/>
            <a:stCxn id="79" idx="0"/>
            <a:endCxn id="101" idx="3"/>
          </p:cNvCxnSpPr>
          <p:nvPr/>
        </p:nvCxnSpPr>
        <p:spPr>
          <a:xfrm flipV="1">
            <a:off x="3356788" y="1820614"/>
            <a:ext cx="0" cy="38258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>
            <a:cxnSpLocks/>
            <a:stCxn id="79" idx="2"/>
            <a:endCxn id="60" idx="0"/>
          </p:cNvCxnSpPr>
          <p:nvPr/>
        </p:nvCxnSpPr>
        <p:spPr>
          <a:xfrm>
            <a:off x="3356788" y="2851599"/>
            <a:ext cx="0" cy="3979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>
            <a:cxnSpLocks/>
            <a:stCxn id="60" idx="2"/>
            <a:endCxn id="84" idx="0"/>
          </p:cNvCxnSpPr>
          <p:nvPr/>
        </p:nvCxnSpPr>
        <p:spPr>
          <a:xfrm>
            <a:off x="3356788" y="3897957"/>
            <a:ext cx="0" cy="3812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>
            <a:cxnSpLocks/>
            <a:stCxn id="88" idx="3"/>
            <a:endCxn id="84" idx="1"/>
          </p:cNvCxnSpPr>
          <p:nvPr/>
        </p:nvCxnSpPr>
        <p:spPr>
          <a:xfrm>
            <a:off x="1605356" y="4599771"/>
            <a:ext cx="1292432" cy="36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>
            <a:cxnSpLocks/>
            <a:stCxn id="84" idx="3"/>
            <a:endCxn id="83" idx="1"/>
          </p:cNvCxnSpPr>
          <p:nvPr/>
        </p:nvCxnSpPr>
        <p:spPr>
          <a:xfrm>
            <a:off x="3815788" y="4603424"/>
            <a:ext cx="214041" cy="9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>
            <a:cxnSpLocks/>
            <a:stCxn id="83" idx="3"/>
            <a:endCxn id="82" idx="1"/>
          </p:cNvCxnSpPr>
          <p:nvPr/>
        </p:nvCxnSpPr>
        <p:spPr>
          <a:xfrm flipV="1">
            <a:off x="4947931" y="4602574"/>
            <a:ext cx="520758" cy="18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feld 99">
            <a:extLst>
              <a:ext uri="{FF2B5EF4-FFF2-40B4-BE49-F238E27FC236}">
                <a16:creationId xmlns:a16="http://schemas.microsoft.com/office/drawing/2014/main" id="{FEB7460F-EA71-4E85-80CF-6CE363E10C88}"/>
              </a:ext>
            </a:extLst>
          </p:cNvPr>
          <p:cNvSpPr txBox="1"/>
          <p:nvPr/>
        </p:nvSpPr>
        <p:spPr>
          <a:xfrm>
            <a:off x="-504564" y="-463103"/>
            <a:ext cx="1124778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latin typeface="Futura"/>
                <a:cs typeface="Times New Roman" panose="02020603050405020304" pitchFamily="18" charset="0"/>
              </a:rPr>
              <a:t>SL AL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method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with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constrained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Virtual Support Vector Machine </a:t>
            </a:r>
            <a:endParaRPr lang="de-DE" sz="1700" dirty="0">
              <a:latin typeface="Futura"/>
              <a:cs typeface="Times New Roman" panose="02020603050405020304" pitchFamily="18" charset="0"/>
            </a:endParaRPr>
          </a:p>
        </p:txBody>
      </p:sp>
      <p:sp>
        <p:nvSpPr>
          <p:cNvPr id="2" name="Zylinder 1">
            <a:extLst>
              <a:ext uri="{FF2B5EF4-FFF2-40B4-BE49-F238E27FC236}">
                <a16:creationId xmlns:a16="http://schemas.microsoft.com/office/drawing/2014/main" id="{7FC7301F-2494-4D15-88B6-3B540EB335BB}"/>
              </a:ext>
            </a:extLst>
          </p:cNvPr>
          <p:cNvSpPr/>
          <p:nvPr/>
        </p:nvSpPr>
        <p:spPr>
          <a:xfrm>
            <a:off x="399329" y="879144"/>
            <a:ext cx="1080000" cy="963900"/>
          </a:xfrm>
          <a:prstGeom prst="can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image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/>
              <p:nvPr/>
            </p:nvSpPr>
            <p:spPr>
              <a:xfrm>
                <a:off x="2816788" y="856714"/>
                <a:ext cx="1080000" cy="963900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labeled samples </a:t>
                </a:r>
                <a14:m>
                  <m:oMath xmlns:m="http://schemas.openxmlformats.org/officeDocument/2006/math">
                    <m:r>
                      <a:rPr lang="en-US" sz="105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endParaRPr lang="en-US" sz="105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6788" y="856714"/>
                <a:ext cx="1080000" cy="963900"/>
              </a:xfrm>
              <a:prstGeom prst="can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Zylinder 102">
                <a:extLst>
                  <a:ext uri="{FF2B5EF4-FFF2-40B4-BE49-F238E27FC236}">
                    <a16:creationId xmlns:a16="http://schemas.microsoft.com/office/drawing/2014/main" id="{FB57FE56-DDB0-4D71-9998-2808DD09E0E0}"/>
                  </a:ext>
                </a:extLst>
              </p:cNvPr>
              <p:cNvSpPr/>
              <p:nvPr/>
            </p:nvSpPr>
            <p:spPr>
              <a:xfrm>
                <a:off x="7678047" y="865098"/>
                <a:ext cx="1080000" cy="963027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pool of unlabeled samples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</m:acc>
                  </m:oMath>
                </a14:m>
                <a:endParaRPr lang="en-US" sz="105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3" name="Zylinder 102">
                <a:extLst>
                  <a:ext uri="{FF2B5EF4-FFF2-40B4-BE49-F238E27FC236}">
                    <a16:creationId xmlns:a16="http://schemas.microsoft.com/office/drawing/2014/main" id="{FB57FE56-DDB0-4D71-9998-2808DD09E0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8047" y="865098"/>
                <a:ext cx="1080000" cy="963027"/>
              </a:xfrm>
              <a:prstGeom prst="can">
                <a:avLst/>
              </a:prstGeom>
              <a:blipFill>
                <a:blip r:embed="rId6"/>
                <a:stretch>
                  <a:fillRect r="-5587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4" name="Gewinkelte Verbindung 27">
            <a:extLst>
              <a:ext uri="{FF2B5EF4-FFF2-40B4-BE49-F238E27FC236}">
                <a16:creationId xmlns:a16="http://schemas.microsoft.com/office/drawing/2014/main" id="{65FF37ED-D4BD-441C-8BB5-6E2BDEE63AF7}"/>
              </a:ext>
            </a:extLst>
          </p:cNvPr>
          <p:cNvCxnSpPr>
            <a:cxnSpLocks/>
            <a:endCxn id="88" idx="1"/>
          </p:cNvCxnSpPr>
          <p:nvPr/>
        </p:nvCxnSpPr>
        <p:spPr>
          <a:xfrm rot="5400000">
            <a:off x="-912017" y="3004185"/>
            <a:ext cx="2773759" cy="417412"/>
          </a:xfrm>
          <a:prstGeom prst="bentConnector4">
            <a:avLst>
              <a:gd name="adj1" fmla="val 5421"/>
              <a:gd name="adj2" fmla="val 14381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Gerade Verbindung mit Pfeil 98">
            <a:extLst>
              <a:ext uri="{FF2B5EF4-FFF2-40B4-BE49-F238E27FC236}">
                <a16:creationId xmlns:a16="http://schemas.microsoft.com/office/drawing/2014/main" id="{3EA6BF85-25D4-4C10-B8DB-668CEC8831A0}"/>
              </a:ext>
            </a:extLst>
          </p:cNvPr>
          <p:cNvCxnSpPr>
            <a:cxnSpLocks/>
            <a:stCxn id="85" idx="2"/>
            <a:endCxn id="8" idx="0"/>
          </p:cNvCxnSpPr>
          <p:nvPr/>
        </p:nvCxnSpPr>
        <p:spPr>
          <a:xfrm>
            <a:off x="9116517" y="4928659"/>
            <a:ext cx="0" cy="5188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Gerade Verbindung mit Pfeil 42">
            <a:extLst>
              <a:ext uri="{FF2B5EF4-FFF2-40B4-BE49-F238E27FC236}">
                <a16:creationId xmlns:a16="http://schemas.microsoft.com/office/drawing/2014/main" id="{7DAD0877-0710-4853-89F9-273CEE2FABE2}"/>
              </a:ext>
            </a:extLst>
          </p:cNvPr>
          <p:cNvCxnSpPr>
            <a:cxnSpLocks/>
            <a:stCxn id="90" idx="0"/>
            <a:endCxn id="103" idx="3"/>
          </p:cNvCxnSpPr>
          <p:nvPr/>
        </p:nvCxnSpPr>
        <p:spPr>
          <a:xfrm flipV="1">
            <a:off x="8212531" y="1828125"/>
            <a:ext cx="5516" cy="378319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Textfeld 60">
                <a:extLst>
                  <a:ext uri="{FF2B5EF4-FFF2-40B4-BE49-F238E27FC236}">
                    <a16:creationId xmlns:a16="http://schemas.microsoft.com/office/drawing/2014/main" id="{64CAEF2F-7591-49CE-8AD8-ABE8B25A1418}"/>
                  </a:ext>
                </a:extLst>
              </p:cNvPr>
              <p:cNvSpPr txBox="1"/>
              <p:nvPr/>
            </p:nvSpPr>
            <p:spPr>
              <a:xfrm>
                <a:off x="6508195" y="2492143"/>
                <a:ext cx="108536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1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𝑚𝑜𝑠𝑡</m:t>
                          </m:r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𝑢𝑛𝑐𝑒𝑟𝑡𝑎𝑖𝑛</m:t>
                          </m:r>
                        </m:sub>
                      </m:sSub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65" name="Textfeld 60">
                <a:extLst>
                  <a:ext uri="{FF2B5EF4-FFF2-40B4-BE49-F238E27FC236}">
                    <a16:creationId xmlns:a16="http://schemas.microsoft.com/office/drawing/2014/main" id="{64CAEF2F-7591-49CE-8AD8-ABE8B25A1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8195" y="2492143"/>
                <a:ext cx="1085368" cy="2616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" name="Gerade Verbindung mit Pfeil 69">
            <a:extLst>
              <a:ext uri="{FF2B5EF4-FFF2-40B4-BE49-F238E27FC236}">
                <a16:creationId xmlns:a16="http://schemas.microsoft.com/office/drawing/2014/main" id="{1699A4F2-6735-41BD-B99E-135F28B94023}"/>
              </a:ext>
            </a:extLst>
          </p:cNvPr>
          <p:cNvCxnSpPr>
            <a:cxnSpLocks/>
          </p:cNvCxnSpPr>
          <p:nvPr/>
        </p:nvCxnSpPr>
        <p:spPr>
          <a:xfrm flipV="1">
            <a:off x="7599851" y="4727118"/>
            <a:ext cx="1057666" cy="26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winkelte Verbindung 40">
            <a:extLst>
              <a:ext uri="{FF2B5EF4-FFF2-40B4-BE49-F238E27FC236}">
                <a16:creationId xmlns:a16="http://schemas.microsoft.com/office/drawing/2014/main" id="{F1A3E4B9-D271-4C99-95D5-7909449FDA90}"/>
              </a:ext>
            </a:extLst>
          </p:cNvPr>
          <p:cNvCxnSpPr>
            <a:cxnSpLocks/>
            <a:stCxn id="60" idx="3"/>
            <a:endCxn id="85" idx="0"/>
          </p:cNvCxnSpPr>
          <p:nvPr/>
        </p:nvCxnSpPr>
        <p:spPr>
          <a:xfrm>
            <a:off x="3815788" y="3573758"/>
            <a:ext cx="5300729" cy="706503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Flussdiagramm: Prozess 21">
            <a:extLst>
              <a:ext uri="{FF2B5EF4-FFF2-40B4-BE49-F238E27FC236}">
                <a16:creationId xmlns:a16="http://schemas.microsoft.com/office/drawing/2014/main" id="{2A706D72-0E57-490A-AF66-DB01038BAA16}"/>
              </a:ext>
            </a:extLst>
          </p:cNvPr>
          <p:cNvSpPr/>
          <p:nvPr/>
        </p:nvSpPr>
        <p:spPr>
          <a:xfrm>
            <a:off x="5336110" y="4166400"/>
            <a:ext cx="2819174" cy="1035609"/>
          </a:xfrm>
          <a:prstGeom prst="flowChartProcess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cxnSp>
        <p:nvCxnSpPr>
          <p:cNvPr id="126" name="Gerade Verbindung mit Pfeil 69">
            <a:extLst>
              <a:ext uri="{FF2B5EF4-FFF2-40B4-BE49-F238E27FC236}">
                <a16:creationId xmlns:a16="http://schemas.microsoft.com/office/drawing/2014/main" id="{DF0EDA5A-BD1A-4DFA-BC63-56A50EC0A540}"/>
              </a:ext>
            </a:extLst>
          </p:cNvPr>
          <p:cNvCxnSpPr>
            <a:cxnSpLocks/>
            <a:stCxn id="82" idx="3"/>
            <a:endCxn id="81" idx="1"/>
          </p:cNvCxnSpPr>
          <p:nvPr/>
        </p:nvCxnSpPr>
        <p:spPr>
          <a:xfrm flipV="1">
            <a:off x="6438823" y="4599772"/>
            <a:ext cx="246790" cy="280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feld 18">
                <a:extLst>
                  <a:ext uri="{FF2B5EF4-FFF2-40B4-BE49-F238E27FC236}">
                    <a16:creationId xmlns:a16="http://schemas.microsoft.com/office/drawing/2014/main" id="{0E369AFF-F5F6-4635-A774-A326CF31B49B}"/>
                  </a:ext>
                </a:extLst>
              </p:cNvPr>
              <p:cNvSpPr txBox="1"/>
              <p:nvPr/>
            </p:nvSpPr>
            <p:spPr>
              <a:xfrm>
                <a:off x="7527540" y="4704295"/>
                <a:ext cx="509050" cy="266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11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28" name="Textfeld 18">
                <a:extLst>
                  <a:ext uri="{FF2B5EF4-FFF2-40B4-BE49-F238E27FC236}">
                    <a16:creationId xmlns:a16="http://schemas.microsoft.com/office/drawing/2014/main" id="{0E369AFF-F5F6-4635-A774-A326CF31B4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7540" y="4704295"/>
                <a:ext cx="509050" cy="26616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feld 61">
                <a:extLst>
                  <a:ext uri="{FF2B5EF4-FFF2-40B4-BE49-F238E27FC236}">
                    <a16:creationId xmlns:a16="http://schemas.microsoft.com/office/drawing/2014/main" id="{A5A2CF92-B1E6-4500-B95C-130908AA7127}"/>
                  </a:ext>
                </a:extLst>
              </p:cNvPr>
              <p:cNvSpPr txBox="1"/>
              <p:nvPr/>
            </p:nvSpPr>
            <p:spPr>
              <a:xfrm>
                <a:off x="7570288" y="4453112"/>
                <a:ext cx="1081130" cy="2661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63" name="Textfeld 61">
                <a:extLst>
                  <a:ext uri="{FF2B5EF4-FFF2-40B4-BE49-F238E27FC236}">
                    <a16:creationId xmlns:a16="http://schemas.microsoft.com/office/drawing/2014/main" id="{A5A2CF92-B1E6-4500-B95C-130908AA71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0288" y="4453112"/>
                <a:ext cx="1081130" cy="26616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4" name="Gerade Verbindung mit Pfeil 69">
            <a:extLst>
              <a:ext uri="{FF2B5EF4-FFF2-40B4-BE49-F238E27FC236}">
                <a16:creationId xmlns:a16="http://schemas.microsoft.com/office/drawing/2014/main" id="{9325F958-8528-413A-839A-DEAB16A1AAB1}"/>
              </a:ext>
            </a:extLst>
          </p:cNvPr>
          <p:cNvCxnSpPr>
            <a:cxnSpLocks/>
          </p:cNvCxnSpPr>
          <p:nvPr/>
        </p:nvCxnSpPr>
        <p:spPr>
          <a:xfrm flipV="1">
            <a:off x="7599851" y="4454634"/>
            <a:ext cx="1057666" cy="116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B8E6F992-3A89-4772-B622-529C7EAC4F94}"/>
              </a:ext>
            </a:extLst>
          </p:cNvPr>
          <p:cNvSpPr/>
          <p:nvPr/>
        </p:nvSpPr>
        <p:spPr>
          <a:xfrm>
            <a:off x="2897788" y="3249559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extract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SVs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0E31BFAC-1EB7-48BE-9FC9-BE5FABF90D86}"/>
              </a:ext>
            </a:extLst>
          </p:cNvPr>
          <p:cNvSpPr/>
          <p:nvPr/>
        </p:nvSpPr>
        <p:spPr>
          <a:xfrm>
            <a:off x="271081" y="2203201"/>
            <a:ext cx="1338051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050" dirty="0">
                <a:solidFill>
                  <a:prstClr val="black"/>
                </a:solidFill>
                <a:latin typeface="Futura"/>
                <a:cs typeface="Times New Roman" panose="02020603050405020304" pitchFamily="18" charset="0"/>
              </a:rPr>
              <a:t>segmentation with initial parameterization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5B27D1EB-F03A-4359-A1A9-CCE5A0A5DF48}"/>
              </a:ext>
            </a:extLst>
          </p:cNvPr>
          <p:cNvSpPr/>
          <p:nvPr/>
        </p:nvSpPr>
        <p:spPr>
          <a:xfrm>
            <a:off x="1797790" y="2203201"/>
            <a:ext cx="918102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 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features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4EC7B095-A5D7-4114-B67B-5CF8AA896EC9}"/>
              </a:ext>
            </a:extLst>
          </p:cNvPr>
          <p:cNvSpPr/>
          <p:nvPr/>
        </p:nvSpPr>
        <p:spPr>
          <a:xfrm>
            <a:off x="2897788" y="2203201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learn SVM model</a:t>
            </a: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9CAC7904-D838-4A96-AA28-10F624B9D83D}"/>
              </a:ext>
            </a:extLst>
          </p:cNvPr>
          <p:cNvSpPr/>
          <p:nvPr/>
        </p:nvSpPr>
        <p:spPr>
          <a:xfrm>
            <a:off x="5449638" y="2208269"/>
            <a:ext cx="998814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labeling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candidates</a:t>
            </a: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B517FE34-3B32-4303-B7D8-190BE8598D89}"/>
              </a:ext>
            </a:extLst>
          </p:cNvPr>
          <p:cNvSpPr/>
          <p:nvPr/>
        </p:nvSpPr>
        <p:spPr>
          <a:xfrm>
            <a:off x="6685613" y="4275573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margin sampling constraint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BDC66D7A-4848-4F88-86AF-D3BB749F6643}"/>
              </a:ext>
            </a:extLst>
          </p:cNvPr>
          <p:cNvSpPr/>
          <p:nvPr/>
        </p:nvSpPr>
        <p:spPr>
          <a:xfrm>
            <a:off x="5468689" y="4278375"/>
            <a:ext cx="970134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similarity constraint</a:t>
            </a: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C9DE8912-A3A9-401B-BEF7-86203DBB672F}"/>
              </a:ext>
            </a:extLst>
          </p:cNvPr>
          <p:cNvSpPr/>
          <p:nvPr/>
        </p:nvSpPr>
        <p:spPr>
          <a:xfrm>
            <a:off x="4029829" y="4280206"/>
            <a:ext cx="918102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features</a:t>
            </a:r>
            <a:endParaRPr lang="en-US" sz="1050" dirty="0">
              <a:solidFill>
                <a:prstClr val="black"/>
              </a:solidFill>
              <a:latin typeface="Futura"/>
              <a:cs typeface="Times New Roman" panose="02020603050405020304" pitchFamily="18" charset="0"/>
            </a:endParaRP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CD4AFA70-7C34-466E-A6B6-FE37BD14106C}"/>
              </a:ext>
            </a:extLst>
          </p:cNvPr>
          <p:cNvSpPr/>
          <p:nvPr/>
        </p:nvSpPr>
        <p:spPr>
          <a:xfrm>
            <a:off x="2897788" y="4279225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identify virtual samples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6BACD199-755C-4E22-BA48-BA95491363B8}"/>
              </a:ext>
            </a:extLst>
          </p:cNvPr>
          <p:cNvSpPr/>
          <p:nvPr/>
        </p:nvSpPr>
        <p:spPr>
          <a:xfrm>
            <a:off x="8657517" y="4280261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relearn model</a:t>
            </a: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2A949BA5-6356-41F5-A5D3-54A1408034EF}"/>
              </a:ext>
            </a:extLst>
          </p:cNvPr>
          <p:cNvSpPr/>
          <p:nvPr/>
        </p:nvSpPr>
        <p:spPr>
          <a:xfrm>
            <a:off x="266156" y="4275572"/>
            <a:ext cx="13392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segmentation with altered parameterization</a:t>
            </a: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697A23BB-C9E4-45D3-BE0B-36072BC33FE7}"/>
              </a:ext>
            </a:extLst>
          </p:cNvPr>
          <p:cNvSpPr/>
          <p:nvPr/>
        </p:nvSpPr>
        <p:spPr>
          <a:xfrm>
            <a:off x="7751927" y="2206444"/>
            <a:ext cx="921207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margin sampling distance</a:t>
            </a:r>
          </a:p>
        </p:txBody>
      </p:sp>
      <p:cxnSp>
        <p:nvCxnSpPr>
          <p:cNvPr id="150" name="Gerade Verbindung mit Pfeil 52">
            <a:extLst>
              <a:ext uri="{FF2B5EF4-FFF2-40B4-BE49-F238E27FC236}">
                <a16:creationId xmlns:a16="http://schemas.microsoft.com/office/drawing/2014/main" id="{478673B4-905E-4371-AF0F-5EAE1D7FFB44}"/>
              </a:ext>
            </a:extLst>
          </p:cNvPr>
          <p:cNvCxnSpPr>
            <a:cxnSpLocks/>
            <a:stCxn id="76" idx="0"/>
            <a:endCxn id="2" idx="3"/>
          </p:cNvCxnSpPr>
          <p:nvPr/>
        </p:nvCxnSpPr>
        <p:spPr>
          <a:xfrm flipH="1" flipV="1">
            <a:off x="939329" y="1843044"/>
            <a:ext cx="778" cy="36015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tangle 216">
            <a:extLst>
              <a:ext uri="{FF2B5EF4-FFF2-40B4-BE49-F238E27FC236}">
                <a16:creationId xmlns:a16="http://schemas.microsoft.com/office/drawing/2014/main" id="{CE280420-228F-4D4C-80F2-02B33F8F9893}"/>
              </a:ext>
            </a:extLst>
          </p:cNvPr>
          <p:cNvSpPr/>
          <p:nvPr/>
        </p:nvSpPr>
        <p:spPr>
          <a:xfrm>
            <a:off x="-502397" y="2090702"/>
            <a:ext cx="56618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VSVM</a:t>
            </a:r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C8EE7157-E021-42D2-849E-F484F2B10A54}"/>
              </a:ext>
            </a:extLst>
          </p:cNvPr>
          <p:cNvSpPr/>
          <p:nvPr/>
        </p:nvSpPr>
        <p:spPr>
          <a:xfrm>
            <a:off x="-510265" y="4939151"/>
            <a:ext cx="176683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encoding of invariances</a:t>
            </a: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FFFD716E-AF68-459F-A640-FB2282076777}"/>
              </a:ext>
            </a:extLst>
          </p:cNvPr>
          <p:cNvSpPr/>
          <p:nvPr/>
        </p:nvSpPr>
        <p:spPr>
          <a:xfrm>
            <a:off x="5376021" y="4948398"/>
            <a:ext cx="155042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self-learning strategy</a:t>
            </a:r>
          </a:p>
        </p:txBody>
      </p:sp>
      <p:cxnSp>
        <p:nvCxnSpPr>
          <p:cNvPr id="89" name="Gerade Verbindung mit Pfeil 69">
            <a:extLst>
              <a:ext uri="{FF2B5EF4-FFF2-40B4-BE49-F238E27FC236}">
                <a16:creationId xmlns:a16="http://schemas.microsoft.com/office/drawing/2014/main" id="{40F74CC9-C294-43A4-A96D-F2F24646AF51}"/>
              </a:ext>
            </a:extLst>
          </p:cNvPr>
          <p:cNvCxnSpPr>
            <a:cxnSpLocks/>
            <a:stCxn id="90" idx="1"/>
            <a:endCxn id="80" idx="3"/>
          </p:cNvCxnSpPr>
          <p:nvPr/>
        </p:nvCxnSpPr>
        <p:spPr>
          <a:xfrm flipH="1">
            <a:off x="6448452" y="2530643"/>
            <a:ext cx="1303475" cy="18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winkelte Verbindung 40">
            <a:extLst>
              <a:ext uri="{FF2B5EF4-FFF2-40B4-BE49-F238E27FC236}">
                <a16:creationId xmlns:a16="http://schemas.microsoft.com/office/drawing/2014/main" id="{886C5F82-1201-4F21-BF78-A51B3EFDA2F8}"/>
              </a:ext>
            </a:extLst>
          </p:cNvPr>
          <p:cNvCxnSpPr>
            <a:cxnSpLocks/>
            <a:stCxn id="85" idx="3"/>
            <a:endCxn id="90" idx="2"/>
          </p:cNvCxnSpPr>
          <p:nvPr/>
        </p:nvCxnSpPr>
        <p:spPr>
          <a:xfrm flipH="1" flipV="1">
            <a:off x="8212531" y="2854842"/>
            <a:ext cx="1362986" cy="1749618"/>
          </a:xfrm>
          <a:prstGeom prst="bentConnector4">
            <a:avLst>
              <a:gd name="adj1" fmla="val -13977"/>
              <a:gd name="adj2" fmla="val 6797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42">
            <a:extLst>
              <a:ext uri="{FF2B5EF4-FFF2-40B4-BE49-F238E27FC236}">
                <a16:creationId xmlns:a16="http://schemas.microsoft.com/office/drawing/2014/main" id="{2D95347E-BB17-4D66-8A73-73D067B33810}"/>
              </a:ext>
            </a:extLst>
          </p:cNvPr>
          <p:cNvCxnSpPr>
            <a:cxnSpLocks/>
            <a:stCxn id="82" idx="0"/>
            <a:endCxn id="80" idx="2"/>
          </p:cNvCxnSpPr>
          <p:nvPr/>
        </p:nvCxnSpPr>
        <p:spPr>
          <a:xfrm flipH="1" flipV="1">
            <a:off x="5949045" y="2856667"/>
            <a:ext cx="4711" cy="142170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Arc 58">
            <a:extLst>
              <a:ext uri="{FF2B5EF4-FFF2-40B4-BE49-F238E27FC236}">
                <a16:creationId xmlns:a16="http://schemas.microsoft.com/office/drawing/2014/main" id="{4555F664-E937-47E7-8C6D-8B37538043B8}"/>
              </a:ext>
            </a:extLst>
          </p:cNvPr>
          <p:cNvSpPr/>
          <p:nvPr/>
        </p:nvSpPr>
        <p:spPr>
          <a:xfrm rot="5923218">
            <a:off x="6776657" y="2958498"/>
            <a:ext cx="451253" cy="434736"/>
          </a:xfrm>
          <a:prstGeom prst="arc">
            <a:avLst>
              <a:gd name="adj1" fmla="val 17479207"/>
              <a:gd name="adj2" fmla="val 14120949"/>
            </a:avLst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1" name="Textfeld 64">
            <a:extLst>
              <a:ext uri="{FF2B5EF4-FFF2-40B4-BE49-F238E27FC236}">
                <a16:creationId xmlns:a16="http://schemas.microsoft.com/office/drawing/2014/main" id="{2944DB27-9125-4728-879C-62D67EA51621}"/>
              </a:ext>
            </a:extLst>
          </p:cNvPr>
          <p:cNvSpPr txBox="1"/>
          <p:nvPr/>
        </p:nvSpPr>
        <p:spPr>
          <a:xfrm>
            <a:off x="6867496" y="3043961"/>
            <a:ext cx="702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iterate</a:t>
            </a:r>
          </a:p>
        </p:txBody>
      </p:sp>
      <p:sp>
        <p:nvSpPr>
          <p:cNvPr id="62" name="Textfeld 64">
            <a:extLst>
              <a:ext uri="{FF2B5EF4-FFF2-40B4-BE49-F238E27FC236}">
                <a16:creationId xmlns:a16="http://schemas.microsoft.com/office/drawing/2014/main" id="{33B02905-0A7F-47DE-BD7F-BFBD5A9ED46C}"/>
              </a:ext>
            </a:extLst>
          </p:cNvPr>
          <p:cNvSpPr txBox="1"/>
          <p:nvPr/>
        </p:nvSpPr>
        <p:spPr>
          <a:xfrm>
            <a:off x="6603411" y="3699686"/>
            <a:ext cx="12307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active learning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6FEC4CEE-7151-4CAA-9BC3-C2B4CF1ADF16}"/>
              </a:ext>
            </a:extLst>
          </p:cNvPr>
          <p:cNvSpPr/>
          <p:nvPr/>
        </p:nvSpPr>
        <p:spPr>
          <a:xfrm>
            <a:off x="8816438" y="2207202"/>
            <a:ext cx="968459" cy="644397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multiclass level uncertainty</a:t>
            </a:r>
          </a:p>
        </p:txBody>
      </p:sp>
      <p:cxnSp>
        <p:nvCxnSpPr>
          <p:cNvPr id="92" name="Gewinkelte Verbindung 40">
            <a:extLst>
              <a:ext uri="{FF2B5EF4-FFF2-40B4-BE49-F238E27FC236}">
                <a16:creationId xmlns:a16="http://schemas.microsoft.com/office/drawing/2014/main" id="{612A29B6-BDEE-4503-B2B4-F5922CDAF31B}"/>
              </a:ext>
            </a:extLst>
          </p:cNvPr>
          <p:cNvCxnSpPr>
            <a:cxnSpLocks/>
            <a:stCxn id="103" idx="3"/>
            <a:endCxn id="78" idx="0"/>
          </p:cNvCxnSpPr>
          <p:nvPr/>
        </p:nvCxnSpPr>
        <p:spPr>
          <a:xfrm rot="16200000" flipH="1">
            <a:off x="8569819" y="1476352"/>
            <a:ext cx="379077" cy="1082621"/>
          </a:xfrm>
          <a:prstGeom prst="bentConnector3">
            <a:avLst>
              <a:gd name="adj1" fmla="val 33919"/>
            </a:avLst>
          </a:prstGeom>
          <a:ln w="12700">
            <a:solidFill>
              <a:schemeClr val="tx1"/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44A052BE-3336-49FC-AD68-5EDC731747B6}"/>
              </a:ext>
            </a:extLst>
          </p:cNvPr>
          <p:cNvSpPr/>
          <p:nvPr/>
        </p:nvSpPr>
        <p:spPr>
          <a:xfrm>
            <a:off x="7746785" y="2970441"/>
            <a:ext cx="2038112" cy="274076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with t-SNE + k-means </a:t>
            </a:r>
          </a:p>
        </p:txBody>
      </p:sp>
      <p:cxnSp>
        <p:nvCxnSpPr>
          <p:cNvPr id="120" name="Gerade Verbindung mit Pfeil 42">
            <a:extLst>
              <a:ext uri="{FF2B5EF4-FFF2-40B4-BE49-F238E27FC236}">
                <a16:creationId xmlns:a16="http://schemas.microsoft.com/office/drawing/2014/main" id="{37FA7EBC-C531-4433-9948-E3419A6B75D5}"/>
              </a:ext>
            </a:extLst>
          </p:cNvPr>
          <p:cNvCxnSpPr>
            <a:cxnSpLocks/>
          </p:cNvCxnSpPr>
          <p:nvPr/>
        </p:nvCxnSpPr>
        <p:spPr>
          <a:xfrm flipV="1">
            <a:off x="9300667" y="2862926"/>
            <a:ext cx="0" cy="107515"/>
          </a:xfrm>
          <a:prstGeom prst="straightConnector1">
            <a:avLst/>
          </a:prstGeom>
          <a:ln w="12700">
            <a:solidFill>
              <a:schemeClr val="tx1"/>
            </a:solidFill>
            <a:prstDash val="lgDashDot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Gerade Verbindung mit Pfeil 42">
            <a:extLst>
              <a:ext uri="{FF2B5EF4-FFF2-40B4-BE49-F238E27FC236}">
                <a16:creationId xmlns:a16="http://schemas.microsoft.com/office/drawing/2014/main" id="{9DF4B7FB-FC42-4E4D-8D09-69A115170359}"/>
              </a:ext>
            </a:extLst>
          </p:cNvPr>
          <p:cNvCxnSpPr>
            <a:cxnSpLocks/>
          </p:cNvCxnSpPr>
          <p:nvPr/>
        </p:nvCxnSpPr>
        <p:spPr>
          <a:xfrm flipV="1">
            <a:off x="8460432" y="2862926"/>
            <a:ext cx="1" cy="104272"/>
          </a:xfrm>
          <a:prstGeom prst="straightConnector1">
            <a:avLst/>
          </a:prstGeom>
          <a:ln w="12700">
            <a:solidFill>
              <a:schemeClr val="tx1"/>
            </a:solidFill>
            <a:prstDash val="lgDashDot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Gerade Verbindung mit Pfeil 42">
            <a:extLst>
              <a:ext uri="{FF2B5EF4-FFF2-40B4-BE49-F238E27FC236}">
                <a16:creationId xmlns:a16="http://schemas.microsoft.com/office/drawing/2014/main" id="{F9836B99-40DE-48F0-A994-CB091ADCCC2D}"/>
              </a:ext>
            </a:extLst>
          </p:cNvPr>
          <p:cNvCxnSpPr>
            <a:cxnSpLocks/>
          </p:cNvCxnSpPr>
          <p:nvPr/>
        </p:nvCxnSpPr>
        <p:spPr>
          <a:xfrm flipV="1">
            <a:off x="5724128" y="784860"/>
            <a:ext cx="6112" cy="386505"/>
          </a:xfrm>
          <a:prstGeom prst="straightConnector1">
            <a:avLst/>
          </a:prstGeom>
          <a:ln w="12700">
            <a:solidFill>
              <a:schemeClr val="tx1"/>
            </a:solidFill>
            <a:prstDash val="lgDashDot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Gerade Verbindung mit Pfeil 42">
            <a:extLst>
              <a:ext uri="{FF2B5EF4-FFF2-40B4-BE49-F238E27FC236}">
                <a16:creationId xmlns:a16="http://schemas.microsoft.com/office/drawing/2014/main" id="{FCF60B42-4151-491F-9800-AA7062CB0521}"/>
              </a:ext>
            </a:extLst>
          </p:cNvPr>
          <p:cNvCxnSpPr>
            <a:cxnSpLocks/>
          </p:cNvCxnSpPr>
          <p:nvPr/>
        </p:nvCxnSpPr>
        <p:spPr>
          <a:xfrm flipV="1">
            <a:off x="5724127" y="1286729"/>
            <a:ext cx="1" cy="38747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31212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lussdiagramm: Prozess 19"/>
          <p:cNvSpPr/>
          <p:nvPr/>
        </p:nvSpPr>
        <p:spPr>
          <a:xfrm>
            <a:off x="-504563" y="2092705"/>
            <a:ext cx="9648564" cy="2877752"/>
          </a:xfrm>
          <a:prstGeom prst="flowChartProcess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140" name="Flussdiagramm: Prozess 50">
            <a:extLst>
              <a:ext uri="{FF2B5EF4-FFF2-40B4-BE49-F238E27FC236}">
                <a16:creationId xmlns:a16="http://schemas.microsoft.com/office/drawing/2014/main" id="{11E8D23C-BCD8-410A-8EBB-723FC60C2727}"/>
              </a:ext>
            </a:extLst>
          </p:cNvPr>
          <p:cNvSpPr/>
          <p:nvPr/>
        </p:nvSpPr>
        <p:spPr>
          <a:xfrm>
            <a:off x="5336110" y="2083137"/>
            <a:ext cx="4603240" cy="3118871"/>
          </a:xfrm>
          <a:prstGeom prst="flowChartProcess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54" name="Flussdiagramm: Prozess 63">
            <a:extLst>
              <a:ext uri="{FF2B5EF4-FFF2-40B4-BE49-F238E27FC236}">
                <a16:creationId xmlns:a16="http://schemas.microsoft.com/office/drawing/2014/main" id="{3F560DBF-6BA0-4F1F-A470-9ECCD15E87FC}"/>
              </a:ext>
            </a:extLst>
          </p:cNvPr>
          <p:cNvSpPr/>
          <p:nvPr/>
        </p:nvSpPr>
        <p:spPr>
          <a:xfrm>
            <a:off x="5336111" y="3251769"/>
            <a:ext cx="2700480" cy="800525"/>
          </a:xfrm>
          <a:prstGeom prst="flowChartProcess">
            <a:avLst/>
          </a:prstGeom>
          <a:solidFill>
            <a:srgbClr val="FF66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7" name="Flussdiagramm: Prozess 21">
            <a:extLst>
              <a:ext uri="{FF2B5EF4-FFF2-40B4-BE49-F238E27FC236}">
                <a16:creationId xmlns:a16="http://schemas.microsoft.com/office/drawing/2014/main" id="{1305CF49-02AC-4A78-A815-F332B000896D}"/>
              </a:ext>
            </a:extLst>
          </p:cNvPr>
          <p:cNvSpPr/>
          <p:nvPr/>
        </p:nvSpPr>
        <p:spPr>
          <a:xfrm>
            <a:off x="7560793" y="2087138"/>
            <a:ext cx="1264900" cy="940070"/>
          </a:xfrm>
          <a:prstGeom prst="flowChartProcess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1" name="Flussdiagramm: Prozess 20"/>
          <p:cNvSpPr/>
          <p:nvPr/>
        </p:nvSpPr>
        <p:spPr>
          <a:xfrm>
            <a:off x="-504564" y="4166399"/>
            <a:ext cx="5737694" cy="1035609"/>
          </a:xfrm>
          <a:prstGeom prst="flowChartProcess">
            <a:avLst/>
          </a:prstGeom>
          <a:solidFill>
            <a:schemeClr val="accent2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3788304" y="3539862"/>
                <a:ext cx="452303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304" y="3539862"/>
                <a:ext cx="452303" cy="2654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lussdiagramm: Karte 7"/>
          <p:cNvSpPr/>
          <p:nvPr/>
        </p:nvSpPr>
        <p:spPr>
          <a:xfrm>
            <a:off x="8603460" y="5447473"/>
            <a:ext cx="1026114" cy="702078"/>
          </a:xfrm>
          <a:prstGeom prst="flowChartPunchedCar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thematic</a:t>
            </a:r>
            <a:r>
              <a:rPr lang="de-DE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4869590" y="4594389"/>
                <a:ext cx="450123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9590" y="4594389"/>
                <a:ext cx="450123" cy="2654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Gerade Verbindung mit Pfeil 30"/>
          <p:cNvCxnSpPr>
            <a:cxnSpLocks/>
            <a:stCxn id="76" idx="3"/>
            <a:endCxn id="77" idx="1"/>
          </p:cNvCxnSpPr>
          <p:nvPr/>
        </p:nvCxnSpPr>
        <p:spPr>
          <a:xfrm>
            <a:off x="1609132" y="2527400"/>
            <a:ext cx="18865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cxnSpLocks/>
            <a:stCxn id="77" idx="3"/>
            <a:endCxn id="79" idx="1"/>
          </p:cNvCxnSpPr>
          <p:nvPr/>
        </p:nvCxnSpPr>
        <p:spPr>
          <a:xfrm>
            <a:off x="2715892" y="2527400"/>
            <a:ext cx="18189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>
            <a:cxnSpLocks/>
            <a:stCxn id="79" idx="0"/>
            <a:endCxn id="101" idx="3"/>
          </p:cNvCxnSpPr>
          <p:nvPr/>
        </p:nvCxnSpPr>
        <p:spPr>
          <a:xfrm flipV="1">
            <a:off x="3356788" y="1820614"/>
            <a:ext cx="0" cy="38258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>
            <a:cxnSpLocks/>
            <a:stCxn id="79" idx="2"/>
            <a:endCxn id="60" idx="0"/>
          </p:cNvCxnSpPr>
          <p:nvPr/>
        </p:nvCxnSpPr>
        <p:spPr>
          <a:xfrm>
            <a:off x="3356788" y="2851599"/>
            <a:ext cx="0" cy="3979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>
            <a:cxnSpLocks/>
            <a:stCxn id="60" idx="2"/>
            <a:endCxn id="84" idx="0"/>
          </p:cNvCxnSpPr>
          <p:nvPr/>
        </p:nvCxnSpPr>
        <p:spPr>
          <a:xfrm>
            <a:off x="3356788" y="3897957"/>
            <a:ext cx="0" cy="3812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>
            <a:cxnSpLocks/>
            <a:stCxn id="88" idx="3"/>
            <a:endCxn id="84" idx="1"/>
          </p:cNvCxnSpPr>
          <p:nvPr/>
        </p:nvCxnSpPr>
        <p:spPr>
          <a:xfrm>
            <a:off x="1605356" y="4599771"/>
            <a:ext cx="1292432" cy="36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>
            <a:cxnSpLocks/>
            <a:stCxn id="84" idx="3"/>
            <a:endCxn id="83" idx="1"/>
          </p:cNvCxnSpPr>
          <p:nvPr/>
        </p:nvCxnSpPr>
        <p:spPr>
          <a:xfrm>
            <a:off x="3815788" y="4603424"/>
            <a:ext cx="214041" cy="9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>
            <a:cxnSpLocks/>
            <a:stCxn id="83" idx="3"/>
            <a:endCxn id="82" idx="1"/>
          </p:cNvCxnSpPr>
          <p:nvPr/>
        </p:nvCxnSpPr>
        <p:spPr>
          <a:xfrm flipV="1">
            <a:off x="4947931" y="4602574"/>
            <a:ext cx="520758" cy="18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feld 99">
            <a:extLst>
              <a:ext uri="{FF2B5EF4-FFF2-40B4-BE49-F238E27FC236}">
                <a16:creationId xmlns:a16="http://schemas.microsoft.com/office/drawing/2014/main" id="{FEB7460F-EA71-4E85-80CF-6CE363E10C88}"/>
              </a:ext>
            </a:extLst>
          </p:cNvPr>
          <p:cNvSpPr txBox="1"/>
          <p:nvPr/>
        </p:nvSpPr>
        <p:spPr>
          <a:xfrm>
            <a:off x="-504564" y="-463103"/>
            <a:ext cx="1124778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latin typeface="Futura"/>
                <a:cs typeface="Times New Roman" panose="02020603050405020304" pitchFamily="18" charset="0"/>
              </a:rPr>
              <a:t>SL AL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method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with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constrained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Virtual Support Vector Machine + </a:t>
            </a:r>
            <a:r>
              <a:rPr lang="en-US" sz="1700" b="1" dirty="0">
                <a:latin typeface="Futura"/>
                <a:cs typeface="Times New Roman" panose="02020603050405020304" pitchFamily="18" charset="0"/>
              </a:rPr>
              <a:t>SEMI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 </a:t>
            </a:r>
            <a:endParaRPr lang="de-DE" sz="1700" dirty="0">
              <a:latin typeface="Futura"/>
              <a:cs typeface="Times New Roman" panose="02020603050405020304" pitchFamily="18" charset="0"/>
            </a:endParaRPr>
          </a:p>
        </p:txBody>
      </p:sp>
      <p:sp>
        <p:nvSpPr>
          <p:cNvPr id="2" name="Zylinder 1">
            <a:extLst>
              <a:ext uri="{FF2B5EF4-FFF2-40B4-BE49-F238E27FC236}">
                <a16:creationId xmlns:a16="http://schemas.microsoft.com/office/drawing/2014/main" id="{7FC7301F-2494-4D15-88B6-3B540EB335BB}"/>
              </a:ext>
            </a:extLst>
          </p:cNvPr>
          <p:cNvSpPr/>
          <p:nvPr/>
        </p:nvSpPr>
        <p:spPr>
          <a:xfrm>
            <a:off x="399329" y="879144"/>
            <a:ext cx="1080000" cy="963900"/>
          </a:xfrm>
          <a:prstGeom prst="can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image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/>
              <p:nvPr/>
            </p:nvSpPr>
            <p:spPr>
              <a:xfrm>
                <a:off x="2816788" y="856714"/>
                <a:ext cx="1080000" cy="963900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labeled samples </a:t>
                </a:r>
                <a14:m>
                  <m:oMath xmlns:m="http://schemas.openxmlformats.org/officeDocument/2006/math">
                    <m:r>
                      <a:rPr lang="en-US" sz="105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endParaRPr lang="en-US" sz="105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6788" y="856714"/>
                <a:ext cx="1080000" cy="963900"/>
              </a:xfrm>
              <a:prstGeom prst="can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Zylinder 102">
                <a:extLst>
                  <a:ext uri="{FF2B5EF4-FFF2-40B4-BE49-F238E27FC236}">
                    <a16:creationId xmlns:a16="http://schemas.microsoft.com/office/drawing/2014/main" id="{FB57FE56-DDB0-4D71-9998-2808DD09E0E0}"/>
                  </a:ext>
                </a:extLst>
              </p:cNvPr>
              <p:cNvSpPr/>
              <p:nvPr/>
            </p:nvSpPr>
            <p:spPr>
              <a:xfrm>
                <a:off x="7647309" y="886111"/>
                <a:ext cx="1080000" cy="963027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pool of unlabeled samples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</m:acc>
                  </m:oMath>
                </a14:m>
                <a:endParaRPr lang="en-US" sz="105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3" name="Zylinder 102">
                <a:extLst>
                  <a:ext uri="{FF2B5EF4-FFF2-40B4-BE49-F238E27FC236}">
                    <a16:creationId xmlns:a16="http://schemas.microsoft.com/office/drawing/2014/main" id="{FB57FE56-DDB0-4D71-9998-2808DD09E0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7309" y="886111"/>
                <a:ext cx="1080000" cy="963027"/>
              </a:xfrm>
              <a:prstGeom prst="can">
                <a:avLst/>
              </a:prstGeom>
              <a:blipFill>
                <a:blip r:embed="rId6"/>
                <a:stretch>
                  <a:fillRect r="-5556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9" name="Textfeld 64">
            <a:extLst>
              <a:ext uri="{FF2B5EF4-FFF2-40B4-BE49-F238E27FC236}">
                <a16:creationId xmlns:a16="http://schemas.microsoft.com/office/drawing/2014/main" id="{90BE4522-8B58-4A93-B1B1-B95C41BD39B6}"/>
              </a:ext>
            </a:extLst>
          </p:cNvPr>
          <p:cNvSpPr txBox="1"/>
          <p:nvPr/>
        </p:nvSpPr>
        <p:spPr>
          <a:xfrm>
            <a:off x="8848338" y="2067472"/>
            <a:ext cx="12307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active learning</a:t>
            </a:r>
          </a:p>
        </p:txBody>
      </p:sp>
      <p:cxnSp>
        <p:nvCxnSpPr>
          <p:cNvPr id="234" name="Gewinkelte Verbindung 27">
            <a:extLst>
              <a:ext uri="{FF2B5EF4-FFF2-40B4-BE49-F238E27FC236}">
                <a16:creationId xmlns:a16="http://schemas.microsoft.com/office/drawing/2014/main" id="{65FF37ED-D4BD-441C-8BB5-6E2BDEE63AF7}"/>
              </a:ext>
            </a:extLst>
          </p:cNvPr>
          <p:cNvCxnSpPr>
            <a:cxnSpLocks/>
            <a:endCxn id="88" idx="1"/>
          </p:cNvCxnSpPr>
          <p:nvPr/>
        </p:nvCxnSpPr>
        <p:spPr>
          <a:xfrm rot="5400000">
            <a:off x="-912017" y="3004185"/>
            <a:ext cx="2773759" cy="417412"/>
          </a:xfrm>
          <a:prstGeom prst="bentConnector4">
            <a:avLst>
              <a:gd name="adj1" fmla="val 5421"/>
              <a:gd name="adj2" fmla="val 14381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Gerade Verbindung mit Pfeil 98">
            <a:extLst>
              <a:ext uri="{FF2B5EF4-FFF2-40B4-BE49-F238E27FC236}">
                <a16:creationId xmlns:a16="http://schemas.microsoft.com/office/drawing/2014/main" id="{3EA6BF85-25D4-4C10-B8DB-668CEC8831A0}"/>
              </a:ext>
            </a:extLst>
          </p:cNvPr>
          <p:cNvCxnSpPr>
            <a:cxnSpLocks/>
            <a:stCxn id="85" idx="2"/>
            <a:endCxn id="8" idx="0"/>
          </p:cNvCxnSpPr>
          <p:nvPr/>
        </p:nvCxnSpPr>
        <p:spPr>
          <a:xfrm>
            <a:off x="9116517" y="4928659"/>
            <a:ext cx="0" cy="5188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Gerade Verbindung mit Pfeil 42">
            <a:extLst>
              <a:ext uri="{FF2B5EF4-FFF2-40B4-BE49-F238E27FC236}">
                <a16:creationId xmlns:a16="http://schemas.microsoft.com/office/drawing/2014/main" id="{7DAD0877-0710-4853-89F9-273CEE2FABE2}"/>
              </a:ext>
            </a:extLst>
          </p:cNvPr>
          <p:cNvCxnSpPr>
            <a:cxnSpLocks/>
            <a:stCxn id="90" idx="0"/>
            <a:endCxn id="103" idx="3"/>
          </p:cNvCxnSpPr>
          <p:nvPr/>
        </p:nvCxnSpPr>
        <p:spPr>
          <a:xfrm flipV="1">
            <a:off x="8187309" y="1849138"/>
            <a:ext cx="0" cy="358064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Textfeld 60">
                <a:extLst>
                  <a:ext uri="{FF2B5EF4-FFF2-40B4-BE49-F238E27FC236}">
                    <a16:creationId xmlns:a16="http://schemas.microsoft.com/office/drawing/2014/main" id="{64CAEF2F-7591-49CE-8AD8-ABE8B25A1418}"/>
                  </a:ext>
                </a:extLst>
              </p:cNvPr>
              <p:cNvSpPr txBox="1"/>
              <p:nvPr/>
            </p:nvSpPr>
            <p:spPr>
              <a:xfrm>
                <a:off x="6457043" y="2492143"/>
                <a:ext cx="108536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1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𝑚𝑜𝑠𝑡</m:t>
                          </m:r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𝑢𝑛𝑐𝑒𝑟𝑡𝑎𝑖𝑛</m:t>
                          </m:r>
                        </m:sub>
                      </m:sSub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65" name="Textfeld 60">
                <a:extLst>
                  <a:ext uri="{FF2B5EF4-FFF2-40B4-BE49-F238E27FC236}">
                    <a16:creationId xmlns:a16="http://schemas.microsoft.com/office/drawing/2014/main" id="{64CAEF2F-7591-49CE-8AD8-ABE8B25A1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7043" y="2492143"/>
                <a:ext cx="1085368" cy="2616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" name="Gerade Verbindung mit Pfeil 69">
            <a:extLst>
              <a:ext uri="{FF2B5EF4-FFF2-40B4-BE49-F238E27FC236}">
                <a16:creationId xmlns:a16="http://schemas.microsoft.com/office/drawing/2014/main" id="{1699A4F2-6735-41BD-B99E-135F28B94023}"/>
              </a:ext>
            </a:extLst>
          </p:cNvPr>
          <p:cNvCxnSpPr>
            <a:cxnSpLocks/>
          </p:cNvCxnSpPr>
          <p:nvPr/>
        </p:nvCxnSpPr>
        <p:spPr>
          <a:xfrm flipV="1">
            <a:off x="7599851" y="4727118"/>
            <a:ext cx="1057666" cy="26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winkelte Verbindung 40">
            <a:extLst>
              <a:ext uri="{FF2B5EF4-FFF2-40B4-BE49-F238E27FC236}">
                <a16:creationId xmlns:a16="http://schemas.microsoft.com/office/drawing/2014/main" id="{F1A3E4B9-D271-4C99-95D5-7909449FDA90}"/>
              </a:ext>
            </a:extLst>
          </p:cNvPr>
          <p:cNvCxnSpPr>
            <a:cxnSpLocks/>
            <a:stCxn id="60" idx="3"/>
            <a:endCxn id="85" idx="0"/>
          </p:cNvCxnSpPr>
          <p:nvPr/>
        </p:nvCxnSpPr>
        <p:spPr>
          <a:xfrm>
            <a:off x="3815788" y="3573758"/>
            <a:ext cx="5300729" cy="706503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Flussdiagramm: Prozess 21">
            <a:extLst>
              <a:ext uri="{FF2B5EF4-FFF2-40B4-BE49-F238E27FC236}">
                <a16:creationId xmlns:a16="http://schemas.microsoft.com/office/drawing/2014/main" id="{2A706D72-0E57-490A-AF66-DB01038BAA16}"/>
              </a:ext>
            </a:extLst>
          </p:cNvPr>
          <p:cNvSpPr/>
          <p:nvPr/>
        </p:nvSpPr>
        <p:spPr>
          <a:xfrm>
            <a:off x="5336110" y="4166400"/>
            <a:ext cx="2819174" cy="1035609"/>
          </a:xfrm>
          <a:prstGeom prst="flowChartProcess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cxnSp>
        <p:nvCxnSpPr>
          <p:cNvPr id="126" name="Gerade Verbindung mit Pfeil 69">
            <a:extLst>
              <a:ext uri="{FF2B5EF4-FFF2-40B4-BE49-F238E27FC236}">
                <a16:creationId xmlns:a16="http://schemas.microsoft.com/office/drawing/2014/main" id="{DF0EDA5A-BD1A-4DFA-BC63-56A50EC0A540}"/>
              </a:ext>
            </a:extLst>
          </p:cNvPr>
          <p:cNvCxnSpPr>
            <a:cxnSpLocks/>
            <a:stCxn id="82" idx="3"/>
            <a:endCxn id="81" idx="1"/>
          </p:cNvCxnSpPr>
          <p:nvPr/>
        </p:nvCxnSpPr>
        <p:spPr>
          <a:xfrm flipV="1">
            <a:off x="6438823" y="4599772"/>
            <a:ext cx="246790" cy="280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feld 18">
                <a:extLst>
                  <a:ext uri="{FF2B5EF4-FFF2-40B4-BE49-F238E27FC236}">
                    <a16:creationId xmlns:a16="http://schemas.microsoft.com/office/drawing/2014/main" id="{0E369AFF-F5F6-4635-A774-A326CF31B49B}"/>
                  </a:ext>
                </a:extLst>
              </p:cNvPr>
              <p:cNvSpPr txBox="1"/>
              <p:nvPr/>
            </p:nvSpPr>
            <p:spPr>
              <a:xfrm>
                <a:off x="7527540" y="4704295"/>
                <a:ext cx="509050" cy="266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11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28" name="Textfeld 18">
                <a:extLst>
                  <a:ext uri="{FF2B5EF4-FFF2-40B4-BE49-F238E27FC236}">
                    <a16:creationId xmlns:a16="http://schemas.microsoft.com/office/drawing/2014/main" id="{0E369AFF-F5F6-4635-A774-A326CF31B4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7540" y="4704295"/>
                <a:ext cx="509050" cy="26616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feld 60">
                <a:extLst>
                  <a:ext uri="{FF2B5EF4-FFF2-40B4-BE49-F238E27FC236}">
                    <a16:creationId xmlns:a16="http://schemas.microsoft.com/office/drawing/2014/main" id="{15E12CA4-1E56-4785-ADE0-337000A006EF}"/>
                  </a:ext>
                </a:extLst>
              </p:cNvPr>
              <p:cNvSpPr txBox="1"/>
              <p:nvPr/>
            </p:nvSpPr>
            <p:spPr>
              <a:xfrm>
                <a:off x="4436273" y="2492143"/>
                <a:ext cx="108113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62" name="Textfeld 60">
                <a:extLst>
                  <a:ext uri="{FF2B5EF4-FFF2-40B4-BE49-F238E27FC236}">
                    <a16:creationId xmlns:a16="http://schemas.microsoft.com/office/drawing/2014/main" id="{15E12CA4-1E56-4785-ADE0-337000A006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6273" y="2492143"/>
                <a:ext cx="1081130" cy="2616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feld 61">
                <a:extLst>
                  <a:ext uri="{FF2B5EF4-FFF2-40B4-BE49-F238E27FC236}">
                    <a16:creationId xmlns:a16="http://schemas.microsoft.com/office/drawing/2014/main" id="{A5A2CF92-B1E6-4500-B95C-130908AA7127}"/>
                  </a:ext>
                </a:extLst>
              </p:cNvPr>
              <p:cNvSpPr txBox="1"/>
              <p:nvPr/>
            </p:nvSpPr>
            <p:spPr>
              <a:xfrm>
                <a:off x="7570288" y="4453112"/>
                <a:ext cx="1081130" cy="2661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63" name="Textfeld 61">
                <a:extLst>
                  <a:ext uri="{FF2B5EF4-FFF2-40B4-BE49-F238E27FC236}">
                    <a16:creationId xmlns:a16="http://schemas.microsoft.com/office/drawing/2014/main" id="{A5A2CF92-B1E6-4500-B95C-130908AA71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0288" y="4453112"/>
                <a:ext cx="1081130" cy="26616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4" name="Gerade Verbindung mit Pfeil 69">
            <a:extLst>
              <a:ext uri="{FF2B5EF4-FFF2-40B4-BE49-F238E27FC236}">
                <a16:creationId xmlns:a16="http://schemas.microsoft.com/office/drawing/2014/main" id="{9325F958-8528-413A-839A-DEAB16A1AAB1}"/>
              </a:ext>
            </a:extLst>
          </p:cNvPr>
          <p:cNvCxnSpPr>
            <a:cxnSpLocks/>
          </p:cNvCxnSpPr>
          <p:nvPr/>
        </p:nvCxnSpPr>
        <p:spPr>
          <a:xfrm flipV="1">
            <a:off x="7599851" y="4454634"/>
            <a:ext cx="1057666" cy="116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Arc 45">
            <a:extLst>
              <a:ext uri="{FF2B5EF4-FFF2-40B4-BE49-F238E27FC236}">
                <a16:creationId xmlns:a16="http://schemas.microsoft.com/office/drawing/2014/main" id="{C61D3993-8E5A-49D2-84F5-901C40777D9F}"/>
              </a:ext>
            </a:extLst>
          </p:cNvPr>
          <p:cNvSpPr/>
          <p:nvPr/>
        </p:nvSpPr>
        <p:spPr>
          <a:xfrm rot="5923218">
            <a:off x="9139953" y="2528162"/>
            <a:ext cx="451253" cy="434736"/>
          </a:xfrm>
          <a:prstGeom prst="arc">
            <a:avLst>
              <a:gd name="adj1" fmla="val 17479207"/>
              <a:gd name="adj2" fmla="val 14120949"/>
            </a:avLst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7" name="Textfeld 64">
            <a:extLst>
              <a:ext uri="{FF2B5EF4-FFF2-40B4-BE49-F238E27FC236}">
                <a16:creationId xmlns:a16="http://schemas.microsoft.com/office/drawing/2014/main" id="{9ACE706D-9352-4E0B-9AFE-759057AF1533}"/>
              </a:ext>
            </a:extLst>
          </p:cNvPr>
          <p:cNvSpPr txBox="1"/>
          <p:nvPr/>
        </p:nvSpPr>
        <p:spPr>
          <a:xfrm>
            <a:off x="9230792" y="2613625"/>
            <a:ext cx="702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iterate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B8E6F992-3A89-4772-B622-529C7EAC4F94}"/>
              </a:ext>
            </a:extLst>
          </p:cNvPr>
          <p:cNvSpPr/>
          <p:nvPr/>
        </p:nvSpPr>
        <p:spPr>
          <a:xfrm>
            <a:off x="2897788" y="3249559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extract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SVs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0E31BFAC-1EB7-48BE-9FC9-BE5FABF90D86}"/>
              </a:ext>
            </a:extLst>
          </p:cNvPr>
          <p:cNvSpPr/>
          <p:nvPr/>
        </p:nvSpPr>
        <p:spPr>
          <a:xfrm>
            <a:off x="271081" y="2203201"/>
            <a:ext cx="1338051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050" dirty="0">
                <a:solidFill>
                  <a:prstClr val="black"/>
                </a:solidFill>
                <a:latin typeface="Futura"/>
                <a:cs typeface="Times New Roman" panose="02020603050405020304" pitchFamily="18" charset="0"/>
              </a:rPr>
              <a:t>segmentation with initial parameterization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5B27D1EB-F03A-4359-A1A9-CCE5A0A5DF48}"/>
              </a:ext>
            </a:extLst>
          </p:cNvPr>
          <p:cNvSpPr/>
          <p:nvPr/>
        </p:nvSpPr>
        <p:spPr>
          <a:xfrm>
            <a:off x="1797790" y="2203201"/>
            <a:ext cx="918102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 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features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4EC7B095-A5D7-4114-B67B-5CF8AA896EC9}"/>
              </a:ext>
            </a:extLst>
          </p:cNvPr>
          <p:cNvSpPr/>
          <p:nvPr/>
        </p:nvSpPr>
        <p:spPr>
          <a:xfrm>
            <a:off x="2897788" y="2203201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learn SVM model</a:t>
            </a: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9CAC7904-D838-4A96-AA28-10F624B9D83D}"/>
              </a:ext>
            </a:extLst>
          </p:cNvPr>
          <p:cNvSpPr/>
          <p:nvPr/>
        </p:nvSpPr>
        <p:spPr>
          <a:xfrm>
            <a:off x="5440009" y="2208269"/>
            <a:ext cx="998814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labeling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candidates</a:t>
            </a: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B517FE34-3B32-4303-B7D8-190BE8598D89}"/>
              </a:ext>
            </a:extLst>
          </p:cNvPr>
          <p:cNvSpPr/>
          <p:nvPr/>
        </p:nvSpPr>
        <p:spPr>
          <a:xfrm>
            <a:off x="6685613" y="4275573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margin sampling constraint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BDC66D7A-4848-4F88-86AF-D3BB749F6643}"/>
              </a:ext>
            </a:extLst>
          </p:cNvPr>
          <p:cNvSpPr/>
          <p:nvPr/>
        </p:nvSpPr>
        <p:spPr>
          <a:xfrm>
            <a:off x="5468689" y="4278375"/>
            <a:ext cx="970134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similarity constraint</a:t>
            </a: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C9DE8912-A3A9-401B-BEF7-86203DBB672F}"/>
              </a:ext>
            </a:extLst>
          </p:cNvPr>
          <p:cNvSpPr/>
          <p:nvPr/>
        </p:nvSpPr>
        <p:spPr>
          <a:xfrm>
            <a:off x="4029829" y="4280206"/>
            <a:ext cx="918102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features</a:t>
            </a:r>
            <a:endParaRPr lang="en-US" sz="1050" dirty="0">
              <a:solidFill>
                <a:prstClr val="black"/>
              </a:solidFill>
              <a:latin typeface="Futura"/>
              <a:cs typeface="Times New Roman" panose="02020603050405020304" pitchFamily="18" charset="0"/>
            </a:endParaRP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CD4AFA70-7C34-466E-A6B6-FE37BD14106C}"/>
              </a:ext>
            </a:extLst>
          </p:cNvPr>
          <p:cNvSpPr/>
          <p:nvPr/>
        </p:nvSpPr>
        <p:spPr>
          <a:xfrm>
            <a:off x="2897788" y="4279225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identify virtual samples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6BACD199-755C-4E22-BA48-BA95491363B8}"/>
              </a:ext>
            </a:extLst>
          </p:cNvPr>
          <p:cNvSpPr/>
          <p:nvPr/>
        </p:nvSpPr>
        <p:spPr>
          <a:xfrm>
            <a:off x="8657517" y="4280261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relearn model</a:t>
            </a: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2A949BA5-6356-41F5-A5D3-54A1408034EF}"/>
              </a:ext>
            </a:extLst>
          </p:cNvPr>
          <p:cNvSpPr/>
          <p:nvPr/>
        </p:nvSpPr>
        <p:spPr>
          <a:xfrm>
            <a:off x="266156" y="4275572"/>
            <a:ext cx="13392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segmentation with altered parameterization</a:t>
            </a: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697A23BB-C9E4-45D3-BE0B-36072BC33FE7}"/>
              </a:ext>
            </a:extLst>
          </p:cNvPr>
          <p:cNvSpPr/>
          <p:nvPr/>
        </p:nvSpPr>
        <p:spPr>
          <a:xfrm>
            <a:off x="7730190" y="2207202"/>
            <a:ext cx="914238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margin sampling distance</a:t>
            </a:r>
          </a:p>
        </p:txBody>
      </p:sp>
      <p:cxnSp>
        <p:nvCxnSpPr>
          <p:cNvPr id="150" name="Gerade Verbindung mit Pfeil 52">
            <a:extLst>
              <a:ext uri="{FF2B5EF4-FFF2-40B4-BE49-F238E27FC236}">
                <a16:creationId xmlns:a16="http://schemas.microsoft.com/office/drawing/2014/main" id="{478673B4-905E-4371-AF0F-5EAE1D7FFB44}"/>
              </a:ext>
            </a:extLst>
          </p:cNvPr>
          <p:cNvCxnSpPr>
            <a:cxnSpLocks/>
            <a:stCxn id="76" idx="0"/>
            <a:endCxn id="2" idx="3"/>
          </p:cNvCxnSpPr>
          <p:nvPr/>
        </p:nvCxnSpPr>
        <p:spPr>
          <a:xfrm flipH="1" flipV="1">
            <a:off x="939329" y="1843044"/>
            <a:ext cx="778" cy="36015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tangle 216">
            <a:extLst>
              <a:ext uri="{FF2B5EF4-FFF2-40B4-BE49-F238E27FC236}">
                <a16:creationId xmlns:a16="http://schemas.microsoft.com/office/drawing/2014/main" id="{CE280420-228F-4D4C-80F2-02B33F8F9893}"/>
              </a:ext>
            </a:extLst>
          </p:cNvPr>
          <p:cNvSpPr/>
          <p:nvPr/>
        </p:nvSpPr>
        <p:spPr>
          <a:xfrm>
            <a:off x="-502397" y="2090702"/>
            <a:ext cx="56618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VSVM</a:t>
            </a:r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C8EE7157-E021-42D2-849E-F484F2B10A54}"/>
              </a:ext>
            </a:extLst>
          </p:cNvPr>
          <p:cNvSpPr/>
          <p:nvPr/>
        </p:nvSpPr>
        <p:spPr>
          <a:xfrm>
            <a:off x="-510265" y="4939151"/>
            <a:ext cx="176683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encoding of invariances</a:t>
            </a: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FFFD716E-AF68-459F-A640-FB2282076777}"/>
              </a:ext>
            </a:extLst>
          </p:cNvPr>
          <p:cNvSpPr/>
          <p:nvPr/>
        </p:nvSpPr>
        <p:spPr>
          <a:xfrm>
            <a:off x="5376021" y="4948398"/>
            <a:ext cx="155042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self-learning strategy</a:t>
            </a:r>
          </a:p>
        </p:txBody>
      </p:sp>
      <p:cxnSp>
        <p:nvCxnSpPr>
          <p:cNvPr id="89" name="Gerade Verbindung mit Pfeil 69">
            <a:extLst>
              <a:ext uri="{FF2B5EF4-FFF2-40B4-BE49-F238E27FC236}">
                <a16:creationId xmlns:a16="http://schemas.microsoft.com/office/drawing/2014/main" id="{40F74CC9-C294-43A4-A96D-F2F24646AF51}"/>
              </a:ext>
            </a:extLst>
          </p:cNvPr>
          <p:cNvCxnSpPr>
            <a:cxnSpLocks/>
            <a:stCxn id="90" idx="1"/>
            <a:endCxn id="80" idx="3"/>
          </p:cNvCxnSpPr>
          <p:nvPr/>
        </p:nvCxnSpPr>
        <p:spPr>
          <a:xfrm flipH="1">
            <a:off x="6438823" y="2531401"/>
            <a:ext cx="1291367" cy="106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winkelte Verbindung 40">
            <a:extLst>
              <a:ext uri="{FF2B5EF4-FFF2-40B4-BE49-F238E27FC236}">
                <a16:creationId xmlns:a16="http://schemas.microsoft.com/office/drawing/2014/main" id="{1166C831-0602-4CBD-978F-8EF001FD8682}"/>
              </a:ext>
            </a:extLst>
          </p:cNvPr>
          <p:cNvCxnSpPr>
            <a:cxnSpLocks/>
            <a:stCxn id="80" idx="1"/>
            <a:endCxn id="101" idx="4"/>
          </p:cNvCxnSpPr>
          <p:nvPr/>
        </p:nvCxnSpPr>
        <p:spPr>
          <a:xfrm rot="10800000">
            <a:off x="3896789" y="1338664"/>
            <a:ext cx="1543221" cy="1193804"/>
          </a:xfrm>
          <a:prstGeom prst="bentConnector3">
            <a:avLst>
              <a:gd name="adj1" fmla="val 55428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feld 60">
                <a:extLst>
                  <a:ext uri="{FF2B5EF4-FFF2-40B4-BE49-F238E27FC236}">
                    <a16:creationId xmlns:a16="http://schemas.microsoft.com/office/drawing/2014/main" id="{40AB6970-4CB9-4A30-BF8B-B8FD9C5D96AA}"/>
                  </a:ext>
                </a:extLst>
              </p:cNvPr>
              <p:cNvSpPr txBox="1"/>
              <p:nvPr/>
            </p:nvSpPr>
            <p:spPr>
              <a:xfrm>
                <a:off x="7085512" y="3719752"/>
                <a:ext cx="100944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55" name="Textfeld 60">
                <a:extLst>
                  <a:ext uri="{FF2B5EF4-FFF2-40B4-BE49-F238E27FC236}">
                    <a16:creationId xmlns:a16="http://schemas.microsoft.com/office/drawing/2014/main" id="{40AB6970-4CB9-4A30-BF8B-B8FD9C5D96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5512" y="3719752"/>
                <a:ext cx="1009444" cy="2616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45F68CCC-BDAB-4892-AC95-39837EBAC307}"/>
              </a:ext>
            </a:extLst>
          </p:cNvPr>
          <p:cNvSpPr/>
          <p:nvPr/>
        </p:nvSpPr>
        <p:spPr>
          <a:xfrm>
            <a:off x="5463346" y="3337664"/>
            <a:ext cx="972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remaining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candidates</a:t>
            </a:r>
          </a:p>
        </p:txBody>
      </p:sp>
      <p:cxnSp>
        <p:nvCxnSpPr>
          <p:cNvPr id="61" name="Gewinkelte Verbindung 40">
            <a:extLst>
              <a:ext uri="{FF2B5EF4-FFF2-40B4-BE49-F238E27FC236}">
                <a16:creationId xmlns:a16="http://schemas.microsoft.com/office/drawing/2014/main" id="{6DFDF9F2-A28B-493C-A29E-223507BF1A70}"/>
              </a:ext>
            </a:extLst>
          </p:cNvPr>
          <p:cNvCxnSpPr>
            <a:cxnSpLocks/>
            <a:stCxn id="59" idx="3"/>
            <a:endCxn id="81" idx="0"/>
          </p:cNvCxnSpPr>
          <p:nvPr/>
        </p:nvCxnSpPr>
        <p:spPr>
          <a:xfrm>
            <a:off x="6435346" y="3661863"/>
            <a:ext cx="709267" cy="613710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55">
            <a:extLst>
              <a:ext uri="{FF2B5EF4-FFF2-40B4-BE49-F238E27FC236}">
                <a16:creationId xmlns:a16="http://schemas.microsoft.com/office/drawing/2014/main" id="{28D07CE3-C26F-4201-ADBD-084509795874}"/>
              </a:ext>
            </a:extLst>
          </p:cNvPr>
          <p:cNvCxnSpPr>
            <a:cxnSpLocks/>
            <a:endCxn id="59" idx="0"/>
          </p:cNvCxnSpPr>
          <p:nvPr/>
        </p:nvCxnSpPr>
        <p:spPr>
          <a:xfrm>
            <a:off x="5946565" y="2856521"/>
            <a:ext cx="2781" cy="481143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winkelte Verbindung 40">
            <a:extLst>
              <a:ext uri="{FF2B5EF4-FFF2-40B4-BE49-F238E27FC236}">
                <a16:creationId xmlns:a16="http://schemas.microsoft.com/office/drawing/2014/main" id="{CECE32A4-6A8C-4CAE-9DA7-6CA9E23F74A5}"/>
              </a:ext>
            </a:extLst>
          </p:cNvPr>
          <p:cNvCxnSpPr>
            <a:cxnSpLocks/>
            <a:stCxn id="79" idx="3"/>
            <a:endCxn id="59" idx="1"/>
          </p:cNvCxnSpPr>
          <p:nvPr/>
        </p:nvCxnSpPr>
        <p:spPr>
          <a:xfrm>
            <a:off x="3815788" y="2527400"/>
            <a:ext cx="1647558" cy="1134463"/>
          </a:xfrm>
          <a:prstGeom prst="bentConnector3">
            <a:avLst>
              <a:gd name="adj1" fmla="val 29664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feld 64">
            <a:extLst>
              <a:ext uri="{FF2B5EF4-FFF2-40B4-BE49-F238E27FC236}">
                <a16:creationId xmlns:a16="http://schemas.microsoft.com/office/drawing/2014/main" id="{9FE499A4-AA4F-429D-8952-5FFA3D60BE92}"/>
              </a:ext>
            </a:extLst>
          </p:cNvPr>
          <p:cNvSpPr txBox="1"/>
          <p:nvPr/>
        </p:nvSpPr>
        <p:spPr>
          <a:xfrm>
            <a:off x="6478570" y="3234783"/>
            <a:ext cx="16163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semi labeled samples</a:t>
            </a:r>
          </a:p>
        </p:txBody>
      </p:sp>
      <p:cxnSp>
        <p:nvCxnSpPr>
          <p:cNvPr id="67" name="Gewinkelte Verbindung 40">
            <a:extLst>
              <a:ext uri="{FF2B5EF4-FFF2-40B4-BE49-F238E27FC236}">
                <a16:creationId xmlns:a16="http://schemas.microsoft.com/office/drawing/2014/main" id="{C76C2A79-1156-48B2-94C9-7C98E72C4017}"/>
              </a:ext>
            </a:extLst>
          </p:cNvPr>
          <p:cNvCxnSpPr>
            <a:cxnSpLocks/>
            <a:stCxn id="85" idx="3"/>
            <a:endCxn id="90" idx="2"/>
          </p:cNvCxnSpPr>
          <p:nvPr/>
        </p:nvCxnSpPr>
        <p:spPr>
          <a:xfrm flipH="1" flipV="1">
            <a:off x="8187309" y="2855600"/>
            <a:ext cx="1388208" cy="1748860"/>
          </a:xfrm>
          <a:prstGeom prst="bentConnector4">
            <a:avLst>
              <a:gd name="adj1" fmla="val -16467"/>
              <a:gd name="adj2" fmla="val 71033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mit Pfeil 55">
            <a:extLst>
              <a:ext uri="{FF2B5EF4-FFF2-40B4-BE49-F238E27FC236}">
                <a16:creationId xmlns:a16="http://schemas.microsoft.com/office/drawing/2014/main" id="{FF0244F5-39AB-4753-A0C0-4C80F9AA3093}"/>
              </a:ext>
            </a:extLst>
          </p:cNvPr>
          <p:cNvCxnSpPr>
            <a:cxnSpLocks/>
          </p:cNvCxnSpPr>
          <p:nvPr/>
        </p:nvCxnSpPr>
        <p:spPr>
          <a:xfrm>
            <a:off x="5868144" y="1060958"/>
            <a:ext cx="2781" cy="481143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0400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lussdiagramm: Prozess 19"/>
          <p:cNvSpPr/>
          <p:nvPr/>
        </p:nvSpPr>
        <p:spPr>
          <a:xfrm>
            <a:off x="-504564" y="2092705"/>
            <a:ext cx="9648564" cy="2686445"/>
          </a:xfrm>
          <a:prstGeom prst="flowChartProcess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22" name="Flussdiagramm: Prozess 21"/>
          <p:cNvSpPr/>
          <p:nvPr/>
        </p:nvSpPr>
        <p:spPr>
          <a:xfrm>
            <a:off x="5257370" y="3993202"/>
            <a:ext cx="2539374" cy="1035609"/>
          </a:xfrm>
          <a:prstGeom prst="flowChartProcess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1" name="Flussdiagramm: Prozess 20"/>
          <p:cNvSpPr/>
          <p:nvPr/>
        </p:nvSpPr>
        <p:spPr>
          <a:xfrm>
            <a:off x="-504564" y="3993202"/>
            <a:ext cx="5708547" cy="1035609"/>
          </a:xfrm>
          <a:prstGeom prst="flowChartProcess">
            <a:avLst/>
          </a:prstGeom>
          <a:solidFill>
            <a:schemeClr val="accent2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3827934" y="3586689"/>
                <a:ext cx="452303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7934" y="3586689"/>
                <a:ext cx="452303" cy="2654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lussdiagramm: Prozess 6"/>
          <p:cNvSpPr/>
          <p:nvPr/>
        </p:nvSpPr>
        <p:spPr>
          <a:xfrm>
            <a:off x="270169" y="2186616"/>
            <a:ext cx="1337674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segmentation with initial parameterization</a:t>
            </a:r>
          </a:p>
        </p:txBody>
      </p:sp>
      <p:sp>
        <p:nvSpPr>
          <p:cNvPr id="8" name="Flussdiagramm: Karte 7"/>
          <p:cNvSpPr/>
          <p:nvPr/>
        </p:nvSpPr>
        <p:spPr>
          <a:xfrm>
            <a:off x="8712558" y="5365419"/>
            <a:ext cx="1026114" cy="702078"/>
          </a:xfrm>
          <a:prstGeom prst="flowChartPunchedCar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thematic</a:t>
            </a:r>
            <a:r>
              <a:rPr lang="de-DE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map</a:t>
            </a:r>
          </a:p>
        </p:txBody>
      </p:sp>
      <p:sp>
        <p:nvSpPr>
          <p:cNvPr id="9" name="Flussdiagramm: Prozess 8"/>
          <p:cNvSpPr/>
          <p:nvPr/>
        </p:nvSpPr>
        <p:spPr>
          <a:xfrm>
            <a:off x="311596" y="4108142"/>
            <a:ext cx="1375257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segmentation with altered parameterization</a:t>
            </a:r>
          </a:p>
        </p:txBody>
      </p:sp>
      <p:sp>
        <p:nvSpPr>
          <p:cNvPr id="10" name="Flussdiagramm: Prozess 9"/>
          <p:cNvSpPr/>
          <p:nvPr/>
        </p:nvSpPr>
        <p:spPr>
          <a:xfrm>
            <a:off x="1769759" y="2186862"/>
            <a:ext cx="918102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 features</a:t>
            </a:r>
          </a:p>
        </p:txBody>
      </p:sp>
      <p:sp>
        <p:nvSpPr>
          <p:cNvPr id="11" name="Flussdiagramm: Prozess 10"/>
          <p:cNvSpPr/>
          <p:nvPr/>
        </p:nvSpPr>
        <p:spPr>
          <a:xfrm>
            <a:off x="3984005" y="4108142"/>
            <a:ext cx="918102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features</a:t>
            </a:r>
          </a:p>
        </p:txBody>
      </p:sp>
      <p:sp>
        <p:nvSpPr>
          <p:cNvPr id="13" name="Flussdiagramm: Prozess 12"/>
          <p:cNvSpPr/>
          <p:nvPr/>
        </p:nvSpPr>
        <p:spPr>
          <a:xfrm>
            <a:off x="2849879" y="3266982"/>
            <a:ext cx="1026114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extract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SVs</a:t>
            </a:r>
          </a:p>
        </p:txBody>
      </p:sp>
      <p:sp>
        <p:nvSpPr>
          <p:cNvPr id="14" name="Flussdiagramm: Prozess 13"/>
          <p:cNvSpPr/>
          <p:nvPr/>
        </p:nvSpPr>
        <p:spPr>
          <a:xfrm>
            <a:off x="2849879" y="4108142"/>
            <a:ext cx="1026114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identify virtual samples</a:t>
            </a:r>
          </a:p>
        </p:txBody>
      </p:sp>
      <p:sp>
        <p:nvSpPr>
          <p:cNvPr id="15" name="Flussdiagramm: Prozess 14"/>
          <p:cNvSpPr/>
          <p:nvPr/>
        </p:nvSpPr>
        <p:spPr>
          <a:xfrm>
            <a:off x="5328084" y="4108142"/>
            <a:ext cx="918102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similarity constraint</a:t>
            </a:r>
          </a:p>
        </p:txBody>
      </p:sp>
      <p:sp>
        <p:nvSpPr>
          <p:cNvPr id="16" name="Flussdiagramm: Prozess 15"/>
          <p:cNvSpPr/>
          <p:nvPr/>
        </p:nvSpPr>
        <p:spPr>
          <a:xfrm>
            <a:off x="6482884" y="4108142"/>
            <a:ext cx="918102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margin sampling constraint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4869590" y="4421192"/>
                <a:ext cx="450123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9590" y="4421192"/>
                <a:ext cx="450123" cy="2654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feld 23"/>
          <p:cNvSpPr txBox="1"/>
          <p:nvPr/>
        </p:nvSpPr>
        <p:spPr>
          <a:xfrm>
            <a:off x="-524930" y="2092705"/>
            <a:ext cx="583814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VSVM</a:t>
            </a:r>
            <a:endParaRPr lang="en-US" sz="1350" b="1" dirty="0">
              <a:solidFill>
                <a:schemeClr val="tx1">
                  <a:lumMod val="75000"/>
                  <a:lumOff val="25000"/>
                </a:schemeClr>
              </a:solidFill>
              <a:latin typeface="Futura"/>
              <a:cs typeface="Times New Roman" panose="02020603050405020304" pitchFamily="18" charset="0"/>
            </a:endParaRPr>
          </a:p>
        </p:txBody>
      </p:sp>
      <p:cxnSp>
        <p:nvCxnSpPr>
          <p:cNvPr id="26" name="Gewinkelte Verbindung 25"/>
          <p:cNvCxnSpPr>
            <a:cxnSpLocks/>
          </p:cNvCxnSpPr>
          <p:nvPr/>
        </p:nvCxnSpPr>
        <p:spPr>
          <a:xfrm rot="5400000">
            <a:off x="791256" y="2014007"/>
            <a:ext cx="349332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cxnSpLocks/>
            <a:stCxn id="7" idx="3"/>
          </p:cNvCxnSpPr>
          <p:nvPr/>
        </p:nvCxnSpPr>
        <p:spPr>
          <a:xfrm>
            <a:off x="1607843" y="2510652"/>
            <a:ext cx="12728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stCxn id="10" idx="3"/>
            <a:endCxn id="12" idx="1"/>
          </p:cNvCxnSpPr>
          <p:nvPr/>
        </p:nvCxnSpPr>
        <p:spPr>
          <a:xfrm>
            <a:off x="2687861" y="2510898"/>
            <a:ext cx="16183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>
            <a:cxnSpLocks/>
            <a:stCxn id="12" idx="0"/>
            <a:endCxn id="101" idx="3"/>
          </p:cNvCxnSpPr>
          <p:nvPr/>
        </p:nvCxnSpPr>
        <p:spPr>
          <a:xfrm flipV="1">
            <a:off x="3362756" y="1811737"/>
            <a:ext cx="0" cy="37512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>
            <a:cxnSpLocks/>
            <a:stCxn id="12" idx="2"/>
            <a:endCxn id="13" idx="0"/>
          </p:cNvCxnSpPr>
          <p:nvPr/>
        </p:nvCxnSpPr>
        <p:spPr>
          <a:xfrm>
            <a:off x="3362757" y="2834934"/>
            <a:ext cx="179" cy="4320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>
            <a:stCxn id="13" idx="2"/>
            <a:endCxn id="14" idx="0"/>
          </p:cNvCxnSpPr>
          <p:nvPr/>
        </p:nvCxnSpPr>
        <p:spPr>
          <a:xfrm>
            <a:off x="3362936" y="3915054"/>
            <a:ext cx="0" cy="1930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>
            <a:cxnSpLocks/>
            <a:stCxn id="9" idx="3"/>
            <a:endCxn id="14" idx="1"/>
          </p:cNvCxnSpPr>
          <p:nvPr/>
        </p:nvCxnSpPr>
        <p:spPr>
          <a:xfrm>
            <a:off x="1686853" y="4432178"/>
            <a:ext cx="116302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>
            <a:stCxn id="14" idx="3"/>
            <a:endCxn id="11" idx="1"/>
          </p:cNvCxnSpPr>
          <p:nvPr/>
        </p:nvCxnSpPr>
        <p:spPr>
          <a:xfrm>
            <a:off x="3875993" y="4432178"/>
            <a:ext cx="10801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>
            <a:cxnSpLocks/>
            <a:stCxn id="11" idx="3"/>
            <a:endCxn id="15" idx="1"/>
          </p:cNvCxnSpPr>
          <p:nvPr/>
        </p:nvCxnSpPr>
        <p:spPr>
          <a:xfrm>
            <a:off x="4902106" y="4432178"/>
            <a:ext cx="42597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mit Pfeil 69"/>
          <p:cNvCxnSpPr>
            <a:cxnSpLocks/>
            <a:stCxn id="15" idx="3"/>
            <a:endCxn id="16" idx="1"/>
          </p:cNvCxnSpPr>
          <p:nvPr/>
        </p:nvCxnSpPr>
        <p:spPr>
          <a:xfrm>
            <a:off x="6246186" y="4432178"/>
            <a:ext cx="23669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feld 77"/>
          <p:cNvSpPr txBox="1"/>
          <p:nvPr/>
        </p:nvSpPr>
        <p:spPr>
          <a:xfrm>
            <a:off x="-504564" y="4779150"/>
            <a:ext cx="176683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encoding of invariances</a:t>
            </a:r>
          </a:p>
        </p:txBody>
      </p:sp>
      <p:sp>
        <p:nvSpPr>
          <p:cNvPr id="79" name="Textfeld 78"/>
          <p:cNvSpPr txBox="1"/>
          <p:nvPr/>
        </p:nvSpPr>
        <p:spPr>
          <a:xfrm>
            <a:off x="5255115" y="4772800"/>
            <a:ext cx="155042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self-learning strategy</a:t>
            </a:r>
          </a:p>
        </p:txBody>
      </p:sp>
      <p:sp>
        <p:nvSpPr>
          <p:cNvPr id="12" name="Flussdiagramm: Prozess 11"/>
          <p:cNvSpPr/>
          <p:nvPr/>
        </p:nvSpPr>
        <p:spPr>
          <a:xfrm>
            <a:off x="2849699" y="2186862"/>
            <a:ext cx="1026114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learn SVM model</a:t>
            </a:r>
          </a:p>
        </p:txBody>
      </p:sp>
      <p:sp>
        <p:nvSpPr>
          <p:cNvPr id="100" name="Textfeld 99">
            <a:extLst>
              <a:ext uri="{FF2B5EF4-FFF2-40B4-BE49-F238E27FC236}">
                <a16:creationId xmlns:a16="http://schemas.microsoft.com/office/drawing/2014/main" id="{FEB7460F-EA71-4E85-80CF-6CE363E10C88}"/>
              </a:ext>
            </a:extLst>
          </p:cNvPr>
          <p:cNvSpPr txBox="1"/>
          <p:nvPr/>
        </p:nvSpPr>
        <p:spPr>
          <a:xfrm>
            <a:off x="-504564" y="-463103"/>
            <a:ext cx="1124778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latin typeface="Futura"/>
                <a:cs typeface="Times New Roman" panose="02020603050405020304" pitchFamily="18" charset="0"/>
              </a:rPr>
              <a:t>Active learning method</a:t>
            </a:r>
            <a:r>
              <a:rPr lang="de-DE" sz="1700" b="1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b="1" dirty="0">
                <a:latin typeface="Futura"/>
                <a:cs typeface="Times New Roman" panose="02020603050405020304" pitchFamily="18" charset="0"/>
              </a:rPr>
              <a:t>with</a:t>
            </a:r>
            <a:r>
              <a:rPr lang="de-DE" sz="1700" b="1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b="1" dirty="0">
                <a:latin typeface="Futura"/>
                <a:cs typeface="Times New Roman" panose="02020603050405020304" pitchFamily="18" charset="0"/>
              </a:rPr>
              <a:t>constrained</a:t>
            </a:r>
            <a:r>
              <a:rPr lang="de-DE" sz="1700" b="1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b="1" dirty="0">
                <a:latin typeface="Futura"/>
                <a:cs typeface="Times New Roman" panose="02020603050405020304" pitchFamily="18" charset="0"/>
              </a:rPr>
              <a:t>Virtual Support Vector Machine v1</a:t>
            </a:r>
            <a:endParaRPr lang="de-DE" sz="1700" b="1" dirty="0">
              <a:latin typeface="Futura"/>
              <a:cs typeface="Times New Roman" panose="02020603050405020304" pitchFamily="18" charset="0"/>
            </a:endParaRPr>
          </a:p>
        </p:txBody>
      </p:sp>
      <p:sp>
        <p:nvSpPr>
          <p:cNvPr id="2" name="Zylinder 1">
            <a:extLst>
              <a:ext uri="{FF2B5EF4-FFF2-40B4-BE49-F238E27FC236}">
                <a16:creationId xmlns:a16="http://schemas.microsoft.com/office/drawing/2014/main" id="{7FC7301F-2494-4D15-88B6-3B540EB335BB}"/>
              </a:ext>
            </a:extLst>
          </p:cNvPr>
          <p:cNvSpPr/>
          <p:nvPr/>
        </p:nvSpPr>
        <p:spPr>
          <a:xfrm>
            <a:off x="419609" y="875441"/>
            <a:ext cx="1059008" cy="963900"/>
          </a:xfrm>
          <a:prstGeom prst="can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image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/>
              <p:nvPr/>
            </p:nvSpPr>
            <p:spPr>
              <a:xfrm>
                <a:off x="2822697" y="847837"/>
                <a:ext cx="1080119" cy="963900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labeled samples </a:t>
                </a:r>
                <a14:m>
                  <m:oMath xmlns:m="http://schemas.openxmlformats.org/officeDocument/2006/math">
                    <m:r>
                      <a:rPr lang="en-US" sz="105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endParaRPr lang="en-US" sz="105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2697" y="847837"/>
                <a:ext cx="1080119" cy="963900"/>
              </a:xfrm>
              <a:prstGeom prst="can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1" name="Flussdiagramm: Prozess 50">
            <a:extLst>
              <a:ext uri="{FF2B5EF4-FFF2-40B4-BE49-F238E27FC236}">
                <a16:creationId xmlns:a16="http://schemas.microsoft.com/office/drawing/2014/main" id="{3BE30CFD-4A5B-46B4-8D93-061A04ADE04A}"/>
              </a:ext>
            </a:extLst>
          </p:cNvPr>
          <p:cNvSpPr/>
          <p:nvPr/>
        </p:nvSpPr>
        <p:spPr>
          <a:xfrm>
            <a:off x="7988039" y="2097334"/>
            <a:ext cx="2416610" cy="2942282"/>
          </a:xfrm>
          <a:prstGeom prst="flowChartProcess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Zylinder 102">
                <a:extLst>
                  <a:ext uri="{FF2B5EF4-FFF2-40B4-BE49-F238E27FC236}">
                    <a16:creationId xmlns:a16="http://schemas.microsoft.com/office/drawing/2014/main" id="{1475BEBA-E10D-4242-8695-D0F6D2C12075}"/>
                  </a:ext>
                </a:extLst>
              </p:cNvPr>
              <p:cNvSpPr/>
              <p:nvPr/>
            </p:nvSpPr>
            <p:spPr>
              <a:xfrm>
                <a:off x="8662686" y="853339"/>
                <a:ext cx="1080119" cy="963027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pool of unlabeled samples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</m:acc>
                  </m:oMath>
                </a14:m>
                <a:endParaRPr lang="en-US" sz="110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2" name="Zylinder 102">
                <a:extLst>
                  <a:ext uri="{FF2B5EF4-FFF2-40B4-BE49-F238E27FC236}">
                    <a16:creationId xmlns:a16="http://schemas.microsoft.com/office/drawing/2014/main" id="{1475BEBA-E10D-4242-8695-D0F6D2C120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2686" y="853339"/>
                <a:ext cx="1080119" cy="963027"/>
              </a:xfrm>
              <a:prstGeom prst="can">
                <a:avLst/>
              </a:prstGeom>
              <a:blipFill>
                <a:blip r:embed="rId6"/>
                <a:stretch>
                  <a:fillRect r="-7263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0" name="Flussdiagramm: Prozess 50">
            <a:extLst>
              <a:ext uri="{FF2B5EF4-FFF2-40B4-BE49-F238E27FC236}">
                <a16:creationId xmlns:a16="http://schemas.microsoft.com/office/drawing/2014/main" id="{11E8D23C-BCD8-410A-8EBB-723FC60C2727}"/>
              </a:ext>
            </a:extLst>
          </p:cNvPr>
          <p:cNvSpPr/>
          <p:nvPr/>
        </p:nvSpPr>
        <p:spPr>
          <a:xfrm>
            <a:off x="4879947" y="2092705"/>
            <a:ext cx="3108090" cy="1246996"/>
          </a:xfrm>
          <a:prstGeom prst="flowChartProcess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209" name="Textfeld 64">
            <a:extLst>
              <a:ext uri="{FF2B5EF4-FFF2-40B4-BE49-F238E27FC236}">
                <a16:creationId xmlns:a16="http://schemas.microsoft.com/office/drawing/2014/main" id="{90BE4522-8B58-4A93-B1B1-B95C41BD39B6}"/>
              </a:ext>
            </a:extLst>
          </p:cNvPr>
          <p:cNvSpPr txBox="1"/>
          <p:nvPr/>
        </p:nvSpPr>
        <p:spPr>
          <a:xfrm>
            <a:off x="6596126" y="2101193"/>
            <a:ext cx="12202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active learning</a:t>
            </a:r>
          </a:p>
        </p:txBody>
      </p:sp>
      <p:sp>
        <p:nvSpPr>
          <p:cNvPr id="215" name="Flowchart: Alternate Process 214">
            <a:extLst>
              <a:ext uri="{FF2B5EF4-FFF2-40B4-BE49-F238E27FC236}">
                <a16:creationId xmlns:a16="http://schemas.microsoft.com/office/drawing/2014/main" id="{5568A0A8-473D-416B-A9B7-C289800D5EE2}"/>
              </a:ext>
            </a:extLst>
          </p:cNvPr>
          <p:cNvSpPr/>
          <p:nvPr/>
        </p:nvSpPr>
        <p:spPr>
          <a:xfrm>
            <a:off x="8848347" y="3975417"/>
            <a:ext cx="968585" cy="712546"/>
          </a:xfrm>
          <a:prstGeom prst="flowChartAlternate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19" name="Flowchart: Alternate Process 218">
            <a:extLst>
              <a:ext uri="{FF2B5EF4-FFF2-40B4-BE49-F238E27FC236}">
                <a16:creationId xmlns:a16="http://schemas.microsoft.com/office/drawing/2014/main" id="{7DD4E885-9A52-49DD-9700-C6B8474FB94E}"/>
              </a:ext>
            </a:extLst>
          </p:cNvPr>
          <p:cNvSpPr/>
          <p:nvPr/>
        </p:nvSpPr>
        <p:spPr>
          <a:xfrm>
            <a:off x="8792897" y="4030012"/>
            <a:ext cx="968585" cy="712546"/>
          </a:xfrm>
          <a:prstGeom prst="flowChartAlternate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20" name="Flowchart: Alternate Process 219">
            <a:extLst>
              <a:ext uri="{FF2B5EF4-FFF2-40B4-BE49-F238E27FC236}">
                <a16:creationId xmlns:a16="http://schemas.microsoft.com/office/drawing/2014/main" id="{86FA2F13-A071-4396-8573-FC178C7CBDED}"/>
              </a:ext>
            </a:extLst>
          </p:cNvPr>
          <p:cNvSpPr/>
          <p:nvPr/>
        </p:nvSpPr>
        <p:spPr>
          <a:xfrm>
            <a:off x="8742058" y="4084608"/>
            <a:ext cx="968585" cy="712546"/>
          </a:xfrm>
          <a:prstGeom prst="flowChartAlternate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relearn model</a:t>
            </a:r>
          </a:p>
        </p:txBody>
      </p:sp>
      <p:sp>
        <p:nvSpPr>
          <p:cNvPr id="227" name="Flussdiagramm: Prozess 12">
            <a:extLst>
              <a:ext uri="{FF2B5EF4-FFF2-40B4-BE49-F238E27FC236}">
                <a16:creationId xmlns:a16="http://schemas.microsoft.com/office/drawing/2014/main" id="{AF461EC1-A5A6-422B-B120-A9BF6F191BED}"/>
              </a:ext>
            </a:extLst>
          </p:cNvPr>
          <p:cNvSpPr/>
          <p:nvPr/>
        </p:nvSpPr>
        <p:spPr>
          <a:xfrm>
            <a:off x="8190968" y="2186617"/>
            <a:ext cx="2023557" cy="64946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uncertainty-distance 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function with clustering </a:t>
            </a:r>
          </a:p>
        </p:txBody>
      </p:sp>
      <p:cxnSp>
        <p:nvCxnSpPr>
          <p:cNvPr id="234" name="Gewinkelte Verbindung 27">
            <a:extLst>
              <a:ext uri="{FF2B5EF4-FFF2-40B4-BE49-F238E27FC236}">
                <a16:creationId xmlns:a16="http://schemas.microsoft.com/office/drawing/2014/main" id="{65FF37ED-D4BD-441C-8BB5-6E2BDEE63AF7}"/>
              </a:ext>
            </a:extLst>
          </p:cNvPr>
          <p:cNvCxnSpPr>
            <a:cxnSpLocks/>
          </p:cNvCxnSpPr>
          <p:nvPr/>
        </p:nvCxnSpPr>
        <p:spPr>
          <a:xfrm rot="5400000">
            <a:off x="-790094" y="2923164"/>
            <a:ext cx="2610705" cy="407323"/>
          </a:xfrm>
          <a:prstGeom prst="bentConnector4">
            <a:avLst>
              <a:gd name="adj1" fmla="val 6169"/>
              <a:gd name="adj2" fmla="val 14108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Gewinkelte Verbindung 27">
            <a:extLst>
              <a:ext uri="{FF2B5EF4-FFF2-40B4-BE49-F238E27FC236}">
                <a16:creationId xmlns:a16="http://schemas.microsoft.com/office/drawing/2014/main" id="{20429499-C35D-41EC-8EFD-8741A4FA42C6}"/>
              </a:ext>
            </a:extLst>
          </p:cNvPr>
          <p:cNvCxnSpPr>
            <a:cxnSpLocks/>
            <a:stCxn id="215" idx="3"/>
            <a:endCxn id="227" idx="2"/>
          </p:cNvCxnSpPr>
          <p:nvPr/>
        </p:nvCxnSpPr>
        <p:spPr>
          <a:xfrm flipH="1" flipV="1">
            <a:off x="9202747" y="2836083"/>
            <a:ext cx="614185" cy="1495607"/>
          </a:xfrm>
          <a:prstGeom prst="bentConnector4">
            <a:avLst>
              <a:gd name="adj1" fmla="val -37220"/>
              <a:gd name="adj2" fmla="val 61911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6" name="Textfeld 18">
                <a:extLst>
                  <a:ext uri="{FF2B5EF4-FFF2-40B4-BE49-F238E27FC236}">
                    <a16:creationId xmlns:a16="http://schemas.microsoft.com/office/drawing/2014/main" id="{8E6A6BE8-3283-4AD5-AA64-425C19EDA72A}"/>
                  </a:ext>
                </a:extLst>
              </p:cNvPr>
              <p:cNvSpPr txBox="1"/>
              <p:nvPr/>
            </p:nvSpPr>
            <p:spPr>
              <a:xfrm>
                <a:off x="7351142" y="4531612"/>
                <a:ext cx="509050" cy="266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11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336" name="Textfeld 18">
                <a:extLst>
                  <a:ext uri="{FF2B5EF4-FFF2-40B4-BE49-F238E27FC236}">
                    <a16:creationId xmlns:a16="http://schemas.microsoft.com/office/drawing/2014/main" id="{8E6A6BE8-3283-4AD5-AA64-425C19EDA7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1142" y="4531612"/>
                <a:ext cx="509050" cy="266163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4" name="Gerade Verbindung mit Pfeil 98">
            <a:extLst>
              <a:ext uri="{FF2B5EF4-FFF2-40B4-BE49-F238E27FC236}">
                <a16:creationId xmlns:a16="http://schemas.microsoft.com/office/drawing/2014/main" id="{3EA6BF85-25D4-4C10-B8DB-668CEC8831A0}"/>
              </a:ext>
            </a:extLst>
          </p:cNvPr>
          <p:cNvCxnSpPr>
            <a:cxnSpLocks/>
            <a:stCxn id="220" idx="2"/>
            <a:endCxn id="8" idx="0"/>
          </p:cNvCxnSpPr>
          <p:nvPr/>
        </p:nvCxnSpPr>
        <p:spPr>
          <a:xfrm flipH="1">
            <a:off x="9225615" y="4797154"/>
            <a:ext cx="736" cy="56826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Flussdiagramm: Prozess 12">
            <a:extLst>
              <a:ext uri="{FF2B5EF4-FFF2-40B4-BE49-F238E27FC236}">
                <a16:creationId xmlns:a16="http://schemas.microsoft.com/office/drawing/2014/main" id="{2BA6DF8F-25C5-4C11-BE0F-341DB75B537E}"/>
              </a:ext>
            </a:extLst>
          </p:cNvPr>
          <p:cNvSpPr/>
          <p:nvPr/>
        </p:nvSpPr>
        <p:spPr>
          <a:xfrm>
            <a:off x="5262867" y="2186616"/>
            <a:ext cx="977611" cy="641974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relabeling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candidates</a:t>
            </a:r>
          </a:p>
        </p:txBody>
      </p:sp>
      <p:cxnSp>
        <p:nvCxnSpPr>
          <p:cNvPr id="149" name="Gerade Verbindung mit Pfeil 42">
            <a:extLst>
              <a:ext uri="{FF2B5EF4-FFF2-40B4-BE49-F238E27FC236}">
                <a16:creationId xmlns:a16="http://schemas.microsoft.com/office/drawing/2014/main" id="{7DAD0877-0710-4853-89F9-273CEE2FABE2}"/>
              </a:ext>
            </a:extLst>
          </p:cNvPr>
          <p:cNvCxnSpPr>
            <a:cxnSpLocks/>
            <a:stCxn id="227" idx="0"/>
            <a:endCxn id="112" idx="3"/>
          </p:cNvCxnSpPr>
          <p:nvPr/>
        </p:nvCxnSpPr>
        <p:spPr>
          <a:xfrm flipH="1" flipV="1">
            <a:off x="9202746" y="1816366"/>
            <a:ext cx="1" cy="370251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Textfeld 60">
                <a:extLst>
                  <a:ext uri="{FF2B5EF4-FFF2-40B4-BE49-F238E27FC236}">
                    <a16:creationId xmlns:a16="http://schemas.microsoft.com/office/drawing/2014/main" id="{D1493078-ABC9-4EFB-9B7B-480EB9115DB2}"/>
                  </a:ext>
                </a:extLst>
              </p:cNvPr>
              <p:cNvSpPr txBox="1"/>
              <p:nvPr/>
            </p:nvSpPr>
            <p:spPr>
              <a:xfrm>
                <a:off x="6225258" y="2921090"/>
                <a:ext cx="171923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i="1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sz="1100" dirty="0">
                  <a:latin typeface="Futura"/>
                </a:endParaRPr>
              </a:p>
            </p:txBody>
          </p:sp>
        </mc:Choice>
        <mc:Fallback xmlns="">
          <p:sp>
            <p:nvSpPr>
              <p:cNvPr id="161" name="Textfeld 60">
                <a:extLst>
                  <a:ext uri="{FF2B5EF4-FFF2-40B4-BE49-F238E27FC236}">
                    <a16:creationId xmlns:a16="http://schemas.microsoft.com/office/drawing/2014/main" id="{D1493078-ABC9-4EFB-9B7B-480EB9115D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5258" y="2921090"/>
                <a:ext cx="1719236" cy="26161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Textfeld 60">
                <a:extLst>
                  <a:ext uri="{FF2B5EF4-FFF2-40B4-BE49-F238E27FC236}">
                    <a16:creationId xmlns:a16="http://schemas.microsoft.com/office/drawing/2014/main" id="{64CAEF2F-7591-49CE-8AD8-ABE8B25A1418}"/>
                  </a:ext>
                </a:extLst>
              </p:cNvPr>
              <p:cNvSpPr txBox="1"/>
              <p:nvPr/>
            </p:nvSpPr>
            <p:spPr>
              <a:xfrm>
                <a:off x="6468031" y="2469148"/>
                <a:ext cx="147646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0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0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0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𝑚𝑜𝑠𝑡</m:t>
                          </m:r>
                          <m:r>
                            <a:rPr lang="it-IT" sz="10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sz="10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𝑢𝑛𝑐𝑒𝑟𝑡𝑎𝑖𝑛</m:t>
                          </m:r>
                        </m:sub>
                      </m:sSub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65" name="Textfeld 60">
                <a:extLst>
                  <a:ext uri="{FF2B5EF4-FFF2-40B4-BE49-F238E27FC236}">
                    <a16:creationId xmlns:a16="http://schemas.microsoft.com/office/drawing/2014/main" id="{64CAEF2F-7591-49CE-8AD8-ABE8B25A1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8031" y="2469148"/>
                <a:ext cx="1476463" cy="26161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" name="Gerade Verbindung mit Pfeil 69">
            <a:extLst>
              <a:ext uri="{FF2B5EF4-FFF2-40B4-BE49-F238E27FC236}">
                <a16:creationId xmlns:a16="http://schemas.microsoft.com/office/drawing/2014/main" id="{1699A4F2-6735-41BD-B99E-135F28B94023}"/>
              </a:ext>
            </a:extLst>
          </p:cNvPr>
          <p:cNvCxnSpPr>
            <a:cxnSpLocks/>
          </p:cNvCxnSpPr>
          <p:nvPr/>
        </p:nvCxnSpPr>
        <p:spPr>
          <a:xfrm>
            <a:off x="7400986" y="4553920"/>
            <a:ext cx="1321096" cy="26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winkelte Verbindung 40">
            <a:extLst>
              <a:ext uri="{FF2B5EF4-FFF2-40B4-BE49-F238E27FC236}">
                <a16:creationId xmlns:a16="http://schemas.microsoft.com/office/drawing/2014/main" id="{F1A3E4B9-D271-4C99-95D5-7909449FDA90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3875993" y="3591018"/>
            <a:ext cx="4847406" cy="848863"/>
          </a:xfrm>
          <a:prstGeom prst="bentConnector3">
            <a:avLst>
              <a:gd name="adj1" fmla="val 83011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Gewinkelte Verbindung 40">
            <a:extLst>
              <a:ext uri="{FF2B5EF4-FFF2-40B4-BE49-F238E27FC236}">
                <a16:creationId xmlns:a16="http://schemas.microsoft.com/office/drawing/2014/main" id="{5FA82AFC-A589-4732-9D33-E7B6F78A2859}"/>
              </a:ext>
            </a:extLst>
          </p:cNvPr>
          <p:cNvCxnSpPr>
            <a:cxnSpLocks/>
          </p:cNvCxnSpPr>
          <p:nvPr/>
        </p:nvCxnSpPr>
        <p:spPr>
          <a:xfrm>
            <a:off x="5749234" y="3175351"/>
            <a:ext cx="2972848" cy="1151231"/>
          </a:xfrm>
          <a:prstGeom prst="bentConnector3">
            <a:avLst>
              <a:gd name="adj1" fmla="val 7915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30BF35B8-14A5-4989-BB05-887BFC645B74}"/>
              </a:ext>
            </a:extLst>
          </p:cNvPr>
          <p:cNvCxnSpPr>
            <a:cxnSpLocks/>
            <a:stCxn id="141" idx="2"/>
          </p:cNvCxnSpPr>
          <p:nvPr/>
        </p:nvCxnSpPr>
        <p:spPr>
          <a:xfrm>
            <a:off x="5751673" y="2828590"/>
            <a:ext cx="0" cy="35400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Arc 101">
            <a:extLst>
              <a:ext uri="{FF2B5EF4-FFF2-40B4-BE49-F238E27FC236}">
                <a16:creationId xmlns:a16="http://schemas.microsoft.com/office/drawing/2014/main" id="{E9759FF5-E5C2-4C26-A131-C0516805CEB7}"/>
              </a:ext>
            </a:extLst>
          </p:cNvPr>
          <p:cNvSpPr/>
          <p:nvPr/>
        </p:nvSpPr>
        <p:spPr>
          <a:xfrm rot="5923218">
            <a:off x="8380901" y="3301111"/>
            <a:ext cx="453232" cy="434736"/>
          </a:xfrm>
          <a:prstGeom prst="arc">
            <a:avLst>
              <a:gd name="adj1" fmla="val 17479207"/>
              <a:gd name="adj2" fmla="val 14120949"/>
            </a:avLst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4" name="Textfeld 64">
            <a:extLst>
              <a:ext uri="{FF2B5EF4-FFF2-40B4-BE49-F238E27FC236}">
                <a16:creationId xmlns:a16="http://schemas.microsoft.com/office/drawing/2014/main" id="{8CE159C2-8F03-475E-8204-0C464E4C2A57}"/>
              </a:ext>
            </a:extLst>
          </p:cNvPr>
          <p:cNvSpPr txBox="1"/>
          <p:nvPr/>
        </p:nvSpPr>
        <p:spPr>
          <a:xfrm>
            <a:off x="8472579" y="3387552"/>
            <a:ext cx="702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iterate</a:t>
            </a:r>
          </a:p>
        </p:txBody>
      </p:sp>
      <p:cxnSp>
        <p:nvCxnSpPr>
          <p:cNvPr id="67" name="Gerade Verbindung mit Pfeil 52">
            <a:extLst>
              <a:ext uri="{FF2B5EF4-FFF2-40B4-BE49-F238E27FC236}">
                <a16:creationId xmlns:a16="http://schemas.microsoft.com/office/drawing/2014/main" id="{194F745F-65A1-4984-932B-39BD2C78E826}"/>
              </a:ext>
            </a:extLst>
          </p:cNvPr>
          <p:cNvCxnSpPr>
            <a:cxnSpLocks/>
            <a:stCxn id="141" idx="3"/>
            <a:endCxn id="227" idx="1"/>
          </p:cNvCxnSpPr>
          <p:nvPr/>
        </p:nvCxnSpPr>
        <p:spPr>
          <a:xfrm>
            <a:off x="6240478" y="2507603"/>
            <a:ext cx="1950490" cy="374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4538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lussdiagramm: Prozess 19"/>
          <p:cNvSpPr/>
          <p:nvPr/>
        </p:nvSpPr>
        <p:spPr>
          <a:xfrm>
            <a:off x="-504564" y="2092705"/>
            <a:ext cx="9648564" cy="2686445"/>
          </a:xfrm>
          <a:prstGeom prst="flowChartProcess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21" name="Flussdiagramm: Prozess 20"/>
          <p:cNvSpPr/>
          <p:nvPr/>
        </p:nvSpPr>
        <p:spPr>
          <a:xfrm>
            <a:off x="-504564" y="3993202"/>
            <a:ext cx="5708547" cy="1035609"/>
          </a:xfrm>
          <a:prstGeom prst="flowChartProcess">
            <a:avLst/>
          </a:prstGeom>
          <a:solidFill>
            <a:schemeClr val="accent2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3827934" y="3586689"/>
                <a:ext cx="452303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7934" y="3586689"/>
                <a:ext cx="452303" cy="2654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lussdiagramm: Prozess 6"/>
          <p:cNvSpPr/>
          <p:nvPr/>
        </p:nvSpPr>
        <p:spPr>
          <a:xfrm>
            <a:off x="270169" y="2186616"/>
            <a:ext cx="1337674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segmentation with initial parameterization</a:t>
            </a:r>
          </a:p>
        </p:txBody>
      </p:sp>
      <p:sp>
        <p:nvSpPr>
          <p:cNvPr id="8" name="Flussdiagramm: Karte 7"/>
          <p:cNvSpPr/>
          <p:nvPr/>
        </p:nvSpPr>
        <p:spPr>
          <a:xfrm>
            <a:off x="8687741" y="5101411"/>
            <a:ext cx="1026114" cy="702078"/>
          </a:xfrm>
          <a:prstGeom prst="flowChartPunchedCar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thematic</a:t>
            </a:r>
            <a:r>
              <a:rPr lang="de-DE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map</a:t>
            </a:r>
          </a:p>
        </p:txBody>
      </p:sp>
      <p:sp>
        <p:nvSpPr>
          <p:cNvPr id="9" name="Flussdiagramm: Prozess 8"/>
          <p:cNvSpPr/>
          <p:nvPr/>
        </p:nvSpPr>
        <p:spPr>
          <a:xfrm>
            <a:off x="311596" y="4108142"/>
            <a:ext cx="1375257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segmentation with altered parameterization</a:t>
            </a:r>
          </a:p>
        </p:txBody>
      </p:sp>
      <p:sp>
        <p:nvSpPr>
          <p:cNvPr id="10" name="Flussdiagramm: Prozess 9"/>
          <p:cNvSpPr/>
          <p:nvPr/>
        </p:nvSpPr>
        <p:spPr>
          <a:xfrm>
            <a:off x="1769759" y="2186862"/>
            <a:ext cx="918102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 features</a:t>
            </a:r>
          </a:p>
        </p:txBody>
      </p:sp>
      <p:sp>
        <p:nvSpPr>
          <p:cNvPr id="11" name="Flussdiagramm: Prozess 10"/>
          <p:cNvSpPr/>
          <p:nvPr/>
        </p:nvSpPr>
        <p:spPr>
          <a:xfrm>
            <a:off x="3984005" y="4108142"/>
            <a:ext cx="918102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features</a:t>
            </a:r>
          </a:p>
        </p:txBody>
      </p:sp>
      <p:sp>
        <p:nvSpPr>
          <p:cNvPr id="13" name="Flussdiagramm: Prozess 12"/>
          <p:cNvSpPr/>
          <p:nvPr/>
        </p:nvSpPr>
        <p:spPr>
          <a:xfrm>
            <a:off x="2849879" y="3266982"/>
            <a:ext cx="1026114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extract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SVs</a:t>
            </a:r>
          </a:p>
        </p:txBody>
      </p:sp>
      <p:sp>
        <p:nvSpPr>
          <p:cNvPr id="14" name="Flussdiagramm: Prozess 13"/>
          <p:cNvSpPr/>
          <p:nvPr/>
        </p:nvSpPr>
        <p:spPr>
          <a:xfrm>
            <a:off x="2849879" y="4108142"/>
            <a:ext cx="1026114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identify virtual samples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4869590" y="4421192"/>
                <a:ext cx="450123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9590" y="4421192"/>
                <a:ext cx="450123" cy="2654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feld 23"/>
          <p:cNvSpPr txBox="1"/>
          <p:nvPr/>
        </p:nvSpPr>
        <p:spPr>
          <a:xfrm>
            <a:off x="-524930" y="2092705"/>
            <a:ext cx="583814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VSVM</a:t>
            </a:r>
            <a:endParaRPr lang="en-US" sz="1350" b="1" dirty="0">
              <a:solidFill>
                <a:schemeClr val="tx1">
                  <a:lumMod val="75000"/>
                  <a:lumOff val="25000"/>
                </a:schemeClr>
              </a:solidFill>
              <a:latin typeface="Futura"/>
              <a:cs typeface="Times New Roman" panose="02020603050405020304" pitchFamily="18" charset="0"/>
            </a:endParaRPr>
          </a:p>
        </p:txBody>
      </p:sp>
      <p:cxnSp>
        <p:nvCxnSpPr>
          <p:cNvPr id="26" name="Gewinkelte Verbindung 25"/>
          <p:cNvCxnSpPr>
            <a:cxnSpLocks/>
          </p:cNvCxnSpPr>
          <p:nvPr/>
        </p:nvCxnSpPr>
        <p:spPr>
          <a:xfrm rot="5400000">
            <a:off x="791256" y="2014007"/>
            <a:ext cx="349332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cxnSpLocks/>
            <a:stCxn id="7" idx="3"/>
          </p:cNvCxnSpPr>
          <p:nvPr/>
        </p:nvCxnSpPr>
        <p:spPr>
          <a:xfrm>
            <a:off x="1607843" y="2510652"/>
            <a:ext cx="12728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stCxn id="10" idx="3"/>
            <a:endCxn id="12" idx="1"/>
          </p:cNvCxnSpPr>
          <p:nvPr/>
        </p:nvCxnSpPr>
        <p:spPr>
          <a:xfrm>
            <a:off x="2687861" y="2510898"/>
            <a:ext cx="16183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>
            <a:cxnSpLocks/>
            <a:stCxn id="12" idx="0"/>
            <a:endCxn id="101" idx="3"/>
          </p:cNvCxnSpPr>
          <p:nvPr/>
        </p:nvCxnSpPr>
        <p:spPr>
          <a:xfrm flipV="1">
            <a:off x="3362756" y="1811737"/>
            <a:ext cx="0" cy="37512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>
            <a:cxnSpLocks/>
            <a:stCxn id="12" idx="2"/>
            <a:endCxn id="13" idx="0"/>
          </p:cNvCxnSpPr>
          <p:nvPr/>
        </p:nvCxnSpPr>
        <p:spPr>
          <a:xfrm>
            <a:off x="3362757" y="2834934"/>
            <a:ext cx="179" cy="4320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>
            <a:stCxn id="13" idx="2"/>
            <a:endCxn id="14" idx="0"/>
          </p:cNvCxnSpPr>
          <p:nvPr/>
        </p:nvCxnSpPr>
        <p:spPr>
          <a:xfrm>
            <a:off x="3362936" y="3915054"/>
            <a:ext cx="0" cy="1930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>
            <a:cxnSpLocks/>
            <a:stCxn id="9" idx="3"/>
            <a:endCxn id="14" idx="1"/>
          </p:cNvCxnSpPr>
          <p:nvPr/>
        </p:nvCxnSpPr>
        <p:spPr>
          <a:xfrm>
            <a:off x="1686853" y="4432178"/>
            <a:ext cx="116302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>
            <a:stCxn id="14" idx="3"/>
            <a:endCxn id="11" idx="1"/>
          </p:cNvCxnSpPr>
          <p:nvPr/>
        </p:nvCxnSpPr>
        <p:spPr>
          <a:xfrm>
            <a:off x="3875993" y="4432178"/>
            <a:ext cx="10801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>
            <a:cxnSpLocks/>
            <a:stCxn id="11" idx="3"/>
            <a:endCxn id="124" idx="1"/>
          </p:cNvCxnSpPr>
          <p:nvPr/>
        </p:nvCxnSpPr>
        <p:spPr>
          <a:xfrm flipV="1">
            <a:off x="4902107" y="4426574"/>
            <a:ext cx="645573" cy="560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feld 77"/>
          <p:cNvSpPr txBox="1"/>
          <p:nvPr/>
        </p:nvSpPr>
        <p:spPr>
          <a:xfrm>
            <a:off x="-504564" y="4779150"/>
            <a:ext cx="176683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encoding of invariances</a:t>
            </a:r>
          </a:p>
        </p:txBody>
      </p:sp>
      <p:sp>
        <p:nvSpPr>
          <p:cNvPr id="12" name="Flussdiagramm: Prozess 11"/>
          <p:cNvSpPr/>
          <p:nvPr/>
        </p:nvSpPr>
        <p:spPr>
          <a:xfrm>
            <a:off x="2849699" y="2186862"/>
            <a:ext cx="1026114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learn SVM model</a:t>
            </a:r>
          </a:p>
        </p:txBody>
      </p:sp>
      <p:sp>
        <p:nvSpPr>
          <p:cNvPr id="100" name="Textfeld 99">
            <a:extLst>
              <a:ext uri="{FF2B5EF4-FFF2-40B4-BE49-F238E27FC236}">
                <a16:creationId xmlns:a16="http://schemas.microsoft.com/office/drawing/2014/main" id="{FEB7460F-EA71-4E85-80CF-6CE363E10C88}"/>
              </a:ext>
            </a:extLst>
          </p:cNvPr>
          <p:cNvSpPr txBox="1"/>
          <p:nvPr/>
        </p:nvSpPr>
        <p:spPr>
          <a:xfrm>
            <a:off x="-504564" y="-463103"/>
            <a:ext cx="1124778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latin typeface="Futura"/>
                <a:cs typeface="Times New Roman" panose="02020603050405020304" pitchFamily="18" charset="0"/>
              </a:rPr>
              <a:t>Active learning method</a:t>
            </a:r>
            <a:r>
              <a:rPr lang="de-DE" sz="1700" b="1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b="1" dirty="0">
                <a:latin typeface="Futura"/>
                <a:cs typeface="Times New Roman" panose="02020603050405020304" pitchFamily="18" charset="0"/>
              </a:rPr>
              <a:t>with</a:t>
            </a:r>
            <a:r>
              <a:rPr lang="de-DE" sz="1700" b="1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b="1" dirty="0">
                <a:latin typeface="Futura"/>
                <a:cs typeface="Times New Roman" panose="02020603050405020304" pitchFamily="18" charset="0"/>
              </a:rPr>
              <a:t>constrained</a:t>
            </a:r>
            <a:r>
              <a:rPr lang="de-DE" sz="1700" b="1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b="1" dirty="0">
                <a:latin typeface="Futura"/>
                <a:cs typeface="Times New Roman" panose="02020603050405020304" pitchFamily="18" charset="0"/>
              </a:rPr>
              <a:t>Virtual Support Vector Machine v2</a:t>
            </a:r>
            <a:endParaRPr lang="de-DE" sz="1700" b="1" dirty="0">
              <a:latin typeface="Futura"/>
              <a:cs typeface="Times New Roman" panose="02020603050405020304" pitchFamily="18" charset="0"/>
            </a:endParaRPr>
          </a:p>
        </p:txBody>
      </p:sp>
      <p:sp>
        <p:nvSpPr>
          <p:cNvPr id="2" name="Zylinder 1">
            <a:extLst>
              <a:ext uri="{FF2B5EF4-FFF2-40B4-BE49-F238E27FC236}">
                <a16:creationId xmlns:a16="http://schemas.microsoft.com/office/drawing/2014/main" id="{7FC7301F-2494-4D15-88B6-3B540EB335BB}"/>
              </a:ext>
            </a:extLst>
          </p:cNvPr>
          <p:cNvSpPr/>
          <p:nvPr/>
        </p:nvSpPr>
        <p:spPr>
          <a:xfrm>
            <a:off x="419609" y="875441"/>
            <a:ext cx="1059008" cy="963900"/>
          </a:xfrm>
          <a:prstGeom prst="can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image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/>
              <p:nvPr/>
            </p:nvSpPr>
            <p:spPr>
              <a:xfrm>
                <a:off x="2822697" y="847837"/>
                <a:ext cx="1080119" cy="963900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labeled samples </a:t>
                </a:r>
                <a14:m>
                  <m:oMath xmlns:m="http://schemas.openxmlformats.org/officeDocument/2006/math">
                    <m:r>
                      <a:rPr lang="en-US" sz="105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endParaRPr lang="en-US" sz="105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2697" y="847837"/>
                <a:ext cx="1080119" cy="963900"/>
              </a:xfrm>
              <a:prstGeom prst="can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1" name="Flussdiagramm: Prozess 50">
            <a:extLst>
              <a:ext uri="{FF2B5EF4-FFF2-40B4-BE49-F238E27FC236}">
                <a16:creationId xmlns:a16="http://schemas.microsoft.com/office/drawing/2014/main" id="{3BE30CFD-4A5B-46B4-8D93-061A04ADE04A}"/>
              </a:ext>
            </a:extLst>
          </p:cNvPr>
          <p:cNvSpPr/>
          <p:nvPr/>
        </p:nvSpPr>
        <p:spPr>
          <a:xfrm>
            <a:off x="8071525" y="2095536"/>
            <a:ext cx="2261115" cy="1244165"/>
          </a:xfrm>
          <a:prstGeom prst="flowChartProcess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Zylinder 102">
                <a:extLst>
                  <a:ext uri="{FF2B5EF4-FFF2-40B4-BE49-F238E27FC236}">
                    <a16:creationId xmlns:a16="http://schemas.microsoft.com/office/drawing/2014/main" id="{1475BEBA-E10D-4242-8695-D0F6D2C12075}"/>
                  </a:ext>
                </a:extLst>
              </p:cNvPr>
              <p:cNvSpPr/>
              <p:nvPr/>
            </p:nvSpPr>
            <p:spPr>
              <a:xfrm>
                <a:off x="8660738" y="862345"/>
                <a:ext cx="1080119" cy="963027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pool of unlabeled samples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</m:acc>
                  </m:oMath>
                </a14:m>
                <a:endParaRPr lang="en-US" sz="110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2" name="Zylinder 102">
                <a:extLst>
                  <a:ext uri="{FF2B5EF4-FFF2-40B4-BE49-F238E27FC236}">
                    <a16:creationId xmlns:a16="http://schemas.microsoft.com/office/drawing/2014/main" id="{1475BEBA-E10D-4242-8695-D0F6D2C120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0738" y="862345"/>
                <a:ext cx="1080119" cy="963027"/>
              </a:xfrm>
              <a:prstGeom prst="can">
                <a:avLst/>
              </a:prstGeom>
              <a:blipFill>
                <a:blip r:embed="rId6"/>
                <a:stretch>
                  <a:fillRect r="-6704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0" name="Flussdiagramm: Prozess 50">
            <a:extLst>
              <a:ext uri="{FF2B5EF4-FFF2-40B4-BE49-F238E27FC236}">
                <a16:creationId xmlns:a16="http://schemas.microsoft.com/office/drawing/2014/main" id="{11E8D23C-BCD8-410A-8EBB-723FC60C2727}"/>
              </a:ext>
            </a:extLst>
          </p:cNvPr>
          <p:cNvSpPr/>
          <p:nvPr/>
        </p:nvSpPr>
        <p:spPr>
          <a:xfrm>
            <a:off x="5456695" y="2092704"/>
            <a:ext cx="2615923" cy="2922675"/>
          </a:xfrm>
          <a:prstGeom prst="flowChartProcess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227" name="Flussdiagramm: Prozess 12">
            <a:extLst>
              <a:ext uri="{FF2B5EF4-FFF2-40B4-BE49-F238E27FC236}">
                <a16:creationId xmlns:a16="http://schemas.microsoft.com/office/drawing/2014/main" id="{AF461EC1-A5A6-422B-B120-A9BF6F191BED}"/>
              </a:ext>
            </a:extLst>
          </p:cNvPr>
          <p:cNvSpPr/>
          <p:nvPr/>
        </p:nvSpPr>
        <p:spPr>
          <a:xfrm>
            <a:off x="8190968" y="2185453"/>
            <a:ext cx="2023557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uncertainty-distance 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function with clustering </a:t>
            </a:r>
          </a:p>
        </p:txBody>
      </p:sp>
      <p:cxnSp>
        <p:nvCxnSpPr>
          <p:cNvPr id="234" name="Gewinkelte Verbindung 27">
            <a:extLst>
              <a:ext uri="{FF2B5EF4-FFF2-40B4-BE49-F238E27FC236}">
                <a16:creationId xmlns:a16="http://schemas.microsoft.com/office/drawing/2014/main" id="{65FF37ED-D4BD-441C-8BB5-6E2BDEE63AF7}"/>
              </a:ext>
            </a:extLst>
          </p:cNvPr>
          <p:cNvCxnSpPr>
            <a:cxnSpLocks/>
          </p:cNvCxnSpPr>
          <p:nvPr/>
        </p:nvCxnSpPr>
        <p:spPr>
          <a:xfrm rot="5400000">
            <a:off x="-790094" y="2923164"/>
            <a:ext cx="2610705" cy="407323"/>
          </a:xfrm>
          <a:prstGeom prst="bentConnector4">
            <a:avLst>
              <a:gd name="adj1" fmla="val 6169"/>
              <a:gd name="adj2" fmla="val 14108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Gerade Verbindung mit Pfeil 98">
            <a:extLst>
              <a:ext uri="{FF2B5EF4-FFF2-40B4-BE49-F238E27FC236}">
                <a16:creationId xmlns:a16="http://schemas.microsoft.com/office/drawing/2014/main" id="{3EA6BF85-25D4-4C10-B8DB-668CEC8831A0}"/>
              </a:ext>
            </a:extLst>
          </p:cNvPr>
          <p:cNvCxnSpPr>
            <a:cxnSpLocks/>
            <a:stCxn id="117" idx="2"/>
            <a:endCxn id="8" idx="0"/>
          </p:cNvCxnSpPr>
          <p:nvPr/>
        </p:nvCxnSpPr>
        <p:spPr>
          <a:xfrm>
            <a:off x="9200798" y="4754033"/>
            <a:ext cx="0" cy="34737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Flussdiagramm: Prozess 12">
            <a:extLst>
              <a:ext uri="{FF2B5EF4-FFF2-40B4-BE49-F238E27FC236}">
                <a16:creationId xmlns:a16="http://schemas.microsoft.com/office/drawing/2014/main" id="{2BA6DF8F-25C5-4C11-BE0F-341DB75B537E}"/>
              </a:ext>
            </a:extLst>
          </p:cNvPr>
          <p:cNvSpPr/>
          <p:nvPr/>
        </p:nvSpPr>
        <p:spPr>
          <a:xfrm>
            <a:off x="5545454" y="2185453"/>
            <a:ext cx="974196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relabeling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candidates</a:t>
            </a:r>
          </a:p>
        </p:txBody>
      </p:sp>
      <p:cxnSp>
        <p:nvCxnSpPr>
          <p:cNvPr id="149" name="Gerade Verbindung mit Pfeil 42">
            <a:extLst>
              <a:ext uri="{FF2B5EF4-FFF2-40B4-BE49-F238E27FC236}">
                <a16:creationId xmlns:a16="http://schemas.microsoft.com/office/drawing/2014/main" id="{7DAD0877-0710-4853-89F9-273CEE2FABE2}"/>
              </a:ext>
            </a:extLst>
          </p:cNvPr>
          <p:cNvCxnSpPr>
            <a:cxnSpLocks/>
            <a:stCxn id="227" idx="0"/>
            <a:endCxn id="112" idx="3"/>
          </p:cNvCxnSpPr>
          <p:nvPr/>
        </p:nvCxnSpPr>
        <p:spPr>
          <a:xfrm flipH="1" flipV="1">
            <a:off x="9200798" y="1825372"/>
            <a:ext cx="1949" cy="360081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Textfeld 60">
                <a:extLst>
                  <a:ext uri="{FF2B5EF4-FFF2-40B4-BE49-F238E27FC236}">
                    <a16:creationId xmlns:a16="http://schemas.microsoft.com/office/drawing/2014/main" id="{64CAEF2F-7591-49CE-8AD8-ABE8B25A1418}"/>
                  </a:ext>
                </a:extLst>
              </p:cNvPr>
              <p:cNvSpPr txBox="1"/>
              <p:nvPr/>
            </p:nvSpPr>
            <p:spPr>
              <a:xfrm>
                <a:off x="6816515" y="2457990"/>
                <a:ext cx="108536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1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𝑚𝑜𝑠𝑡</m:t>
                          </m:r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𝑢𝑛𝑐𝑒𝑟𝑡𝑎𝑖𝑛</m:t>
                          </m:r>
                        </m:sub>
                      </m:sSub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65" name="Textfeld 60">
                <a:extLst>
                  <a:ext uri="{FF2B5EF4-FFF2-40B4-BE49-F238E27FC236}">
                    <a16:creationId xmlns:a16="http://schemas.microsoft.com/office/drawing/2014/main" id="{64CAEF2F-7591-49CE-8AD8-ABE8B25A1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6515" y="2457990"/>
                <a:ext cx="1085368" cy="2616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" name="Gerade Verbindung mit Pfeil 69">
            <a:extLst>
              <a:ext uri="{FF2B5EF4-FFF2-40B4-BE49-F238E27FC236}">
                <a16:creationId xmlns:a16="http://schemas.microsoft.com/office/drawing/2014/main" id="{1699A4F2-6735-41BD-B99E-135F28B94023}"/>
              </a:ext>
            </a:extLst>
          </p:cNvPr>
          <p:cNvCxnSpPr>
            <a:cxnSpLocks/>
          </p:cNvCxnSpPr>
          <p:nvPr/>
        </p:nvCxnSpPr>
        <p:spPr>
          <a:xfrm>
            <a:off x="7678767" y="4556528"/>
            <a:ext cx="100897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winkelte Verbindung 40">
            <a:extLst>
              <a:ext uri="{FF2B5EF4-FFF2-40B4-BE49-F238E27FC236}">
                <a16:creationId xmlns:a16="http://schemas.microsoft.com/office/drawing/2014/main" id="{F1A3E4B9-D271-4C99-95D5-7909449FDA90}"/>
              </a:ext>
            </a:extLst>
          </p:cNvPr>
          <p:cNvCxnSpPr>
            <a:cxnSpLocks/>
            <a:stCxn id="13" idx="3"/>
            <a:endCxn id="117" idx="0"/>
          </p:cNvCxnSpPr>
          <p:nvPr/>
        </p:nvCxnSpPr>
        <p:spPr>
          <a:xfrm>
            <a:off x="3875993" y="3591018"/>
            <a:ext cx="5324805" cy="514943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 Verbindung mit Pfeil 55">
            <a:extLst>
              <a:ext uri="{FF2B5EF4-FFF2-40B4-BE49-F238E27FC236}">
                <a16:creationId xmlns:a16="http://schemas.microsoft.com/office/drawing/2014/main" id="{38B210E6-761C-4CFE-97C1-8ECD5BF6D49A}"/>
              </a:ext>
            </a:extLst>
          </p:cNvPr>
          <p:cNvCxnSpPr>
            <a:cxnSpLocks/>
            <a:stCxn id="141" idx="2"/>
            <a:endCxn id="124" idx="0"/>
          </p:cNvCxnSpPr>
          <p:nvPr/>
        </p:nvCxnSpPr>
        <p:spPr>
          <a:xfrm>
            <a:off x="6032552" y="2833525"/>
            <a:ext cx="195" cy="126901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Flussdiagramm: Prozess 11">
            <a:extLst>
              <a:ext uri="{FF2B5EF4-FFF2-40B4-BE49-F238E27FC236}">
                <a16:creationId xmlns:a16="http://schemas.microsoft.com/office/drawing/2014/main" id="{EC6121D2-1900-470B-BB40-E7BD127E401D}"/>
              </a:ext>
            </a:extLst>
          </p:cNvPr>
          <p:cNvSpPr/>
          <p:nvPr/>
        </p:nvSpPr>
        <p:spPr>
          <a:xfrm>
            <a:off x="8687741" y="4105961"/>
            <a:ext cx="1026114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relearn model</a:t>
            </a:r>
          </a:p>
        </p:txBody>
      </p:sp>
      <p:sp>
        <p:nvSpPr>
          <p:cNvPr id="123" name="Flussdiagramm: Prozess 21">
            <a:extLst>
              <a:ext uri="{FF2B5EF4-FFF2-40B4-BE49-F238E27FC236}">
                <a16:creationId xmlns:a16="http://schemas.microsoft.com/office/drawing/2014/main" id="{2A706D72-0E57-490A-AF66-DB01038BAA16}"/>
              </a:ext>
            </a:extLst>
          </p:cNvPr>
          <p:cNvSpPr/>
          <p:nvPr/>
        </p:nvSpPr>
        <p:spPr>
          <a:xfrm>
            <a:off x="5453868" y="3979770"/>
            <a:ext cx="2615088" cy="1035609"/>
          </a:xfrm>
          <a:prstGeom prst="flowChartProcess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24" name="Flussdiagramm: Prozess 14">
            <a:extLst>
              <a:ext uri="{FF2B5EF4-FFF2-40B4-BE49-F238E27FC236}">
                <a16:creationId xmlns:a16="http://schemas.microsoft.com/office/drawing/2014/main" id="{782E5C0A-26C1-4B82-925B-A1051EB5F941}"/>
              </a:ext>
            </a:extLst>
          </p:cNvPr>
          <p:cNvSpPr/>
          <p:nvPr/>
        </p:nvSpPr>
        <p:spPr>
          <a:xfrm>
            <a:off x="5547680" y="4102538"/>
            <a:ext cx="970133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similarity constraint</a:t>
            </a:r>
          </a:p>
        </p:txBody>
      </p:sp>
      <p:sp>
        <p:nvSpPr>
          <p:cNvPr id="125" name="Flussdiagramm: Prozess 15">
            <a:extLst>
              <a:ext uri="{FF2B5EF4-FFF2-40B4-BE49-F238E27FC236}">
                <a16:creationId xmlns:a16="http://schemas.microsoft.com/office/drawing/2014/main" id="{EA968BFF-F511-41E0-9AFE-F99D212740C1}"/>
              </a:ext>
            </a:extLst>
          </p:cNvPr>
          <p:cNvSpPr/>
          <p:nvPr/>
        </p:nvSpPr>
        <p:spPr>
          <a:xfrm>
            <a:off x="6764530" y="4108142"/>
            <a:ext cx="918102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margin sampling constraint</a:t>
            </a:r>
          </a:p>
        </p:txBody>
      </p:sp>
      <p:cxnSp>
        <p:nvCxnSpPr>
          <p:cNvPr id="126" name="Gerade Verbindung mit Pfeil 69">
            <a:extLst>
              <a:ext uri="{FF2B5EF4-FFF2-40B4-BE49-F238E27FC236}">
                <a16:creationId xmlns:a16="http://schemas.microsoft.com/office/drawing/2014/main" id="{DF0EDA5A-BD1A-4DFA-BC63-56A50EC0A540}"/>
              </a:ext>
            </a:extLst>
          </p:cNvPr>
          <p:cNvCxnSpPr>
            <a:cxnSpLocks/>
            <a:stCxn id="124" idx="3"/>
            <a:endCxn id="125" idx="1"/>
          </p:cNvCxnSpPr>
          <p:nvPr/>
        </p:nvCxnSpPr>
        <p:spPr>
          <a:xfrm>
            <a:off x="6517813" y="4426574"/>
            <a:ext cx="246717" cy="560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feld 78">
            <a:extLst>
              <a:ext uri="{FF2B5EF4-FFF2-40B4-BE49-F238E27FC236}">
                <a16:creationId xmlns:a16="http://schemas.microsoft.com/office/drawing/2014/main" id="{B5EB9A09-F4FD-41BB-A412-FA8ABD3028DB}"/>
              </a:ext>
            </a:extLst>
          </p:cNvPr>
          <p:cNvSpPr txBox="1"/>
          <p:nvPr/>
        </p:nvSpPr>
        <p:spPr>
          <a:xfrm>
            <a:off x="5410981" y="4751778"/>
            <a:ext cx="155042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self-learning strategy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feld 18">
                <a:extLst>
                  <a:ext uri="{FF2B5EF4-FFF2-40B4-BE49-F238E27FC236}">
                    <a16:creationId xmlns:a16="http://schemas.microsoft.com/office/drawing/2014/main" id="{0E369AFF-F5F6-4635-A774-A326CF31B49B}"/>
                  </a:ext>
                </a:extLst>
              </p:cNvPr>
              <p:cNvSpPr txBox="1"/>
              <p:nvPr/>
            </p:nvSpPr>
            <p:spPr>
              <a:xfrm>
                <a:off x="7606456" y="4531097"/>
                <a:ext cx="509050" cy="266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11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28" name="Textfeld 18">
                <a:extLst>
                  <a:ext uri="{FF2B5EF4-FFF2-40B4-BE49-F238E27FC236}">
                    <a16:creationId xmlns:a16="http://schemas.microsoft.com/office/drawing/2014/main" id="{0E369AFF-F5F6-4635-A774-A326CF31B4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6456" y="4531097"/>
                <a:ext cx="509050" cy="266163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feld 60">
                <a:extLst>
                  <a:ext uri="{FF2B5EF4-FFF2-40B4-BE49-F238E27FC236}">
                    <a16:creationId xmlns:a16="http://schemas.microsoft.com/office/drawing/2014/main" id="{15E12CA4-1E56-4785-ADE0-337000A006EF}"/>
                  </a:ext>
                </a:extLst>
              </p:cNvPr>
              <p:cNvSpPr txBox="1"/>
              <p:nvPr/>
            </p:nvSpPr>
            <p:spPr>
              <a:xfrm>
                <a:off x="5967542" y="2833271"/>
                <a:ext cx="108113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62" name="Textfeld 60">
                <a:extLst>
                  <a:ext uri="{FF2B5EF4-FFF2-40B4-BE49-F238E27FC236}">
                    <a16:creationId xmlns:a16="http://schemas.microsoft.com/office/drawing/2014/main" id="{15E12CA4-1E56-4785-ADE0-337000A006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7542" y="2833271"/>
                <a:ext cx="1081130" cy="26161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feld 61">
                <a:extLst>
                  <a:ext uri="{FF2B5EF4-FFF2-40B4-BE49-F238E27FC236}">
                    <a16:creationId xmlns:a16="http://schemas.microsoft.com/office/drawing/2014/main" id="{A5A2CF92-B1E6-4500-B95C-130908AA7127}"/>
                  </a:ext>
                </a:extLst>
              </p:cNvPr>
              <p:cNvSpPr txBox="1"/>
              <p:nvPr/>
            </p:nvSpPr>
            <p:spPr>
              <a:xfrm>
                <a:off x="7640158" y="4261495"/>
                <a:ext cx="1081130" cy="2661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63" name="Textfeld 61">
                <a:extLst>
                  <a:ext uri="{FF2B5EF4-FFF2-40B4-BE49-F238E27FC236}">
                    <a16:creationId xmlns:a16="http://schemas.microsoft.com/office/drawing/2014/main" id="{A5A2CF92-B1E6-4500-B95C-130908AA71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0158" y="4261495"/>
                <a:ext cx="1081130" cy="266163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4" name="Gerade Verbindung mit Pfeil 69">
            <a:extLst>
              <a:ext uri="{FF2B5EF4-FFF2-40B4-BE49-F238E27FC236}">
                <a16:creationId xmlns:a16="http://schemas.microsoft.com/office/drawing/2014/main" id="{9325F958-8528-413A-839A-DEAB16A1AAB1}"/>
              </a:ext>
            </a:extLst>
          </p:cNvPr>
          <p:cNvCxnSpPr>
            <a:cxnSpLocks/>
          </p:cNvCxnSpPr>
          <p:nvPr/>
        </p:nvCxnSpPr>
        <p:spPr>
          <a:xfrm>
            <a:off x="7678767" y="4293096"/>
            <a:ext cx="100897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winkelte Verbindung 40">
            <a:extLst>
              <a:ext uri="{FF2B5EF4-FFF2-40B4-BE49-F238E27FC236}">
                <a16:creationId xmlns:a16="http://schemas.microsoft.com/office/drawing/2014/main" id="{0FE02522-7135-4E11-9336-1311E9AED502}"/>
              </a:ext>
            </a:extLst>
          </p:cNvPr>
          <p:cNvCxnSpPr>
            <a:cxnSpLocks/>
            <a:stCxn id="117" idx="3"/>
            <a:endCxn id="227" idx="2"/>
          </p:cNvCxnSpPr>
          <p:nvPr/>
        </p:nvCxnSpPr>
        <p:spPr>
          <a:xfrm flipH="1" flipV="1">
            <a:off x="9202747" y="2833525"/>
            <a:ext cx="511108" cy="1596472"/>
          </a:xfrm>
          <a:prstGeom prst="bentConnector4">
            <a:avLst>
              <a:gd name="adj1" fmla="val -44726"/>
              <a:gd name="adj2" fmla="val 77809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feld 64">
            <a:extLst>
              <a:ext uri="{FF2B5EF4-FFF2-40B4-BE49-F238E27FC236}">
                <a16:creationId xmlns:a16="http://schemas.microsoft.com/office/drawing/2014/main" id="{5FF1BC1C-268C-464A-8F31-97B6457DC594}"/>
              </a:ext>
            </a:extLst>
          </p:cNvPr>
          <p:cNvSpPr txBox="1"/>
          <p:nvPr/>
        </p:nvSpPr>
        <p:spPr>
          <a:xfrm>
            <a:off x="6752987" y="2095536"/>
            <a:ext cx="12202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active learning</a:t>
            </a:r>
          </a:p>
        </p:txBody>
      </p:sp>
      <p:cxnSp>
        <p:nvCxnSpPr>
          <p:cNvPr id="70" name="Gerade Verbindung mit Pfeil 55">
            <a:extLst>
              <a:ext uri="{FF2B5EF4-FFF2-40B4-BE49-F238E27FC236}">
                <a16:creationId xmlns:a16="http://schemas.microsoft.com/office/drawing/2014/main" id="{85CDB669-7BD2-409B-815B-58CAA26C7A7E}"/>
              </a:ext>
            </a:extLst>
          </p:cNvPr>
          <p:cNvCxnSpPr>
            <a:cxnSpLocks/>
            <a:stCxn id="227" idx="1"/>
            <a:endCxn id="141" idx="3"/>
          </p:cNvCxnSpPr>
          <p:nvPr/>
        </p:nvCxnSpPr>
        <p:spPr>
          <a:xfrm flipH="1">
            <a:off x="6519650" y="2509489"/>
            <a:ext cx="167131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8272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lussdiagramm: Prozess 19"/>
          <p:cNvSpPr/>
          <p:nvPr/>
        </p:nvSpPr>
        <p:spPr>
          <a:xfrm>
            <a:off x="-504563" y="2092705"/>
            <a:ext cx="9648564" cy="2877752"/>
          </a:xfrm>
          <a:prstGeom prst="flowChartProcess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21" name="Flussdiagramm: Prozess 20"/>
          <p:cNvSpPr/>
          <p:nvPr/>
        </p:nvSpPr>
        <p:spPr>
          <a:xfrm>
            <a:off x="-504564" y="4166399"/>
            <a:ext cx="5737694" cy="1035609"/>
          </a:xfrm>
          <a:prstGeom prst="flowChartProcess">
            <a:avLst/>
          </a:prstGeom>
          <a:solidFill>
            <a:schemeClr val="accent2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3781458" y="3539862"/>
                <a:ext cx="452303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1458" y="3539862"/>
                <a:ext cx="452303" cy="2654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lussdiagramm: Karte 7"/>
          <p:cNvSpPr/>
          <p:nvPr/>
        </p:nvSpPr>
        <p:spPr>
          <a:xfrm>
            <a:off x="8603460" y="5447473"/>
            <a:ext cx="1026114" cy="702078"/>
          </a:xfrm>
          <a:prstGeom prst="flowChartPunchedCar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thematic</a:t>
            </a:r>
            <a:r>
              <a:rPr lang="de-DE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4869590" y="4594389"/>
                <a:ext cx="450123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9590" y="4594389"/>
                <a:ext cx="450123" cy="2654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Gerade Verbindung mit Pfeil 30"/>
          <p:cNvCxnSpPr>
            <a:cxnSpLocks/>
            <a:stCxn id="76" idx="3"/>
            <a:endCxn id="77" idx="1"/>
          </p:cNvCxnSpPr>
          <p:nvPr/>
        </p:nvCxnSpPr>
        <p:spPr>
          <a:xfrm>
            <a:off x="1609132" y="2527400"/>
            <a:ext cx="18865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cxnSpLocks/>
            <a:stCxn id="77" idx="3"/>
            <a:endCxn id="79" idx="1"/>
          </p:cNvCxnSpPr>
          <p:nvPr/>
        </p:nvCxnSpPr>
        <p:spPr>
          <a:xfrm>
            <a:off x="2715892" y="2527400"/>
            <a:ext cx="18189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>
            <a:cxnSpLocks/>
            <a:stCxn id="79" idx="0"/>
            <a:endCxn id="101" idx="3"/>
          </p:cNvCxnSpPr>
          <p:nvPr/>
        </p:nvCxnSpPr>
        <p:spPr>
          <a:xfrm flipV="1">
            <a:off x="3356788" y="1820614"/>
            <a:ext cx="0" cy="38258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>
            <a:cxnSpLocks/>
            <a:stCxn id="79" idx="2"/>
            <a:endCxn id="60" idx="0"/>
          </p:cNvCxnSpPr>
          <p:nvPr/>
        </p:nvCxnSpPr>
        <p:spPr>
          <a:xfrm>
            <a:off x="3356788" y="2851599"/>
            <a:ext cx="0" cy="3979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>
            <a:cxnSpLocks/>
            <a:stCxn id="60" idx="2"/>
            <a:endCxn id="84" idx="0"/>
          </p:cNvCxnSpPr>
          <p:nvPr/>
        </p:nvCxnSpPr>
        <p:spPr>
          <a:xfrm>
            <a:off x="3356788" y="3897957"/>
            <a:ext cx="0" cy="3812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>
            <a:cxnSpLocks/>
            <a:stCxn id="88" idx="3"/>
            <a:endCxn id="84" idx="1"/>
          </p:cNvCxnSpPr>
          <p:nvPr/>
        </p:nvCxnSpPr>
        <p:spPr>
          <a:xfrm>
            <a:off x="1605356" y="4599771"/>
            <a:ext cx="1292432" cy="36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>
            <a:cxnSpLocks/>
            <a:stCxn id="84" idx="3"/>
            <a:endCxn id="83" idx="1"/>
          </p:cNvCxnSpPr>
          <p:nvPr/>
        </p:nvCxnSpPr>
        <p:spPr>
          <a:xfrm>
            <a:off x="3815788" y="4603424"/>
            <a:ext cx="214041" cy="9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feld 99">
            <a:extLst>
              <a:ext uri="{FF2B5EF4-FFF2-40B4-BE49-F238E27FC236}">
                <a16:creationId xmlns:a16="http://schemas.microsoft.com/office/drawing/2014/main" id="{FEB7460F-EA71-4E85-80CF-6CE363E10C88}"/>
              </a:ext>
            </a:extLst>
          </p:cNvPr>
          <p:cNvSpPr txBox="1"/>
          <p:nvPr/>
        </p:nvSpPr>
        <p:spPr>
          <a:xfrm>
            <a:off x="-504564" y="-463103"/>
            <a:ext cx="1124778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latin typeface="Futura"/>
                <a:cs typeface="Times New Roman" panose="02020603050405020304" pitchFamily="18" charset="0"/>
              </a:rPr>
              <a:t>Active learning method</a:t>
            </a:r>
            <a:r>
              <a:rPr lang="de-DE" sz="1700" b="1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b="1" dirty="0">
                <a:latin typeface="Futura"/>
                <a:cs typeface="Times New Roman" panose="02020603050405020304" pitchFamily="18" charset="0"/>
              </a:rPr>
              <a:t>with</a:t>
            </a:r>
            <a:r>
              <a:rPr lang="de-DE" sz="1700" b="1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b="1" dirty="0">
                <a:latin typeface="Futura"/>
                <a:cs typeface="Times New Roman" panose="02020603050405020304" pitchFamily="18" charset="0"/>
              </a:rPr>
              <a:t>constrained</a:t>
            </a:r>
            <a:r>
              <a:rPr lang="de-DE" sz="1700" b="1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b="1" dirty="0">
                <a:latin typeface="Futura"/>
                <a:cs typeface="Times New Roman" panose="02020603050405020304" pitchFamily="18" charset="0"/>
              </a:rPr>
              <a:t>Virtual Support Vector Machine</a:t>
            </a:r>
            <a:endParaRPr lang="de-DE" sz="1700" b="1" dirty="0">
              <a:latin typeface="Futura"/>
              <a:cs typeface="Times New Roman" panose="02020603050405020304" pitchFamily="18" charset="0"/>
            </a:endParaRPr>
          </a:p>
        </p:txBody>
      </p:sp>
      <p:sp>
        <p:nvSpPr>
          <p:cNvPr id="2" name="Zylinder 1">
            <a:extLst>
              <a:ext uri="{FF2B5EF4-FFF2-40B4-BE49-F238E27FC236}">
                <a16:creationId xmlns:a16="http://schemas.microsoft.com/office/drawing/2014/main" id="{7FC7301F-2494-4D15-88B6-3B540EB335BB}"/>
              </a:ext>
            </a:extLst>
          </p:cNvPr>
          <p:cNvSpPr/>
          <p:nvPr/>
        </p:nvSpPr>
        <p:spPr>
          <a:xfrm>
            <a:off x="399329" y="879144"/>
            <a:ext cx="1080000" cy="963900"/>
          </a:xfrm>
          <a:prstGeom prst="can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image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/>
              <p:nvPr/>
            </p:nvSpPr>
            <p:spPr>
              <a:xfrm>
                <a:off x="2816788" y="856714"/>
                <a:ext cx="1080000" cy="963900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labeled samples </a:t>
                </a:r>
                <a14:m>
                  <m:oMath xmlns:m="http://schemas.openxmlformats.org/officeDocument/2006/math">
                    <m:r>
                      <a:rPr lang="en-US" sz="105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endParaRPr lang="en-US" sz="105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6788" y="856714"/>
                <a:ext cx="1080000" cy="963900"/>
              </a:xfrm>
              <a:prstGeom prst="can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Zylinder 102">
                <a:extLst>
                  <a:ext uri="{FF2B5EF4-FFF2-40B4-BE49-F238E27FC236}">
                    <a16:creationId xmlns:a16="http://schemas.microsoft.com/office/drawing/2014/main" id="{1475BEBA-E10D-4242-8695-D0F6D2C12075}"/>
                  </a:ext>
                </a:extLst>
              </p:cNvPr>
              <p:cNvSpPr/>
              <p:nvPr/>
            </p:nvSpPr>
            <p:spPr>
              <a:xfrm>
                <a:off x="8574554" y="862986"/>
                <a:ext cx="1080119" cy="963027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pool of unlabeled samples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</m:acc>
                  </m:oMath>
                </a14:m>
                <a:endParaRPr lang="en-US" sz="105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2" name="Zylinder 102">
                <a:extLst>
                  <a:ext uri="{FF2B5EF4-FFF2-40B4-BE49-F238E27FC236}">
                    <a16:creationId xmlns:a16="http://schemas.microsoft.com/office/drawing/2014/main" id="{1475BEBA-E10D-4242-8695-D0F6D2C120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4554" y="862986"/>
                <a:ext cx="1080119" cy="963027"/>
              </a:xfrm>
              <a:prstGeom prst="can">
                <a:avLst/>
              </a:prstGeom>
              <a:blipFill>
                <a:blip r:embed="rId6"/>
                <a:stretch>
                  <a:fillRect r="-5587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0" name="Flussdiagramm: Prozess 50">
            <a:extLst>
              <a:ext uri="{FF2B5EF4-FFF2-40B4-BE49-F238E27FC236}">
                <a16:creationId xmlns:a16="http://schemas.microsoft.com/office/drawing/2014/main" id="{11E8D23C-BCD8-410A-8EBB-723FC60C2727}"/>
              </a:ext>
            </a:extLst>
          </p:cNvPr>
          <p:cNvSpPr/>
          <p:nvPr/>
        </p:nvSpPr>
        <p:spPr>
          <a:xfrm>
            <a:off x="5336109" y="2083137"/>
            <a:ext cx="4773599" cy="3118871"/>
          </a:xfrm>
          <a:prstGeom prst="flowChartProcess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209" name="Textfeld 64">
            <a:extLst>
              <a:ext uri="{FF2B5EF4-FFF2-40B4-BE49-F238E27FC236}">
                <a16:creationId xmlns:a16="http://schemas.microsoft.com/office/drawing/2014/main" id="{90BE4522-8B58-4A93-B1B1-B95C41BD39B6}"/>
              </a:ext>
            </a:extLst>
          </p:cNvPr>
          <p:cNvSpPr txBox="1"/>
          <p:nvPr/>
        </p:nvSpPr>
        <p:spPr>
          <a:xfrm>
            <a:off x="6754637" y="2054755"/>
            <a:ext cx="12307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active learning</a:t>
            </a:r>
          </a:p>
        </p:txBody>
      </p:sp>
      <p:cxnSp>
        <p:nvCxnSpPr>
          <p:cNvPr id="234" name="Gewinkelte Verbindung 27">
            <a:extLst>
              <a:ext uri="{FF2B5EF4-FFF2-40B4-BE49-F238E27FC236}">
                <a16:creationId xmlns:a16="http://schemas.microsoft.com/office/drawing/2014/main" id="{65FF37ED-D4BD-441C-8BB5-6E2BDEE63AF7}"/>
              </a:ext>
            </a:extLst>
          </p:cNvPr>
          <p:cNvCxnSpPr>
            <a:cxnSpLocks/>
            <a:endCxn id="88" idx="1"/>
          </p:cNvCxnSpPr>
          <p:nvPr/>
        </p:nvCxnSpPr>
        <p:spPr>
          <a:xfrm rot="5400000">
            <a:off x="-912017" y="3004185"/>
            <a:ext cx="2773759" cy="417412"/>
          </a:xfrm>
          <a:prstGeom prst="bentConnector4">
            <a:avLst>
              <a:gd name="adj1" fmla="val 5421"/>
              <a:gd name="adj2" fmla="val 14381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Gerade Verbindung mit Pfeil 98">
            <a:extLst>
              <a:ext uri="{FF2B5EF4-FFF2-40B4-BE49-F238E27FC236}">
                <a16:creationId xmlns:a16="http://schemas.microsoft.com/office/drawing/2014/main" id="{3EA6BF85-25D4-4C10-B8DB-668CEC8831A0}"/>
              </a:ext>
            </a:extLst>
          </p:cNvPr>
          <p:cNvCxnSpPr>
            <a:cxnSpLocks/>
            <a:stCxn id="85" idx="2"/>
            <a:endCxn id="8" idx="0"/>
          </p:cNvCxnSpPr>
          <p:nvPr/>
        </p:nvCxnSpPr>
        <p:spPr>
          <a:xfrm>
            <a:off x="9116517" y="4928659"/>
            <a:ext cx="0" cy="5188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Gerade Verbindung mit Pfeil 42">
            <a:extLst>
              <a:ext uri="{FF2B5EF4-FFF2-40B4-BE49-F238E27FC236}">
                <a16:creationId xmlns:a16="http://schemas.microsoft.com/office/drawing/2014/main" id="{7DAD0877-0710-4853-89F9-273CEE2FABE2}"/>
              </a:ext>
            </a:extLst>
          </p:cNvPr>
          <p:cNvCxnSpPr>
            <a:cxnSpLocks/>
            <a:stCxn id="90" idx="0"/>
            <a:endCxn id="112" idx="3"/>
          </p:cNvCxnSpPr>
          <p:nvPr/>
        </p:nvCxnSpPr>
        <p:spPr>
          <a:xfrm flipV="1">
            <a:off x="9114613" y="1826013"/>
            <a:ext cx="1" cy="37312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Textfeld 60">
                <a:extLst>
                  <a:ext uri="{FF2B5EF4-FFF2-40B4-BE49-F238E27FC236}">
                    <a16:creationId xmlns:a16="http://schemas.microsoft.com/office/drawing/2014/main" id="{64CAEF2F-7591-49CE-8AD8-ABE8B25A1418}"/>
                  </a:ext>
                </a:extLst>
              </p:cNvPr>
              <p:cNvSpPr txBox="1"/>
              <p:nvPr/>
            </p:nvSpPr>
            <p:spPr>
              <a:xfrm>
                <a:off x="6742853" y="2485210"/>
                <a:ext cx="108536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1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𝑚𝑜𝑠𝑡</m:t>
                          </m:r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𝑢𝑛𝑐𝑒𝑟𝑡𝑎𝑖𝑛</m:t>
                          </m:r>
                        </m:sub>
                      </m:sSub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65" name="Textfeld 60">
                <a:extLst>
                  <a:ext uri="{FF2B5EF4-FFF2-40B4-BE49-F238E27FC236}">
                    <a16:creationId xmlns:a16="http://schemas.microsoft.com/office/drawing/2014/main" id="{64CAEF2F-7591-49CE-8AD8-ABE8B25A1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2853" y="2485210"/>
                <a:ext cx="1085368" cy="2616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3" name="Gewinkelte Verbindung 40">
            <a:extLst>
              <a:ext uri="{FF2B5EF4-FFF2-40B4-BE49-F238E27FC236}">
                <a16:creationId xmlns:a16="http://schemas.microsoft.com/office/drawing/2014/main" id="{F1A3E4B9-D271-4C99-95D5-7909449FDA90}"/>
              </a:ext>
            </a:extLst>
          </p:cNvPr>
          <p:cNvCxnSpPr>
            <a:cxnSpLocks/>
            <a:stCxn id="60" idx="3"/>
            <a:endCxn id="85" idx="0"/>
          </p:cNvCxnSpPr>
          <p:nvPr/>
        </p:nvCxnSpPr>
        <p:spPr>
          <a:xfrm>
            <a:off x="3815788" y="3573758"/>
            <a:ext cx="5300729" cy="706503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Flussdiagramm: Prozess 21">
            <a:extLst>
              <a:ext uri="{FF2B5EF4-FFF2-40B4-BE49-F238E27FC236}">
                <a16:creationId xmlns:a16="http://schemas.microsoft.com/office/drawing/2014/main" id="{2A706D72-0E57-490A-AF66-DB01038BAA16}"/>
              </a:ext>
            </a:extLst>
          </p:cNvPr>
          <p:cNvSpPr/>
          <p:nvPr/>
        </p:nvSpPr>
        <p:spPr>
          <a:xfrm>
            <a:off x="5336110" y="4166400"/>
            <a:ext cx="2819174" cy="1035609"/>
          </a:xfrm>
          <a:prstGeom prst="flowChartProcess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cxnSp>
        <p:nvCxnSpPr>
          <p:cNvPr id="126" name="Gerade Verbindung mit Pfeil 69">
            <a:extLst>
              <a:ext uri="{FF2B5EF4-FFF2-40B4-BE49-F238E27FC236}">
                <a16:creationId xmlns:a16="http://schemas.microsoft.com/office/drawing/2014/main" id="{DF0EDA5A-BD1A-4DFA-BC63-56A50EC0A540}"/>
              </a:ext>
            </a:extLst>
          </p:cNvPr>
          <p:cNvCxnSpPr>
            <a:cxnSpLocks/>
            <a:stCxn id="82" idx="3"/>
            <a:endCxn id="81" idx="1"/>
          </p:cNvCxnSpPr>
          <p:nvPr/>
        </p:nvCxnSpPr>
        <p:spPr>
          <a:xfrm flipV="1">
            <a:off x="6438823" y="4599772"/>
            <a:ext cx="246790" cy="280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feld 18">
                <a:extLst>
                  <a:ext uri="{FF2B5EF4-FFF2-40B4-BE49-F238E27FC236}">
                    <a16:creationId xmlns:a16="http://schemas.microsoft.com/office/drawing/2014/main" id="{0E369AFF-F5F6-4635-A774-A326CF31B49B}"/>
                  </a:ext>
                </a:extLst>
              </p:cNvPr>
              <p:cNvSpPr txBox="1"/>
              <p:nvPr/>
            </p:nvSpPr>
            <p:spPr>
              <a:xfrm>
                <a:off x="7556595" y="4704294"/>
                <a:ext cx="509050" cy="266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11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28" name="Textfeld 18">
                <a:extLst>
                  <a:ext uri="{FF2B5EF4-FFF2-40B4-BE49-F238E27FC236}">
                    <a16:creationId xmlns:a16="http://schemas.microsoft.com/office/drawing/2014/main" id="{0E369AFF-F5F6-4635-A774-A326CF31B4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6595" y="4704294"/>
                <a:ext cx="509050" cy="26616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feld 60">
                <a:extLst>
                  <a:ext uri="{FF2B5EF4-FFF2-40B4-BE49-F238E27FC236}">
                    <a16:creationId xmlns:a16="http://schemas.microsoft.com/office/drawing/2014/main" id="{15E12CA4-1E56-4785-ADE0-337000A006EF}"/>
                  </a:ext>
                </a:extLst>
              </p:cNvPr>
              <p:cNvSpPr txBox="1"/>
              <p:nvPr/>
            </p:nvSpPr>
            <p:spPr>
              <a:xfrm>
                <a:off x="5900919" y="2811887"/>
                <a:ext cx="108113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62" name="Textfeld 60">
                <a:extLst>
                  <a:ext uri="{FF2B5EF4-FFF2-40B4-BE49-F238E27FC236}">
                    <a16:creationId xmlns:a16="http://schemas.microsoft.com/office/drawing/2014/main" id="{15E12CA4-1E56-4785-ADE0-337000A006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0919" y="2811887"/>
                <a:ext cx="1081130" cy="2616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feld 61">
                <a:extLst>
                  <a:ext uri="{FF2B5EF4-FFF2-40B4-BE49-F238E27FC236}">
                    <a16:creationId xmlns:a16="http://schemas.microsoft.com/office/drawing/2014/main" id="{A5A2CF92-B1E6-4500-B95C-130908AA7127}"/>
                  </a:ext>
                </a:extLst>
              </p:cNvPr>
              <p:cNvSpPr txBox="1"/>
              <p:nvPr/>
            </p:nvSpPr>
            <p:spPr>
              <a:xfrm>
                <a:off x="7570288" y="4453112"/>
                <a:ext cx="1081130" cy="2661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63" name="Textfeld 61">
                <a:extLst>
                  <a:ext uri="{FF2B5EF4-FFF2-40B4-BE49-F238E27FC236}">
                    <a16:creationId xmlns:a16="http://schemas.microsoft.com/office/drawing/2014/main" id="{A5A2CF92-B1E6-4500-B95C-130908AA71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0288" y="4453112"/>
                <a:ext cx="1081130" cy="26616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4" name="Gerade Verbindung mit Pfeil 69">
            <a:extLst>
              <a:ext uri="{FF2B5EF4-FFF2-40B4-BE49-F238E27FC236}">
                <a16:creationId xmlns:a16="http://schemas.microsoft.com/office/drawing/2014/main" id="{9325F958-8528-413A-839A-DEAB16A1AAB1}"/>
              </a:ext>
            </a:extLst>
          </p:cNvPr>
          <p:cNvCxnSpPr>
            <a:cxnSpLocks/>
          </p:cNvCxnSpPr>
          <p:nvPr/>
        </p:nvCxnSpPr>
        <p:spPr>
          <a:xfrm flipV="1">
            <a:off x="7599851" y="4454634"/>
            <a:ext cx="1057666" cy="116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Arc 45">
            <a:extLst>
              <a:ext uri="{FF2B5EF4-FFF2-40B4-BE49-F238E27FC236}">
                <a16:creationId xmlns:a16="http://schemas.microsoft.com/office/drawing/2014/main" id="{C61D3993-8E5A-49D2-84F5-901C40777D9F}"/>
              </a:ext>
            </a:extLst>
          </p:cNvPr>
          <p:cNvSpPr/>
          <p:nvPr/>
        </p:nvSpPr>
        <p:spPr>
          <a:xfrm rot="5923218">
            <a:off x="7241488" y="2953485"/>
            <a:ext cx="451253" cy="434736"/>
          </a:xfrm>
          <a:prstGeom prst="arc">
            <a:avLst>
              <a:gd name="adj1" fmla="val 17479207"/>
              <a:gd name="adj2" fmla="val 14120949"/>
            </a:avLst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7" name="Textfeld 64">
            <a:extLst>
              <a:ext uri="{FF2B5EF4-FFF2-40B4-BE49-F238E27FC236}">
                <a16:creationId xmlns:a16="http://schemas.microsoft.com/office/drawing/2014/main" id="{9ACE706D-9352-4E0B-9AFE-759057AF1533}"/>
              </a:ext>
            </a:extLst>
          </p:cNvPr>
          <p:cNvSpPr txBox="1"/>
          <p:nvPr/>
        </p:nvSpPr>
        <p:spPr>
          <a:xfrm>
            <a:off x="7332327" y="3038948"/>
            <a:ext cx="702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iterate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B8E6F992-3A89-4772-B622-529C7EAC4F94}"/>
              </a:ext>
            </a:extLst>
          </p:cNvPr>
          <p:cNvSpPr/>
          <p:nvPr/>
        </p:nvSpPr>
        <p:spPr>
          <a:xfrm>
            <a:off x="2897788" y="3249559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extract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SVs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0E31BFAC-1EB7-48BE-9FC9-BE5FABF90D86}"/>
              </a:ext>
            </a:extLst>
          </p:cNvPr>
          <p:cNvSpPr/>
          <p:nvPr/>
        </p:nvSpPr>
        <p:spPr>
          <a:xfrm>
            <a:off x="271081" y="2203201"/>
            <a:ext cx="1338051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050" dirty="0">
                <a:solidFill>
                  <a:prstClr val="black"/>
                </a:solidFill>
                <a:latin typeface="Futura"/>
                <a:cs typeface="Times New Roman" panose="02020603050405020304" pitchFamily="18" charset="0"/>
              </a:rPr>
              <a:t>segmentation with initial parameterization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5B27D1EB-F03A-4359-A1A9-CCE5A0A5DF48}"/>
              </a:ext>
            </a:extLst>
          </p:cNvPr>
          <p:cNvSpPr/>
          <p:nvPr/>
        </p:nvSpPr>
        <p:spPr>
          <a:xfrm>
            <a:off x="1797790" y="2203201"/>
            <a:ext cx="918102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 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features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4EC7B095-A5D7-4114-B67B-5CF8AA896EC9}"/>
              </a:ext>
            </a:extLst>
          </p:cNvPr>
          <p:cNvSpPr/>
          <p:nvPr/>
        </p:nvSpPr>
        <p:spPr>
          <a:xfrm>
            <a:off x="2897788" y="2203201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learn SVM model</a:t>
            </a: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9CAC7904-D838-4A96-AA28-10F624B9D83D}"/>
              </a:ext>
            </a:extLst>
          </p:cNvPr>
          <p:cNvSpPr/>
          <p:nvPr/>
        </p:nvSpPr>
        <p:spPr>
          <a:xfrm>
            <a:off x="5468689" y="2199140"/>
            <a:ext cx="972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labeling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candidates</a:t>
            </a: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B517FE34-3B32-4303-B7D8-190BE8598D89}"/>
              </a:ext>
            </a:extLst>
          </p:cNvPr>
          <p:cNvSpPr/>
          <p:nvPr/>
        </p:nvSpPr>
        <p:spPr>
          <a:xfrm>
            <a:off x="6685613" y="4275573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margin sampling constraint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BDC66D7A-4848-4F88-86AF-D3BB749F6643}"/>
              </a:ext>
            </a:extLst>
          </p:cNvPr>
          <p:cNvSpPr/>
          <p:nvPr/>
        </p:nvSpPr>
        <p:spPr>
          <a:xfrm>
            <a:off x="5468689" y="4278375"/>
            <a:ext cx="970134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similarity constraint</a:t>
            </a: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C9DE8912-A3A9-401B-BEF7-86203DBB672F}"/>
              </a:ext>
            </a:extLst>
          </p:cNvPr>
          <p:cNvSpPr/>
          <p:nvPr/>
        </p:nvSpPr>
        <p:spPr>
          <a:xfrm>
            <a:off x="4029829" y="4280206"/>
            <a:ext cx="918102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features</a:t>
            </a:r>
            <a:endParaRPr lang="en-US" sz="1050" dirty="0">
              <a:solidFill>
                <a:prstClr val="black"/>
              </a:solidFill>
              <a:latin typeface="Futura"/>
              <a:cs typeface="Times New Roman" panose="02020603050405020304" pitchFamily="18" charset="0"/>
            </a:endParaRP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CD4AFA70-7C34-466E-A6B6-FE37BD14106C}"/>
              </a:ext>
            </a:extLst>
          </p:cNvPr>
          <p:cNvSpPr/>
          <p:nvPr/>
        </p:nvSpPr>
        <p:spPr>
          <a:xfrm>
            <a:off x="2897788" y="4279225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identify virtual samples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6BACD199-755C-4E22-BA48-BA95491363B8}"/>
              </a:ext>
            </a:extLst>
          </p:cNvPr>
          <p:cNvSpPr/>
          <p:nvPr/>
        </p:nvSpPr>
        <p:spPr>
          <a:xfrm>
            <a:off x="8657517" y="4280261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relearn model</a:t>
            </a: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2A949BA5-6356-41F5-A5D3-54A1408034EF}"/>
              </a:ext>
            </a:extLst>
          </p:cNvPr>
          <p:cNvSpPr/>
          <p:nvPr/>
        </p:nvSpPr>
        <p:spPr>
          <a:xfrm>
            <a:off x="266156" y="4275572"/>
            <a:ext cx="13392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segmentation with altered parameterization</a:t>
            </a: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697A23BB-C9E4-45D3-BE0B-36072BC33FE7}"/>
              </a:ext>
            </a:extLst>
          </p:cNvPr>
          <p:cNvSpPr/>
          <p:nvPr/>
        </p:nvSpPr>
        <p:spPr>
          <a:xfrm>
            <a:off x="8289028" y="2199140"/>
            <a:ext cx="1651170" cy="646512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Uncertainty distance 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with PCA + clustering </a:t>
            </a:r>
          </a:p>
        </p:txBody>
      </p:sp>
      <p:cxnSp>
        <p:nvCxnSpPr>
          <p:cNvPr id="98" name="Gerade Verbindung mit Pfeil 32">
            <a:extLst>
              <a:ext uri="{FF2B5EF4-FFF2-40B4-BE49-F238E27FC236}">
                <a16:creationId xmlns:a16="http://schemas.microsoft.com/office/drawing/2014/main" id="{2D047EE9-75BF-4734-BE54-517A96E3E6C6}"/>
              </a:ext>
            </a:extLst>
          </p:cNvPr>
          <p:cNvCxnSpPr>
            <a:cxnSpLocks/>
            <a:stCxn id="90" idx="1"/>
            <a:endCxn id="80" idx="3"/>
          </p:cNvCxnSpPr>
          <p:nvPr/>
        </p:nvCxnSpPr>
        <p:spPr>
          <a:xfrm flipH="1">
            <a:off x="6440689" y="2522396"/>
            <a:ext cx="1848339" cy="9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Gerade Verbindung mit Pfeil 52">
            <a:extLst>
              <a:ext uri="{FF2B5EF4-FFF2-40B4-BE49-F238E27FC236}">
                <a16:creationId xmlns:a16="http://schemas.microsoft.com/office/drawing/2014/main" id="{478673B4-905E-4371-AF0F-5EAE1D7FFB44}"/>
              </a:ext>
            </a:extLst>
          </p:cNvPr>
          <p:cNvCxnSpPr>
            <a:cxnSpLocks/>
            <a:stCxn id="76" idx="0"/>
            <a:endCxn id="2" idx="3"/>
          </p:cNvCxnSpPr>
          <p:nvPr/>
        </p:nvCxnSpPr>
        <p:spPr>
          <a:xfrm flipH="1" flipV="1">
            <a:off x="939329" y="1843044"/>
            <a:ext cx="778" cy="36015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tangle 216">
            <a:extLst>
              <a:ext uri="{FF2B5EF4-FFF2-40B4-BE49-F238E27FC236}">
                <a16:creationId xmlns:a16="http://schemas.microsoft.com/office/drawing/2014/main" id="{CE280420-228F-4D4C-80F2-02B33F8F9893}"/>
              </a:ext>
            </a:extLst>
          </p:cNvPr>
          <p:cNvSpPr/>
          <p:nvPr/>
        </p:nvSpPr>
        <p:spPr>
          <a:xfrm>
            <a:off x="-502397" y="2090702"/>
            <a:ext cx="56618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VSVM</a:t>
            </a:r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C8EE7157-E021-42D2-849E-F484F2B10A54}"/>
              </a:ext>
            </a:extLst>
          </p:cNvPr>
          <p:cNvSpPr/>
          <p:nvPr/>
        </p:nvSpPr>
        <p:spPr>
          <a:xfrm>
            <a:off x="-510265" y="4939151"/>
            <a:ext cx="176683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encoding of invariances</a:t>
            </a:r>
          </a:p>
        </p:txBody>
      </p:sp>
      <p:sp>
        <p:nvSpPr>
          <p:cNvPr id="280" name="Textfeld 99">
            <a:extLst>
              <a:ext uri="{FF2B5EF4-FFF2-40B4-BE49-F238E27FC236}">
                <a16:creationId xmlns:a16="http://schemas.microsoft.com/office/drawing/2014/main" id="{BF6DE2CA-E71C-4A87-AEBC-DE9870691373}"/>
              </a:ext>
            </a:extLst>
          </p:cNvPr>
          <p:cNvSpPr txBox="1"/>
          <p:nvPr/>
        </p:nvSpPr>
        <p:spPr>
          <a:xfrm>
            <a:off x="-1980728" y="-1038035"/>
            <a:ext cx="121920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>
                <a:latin typeface="Futura"/>
                <a:cs typeface="Times New Roman" panose="02020603050405020304" pitchFamily="18" charset="0"/>
              </a:rPr>
              <a:t>Active learning method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for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Virtual Support Vector Machine with self-learning constraints</a:t>
            </a:r>
            <a:endParaRPr lang="de-DE" sz="1700" dirty="0">
              <a:latin typeface="Futura"/>
              <a:cs typeface="Times New Roman" panose="02020603050405020304" pitchFamily="18" charset="0"/>
            </a:endParaRPr>
          </a:p>
        </p:txBody>
      </p:sp>
      <p:cxnSp>
        <p:nvCxnSpPr>
          <p:cNvPr id="54" name="Gewinkelte Verbindung 40">
            <a:extLst>
              <a:ext uri="{FF2B5EF4-FFF2-40B4-BE49-F238E27FC236}">
                <a16:creationId xmlns:a16="http://schemas.microsoft.com/office/drawing/2014/main" id="{EC77B8D2-146C-43BE-930B-557197A2C08F}"/>
              </a:ext>
            </a:extLst>
          </p:cNvPr>
          <p:cNvCxnSpPr>
            <a:cxnSpLocks/>
            <a:stCxn id="85" idx="3"/>
            <a:endCxn id="90" idx="2"/>
          </p:cNvCxnSpPr>
          <p:nvPr/>
        </p:nvCxnSpPr>
        <p:spPr>
          <a:xfrm flipH="1" flipV="1">
            <a:off x="9114613" y="2845652"/>
            <a:ext cx="460904" cy="1758808"/>
          </a:xfrm>
          <a:prstGeom prst="bentConnector4">
            <a:avLst>
              <a:gd name="adj1" fmla="val -64477"/>
              <a:gd name="adj2" fmla="val 76113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 Verbindung mit Pfeil 69">
            <a:extLst>
              <a:ext uri="{FF2B5EF4-FFF2-40B4-BE49-F238E27FC236}">
                <a16:creationId xmlns:a16="http://schemas.microsoft.com/office/drawing/2014/main" id="{1699A4F2-6735-41BD-B99E-135F28B94023}"/>
              </a:ext>
            </a:extLst>
          </p:cNvPr>
          <p:cNvCxnSpPr>
            <a:cxnSpLocks/>
          </p:cNvCxnSpPr>
          <p:nvPr/>
        </p:nvCxnSpPr>
        <p:spPr>
          <a:xfrm flipV="1">
            <a:off x="7599851" y="4727118"/>
            <a:ext cx="1057666" cy="26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>
            <a:cxnSpLocks/>
            <a:stCxn id="83" idx="3"/>
            <a:endCxn id="82" idx="1"/>
          </p:cNvCxnSpPr>
          <p:nvPr/>
        </p:nvCxnSpPr>
        <p:spPr>
          <a:xfrm flipV="1">
            <a:off x="4947931" y="4602574"/>
            <a:ext cx="520758" cy="18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 Verbindung mit Pfeil 55">
            <a:extLst>
              <a:ext uri="{FF2B5EF4-FFF2-40B4-BE49-F238E27FC236}">
                <a16:creationId xmlns:a16="http://schemas.microsoft.com/office/drawing/2014/main" id="{38B210E6-761C-4CFE-97C1-8ECD5BF6D49A}"/>
              </a:ext>
            </a:extLst>
          </p:cNvPr>
          <p:cNvCxnSpPr>
            <a:cxnSpLocks/>
            <a:stCxn id="80" idx="2"/>
            <a:endCxn id="82" idx="0"/>
          </p:cNvCxnSpPr>
          <p:nvPr/>
        </p:nvCxnSpPr>
        <p:spPr>
          <a:xfrm flipH="1">
            <a:off x="5953756" y="2847538"/>
            <a:ext cx="933" cy="14308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Rectangle 218">
            <a:extLst>
              <a:ext uri="{FF2B5EF4-FFF2-40B4-BE49-F238E27FC236}">
                <a16:creationId xmlns:a16="http://schemas.microsoft.com/office/drawing/2014/main" id="{FFFD716E-AF68-459F-A640-FB2282076777}"/>
              </a:ext>
            </a:extLst>
          </p:cNvPr>
          <p:cNvSpPr/>
          <p:nvPr/>
        </p:nvSpPr>
        <p:spPr>
          <a:xfrm>
            <a:off x="5376021" y="4948398"/>
            <a:ext cx="155042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self-learning strategy</a:t>
            </a:r>
          </a:p>
        </p:txBody>
      </p:sp>
    </p:spTree>
    <p:extLst>
      <p:ext uri="{BB962C8B-B14F-4D97-AF65-F5344CB8AC3E}">
        <p14:creationId xmlns:p14="http://schemas.microsoft.com/office/powerpoint/2010/main" val="839725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lussdiagramm: Prozess 19"/>
          <p:cNvSpPr/>
          <p:nvPr/>
        </p:nvSpPr>
        <p:spPr>
          <a:xfrm>
            <a:off x="-504563" y="2092705"/>
            <a:ext cx="9648564" cy="2877752"/>
          </a:xfrm>
          <a:prstGeom prst="flowChartProcess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21" name="Flussdiagramm: Prozess 20"/>
          <p:cNvSpPr/>
          <p:nvPr/>
        </p:nvSpPr>
        <p:spPr>
          <a:xfrm>
            <a:off x="-504564" y="4166399"/>
            <a:ext cx="5737694" cy="1035609"/>
          </a:xfrm>
          <a:prstGeom prst="flowChartProcess">
            <a:avLst/>
          </a:prstGeom>
          <a:solidFill>
            <a:schemeClr val="accent2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3788304" y="3539862"/>
                <a:ext cx="452303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304" y="3539862"/>
                <a:ext cx="452303" cy="2654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lussdiagramm: Karte 7"/>
          <p:cNvSpPr/>
          <p:nvPr/>
        </p:nvSpPr>
        <p:spPr>
          <a:xfrm>
            <a:off x="8603460" y="5447473"/>
            <a:ext cx="1026114" cy="702078"/>
          </a:xfrm>
          <a:prstGeom prst="flowChartPunchedCar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thematic</a:t>
            </a:r>
            <a:r>
              <a:rPr lang="de-DE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4869590" y="4594389"/>
                <a:ext cx="450123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9590" y="4594389"/>
                <a:ext cx="450123" cy="2654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Gerade Verbindung mit Pfeil 30"/>
          <p:cNvCxnSpPr>
            <a:cxnSpLocks/>
            <a:stCxn id="76" idx="3"/>
            <a:endCxn id="77" idx="1"/>
          </p:cNvCxnSpPr>
          <p:nvPr/>
        </p:nvCxnSpPr>
        <p:spPr>
          <a:xfrm>
            <a:off x="1609132" y="2527400"/>
            <a:ext cx="18865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cxnSpLocks/>
            <a:stCxn id="77" idx="3"/>
            <a:endCxn id="79" idx="1"/>
          </p:cNvCxnSpPr>
          <p:nvPr/>
        </p:nvCxnSpPr>
        <p:spPr>
          <a:xfrm>
            <a:off x="2715892" y="2527400"/>
            <a:ext cx="18189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>
            <a:cxnSpLocks/>
            <a:stCxn id="79" idx="0"/>
            <a:endCxn id="101" idx="3"/>
          </p:cNvCxnSpPr>
          <p:nvPr/>
        </p:nvCxnSpPr>
        <p:spPr>
          <a:xfrm flipV="1">
            <a:off x="3356788" y="1820614"/>
            <a:ext cx="0" cy="38258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>
            <a:cxnSpLocks/>
            <a:stCxn id="79" idx="2"/>
            <a:endCxn id="60" idx="0"/>
          </p:cNvCxnSpPr>
          <p:nvPr/>
        </p:nvCxnSpPr>
        <p:spPr>
          <a:xfrm>
            <a:off x="3356788" y="2851599"/>
            <a:ext cx="0" cy="3979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>
            <a:cxnSpLocks/>
            <a:stCxn id="60" idx="2"/>
            <a:endCxn id="84" idx="0"/>
          </p:cNvCxnSpPr>
          <p:nvPr/>
        </p:nvCxnSpPr>
        <p:spPr>
          <a:xfrm>
            <a:off x="3356788" y="3897957"/>
            <a:ext cx="0" cy="3812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>
            <a:cxnSpLocks/>
            <a:stCxn id="88" idx="3"/>
            <a:endCxn id="84" idx="1"/>
          </p:cNvCxnSpPr>
          <p:nvPr/>
        </p:nvCxnSpPr>
        <p:spPr>
          <a:xfrm>
            <a:off x="1605356" y="4599771"/>
            <a:ext cx="1292432" cy="36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>
            <a:cxnSpLocks/>
            <a:stCxn id="84" idx="3"/>
            <a:endCxn id="83" idx="1"/>
          </p:cNvCxnSpPr>
          <p:nvPr/>
        </p:nvCxnSpPr>
        <p:spPr>
          <a:xfrm>
            <a:off x="3815788" y="4603424"/>
            <a:ext cx="214041" cy="9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>
            <a:cxnSpLocks/>
            <a:stCxn id="83" idx="3"/>
            <a:endCxn id="82" idx="1"/>
          </p:cNvCxnSpPr>
          <p:nvPr/>
        </p:nvCxnSpPr>
        <p:spPr>
          <a:xfrm flipV="1">
            <a:off x="4947931" y="4602574"/>
            <a:ext cx="520758" cy="18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feld 99">
            <a:extLst>
              <a:ext uri="{FF2B5EF4-FFF2-40B4-BE49-F238E27FC236}">
                <a16:creationId xmlns:a16="http://schemas.microsoft.com/office/drawing/2014/main" id="{FEB7460F-EA71-4E85-80CF-6CE363E10C88}"/>
              </a:ext>
            </a:extLst>
          </p:cNvPr>
          <p:cNvSpPr txBox="1"/>
          <p:nvPr/>
        </p:nvSpPr>
        <p:spPr>
          <a:xfrm>
            <a:off x="-504564" y="-463103"/>
            <a:ext cx="1124778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latin typeface="Futura"/>
                <a:cs typeface="Times New Roman" panose="02020603050405020304" pitchFamily="18" charset="0"/>
              </a:rPr>
              <a:t>Active learning method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with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constrained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Virtual Support </a:t>
            </a:r>
            <a:r>
              <a:rPr lang="en-US" sz="1700">
                <a:latin typeface="Futura"/>
                <a:cs typeface="Times New Roman" panose="02020603050405020304" pitchFamily="18" charset="0"/>
              </a:rPr>
              <a:t>Vector Machine VARIANT </a:t>
            </a:r>
            <a:endParaRPr lang="de-DE" sz="1700" b="1" dirty="0">
              <a:latin typeface="Futura"/>
              <a:cs typeface="Times New Roman" panose="02020603050405020304" pitchFamily="18" charset="0"/>
            </a:endParaRPr>
          </a:p>
        </p:txBody>
      </p:sp>
      <p:sp>
        <p:nvSpPr>
          <p:cNvPr id="2" name="Zylinder 1">
            <a:extLst>
              <a:ext uri="{FF2B5EF4-FFF2-40B4-BE49-F238E27FC236}">
                <a16:creationId xmlns:a16="http://schemas.microsoft.com/office/drawing/2014/main" id="{7FC7301F-2494-4D15-88B6-3B540EB335BB}"/>
              </a:ext>
            </a:extLst>
          </p:cNvPr>
          <p:cNvSpPr/>
          <p:nvPr/>
        </p:nvSpPr>
        <p:spPr>
          <a:xfrm>
            <a:off x="399329" y="879144"/>
            <a:ext cx="1080000" cy="963900"/>
          </a:xfrm>
          <a:prstGeom prst="can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image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/>
              <p:nvPr/>
            </p:nvSpPr>
            <p:spPr>
              <a:xfrm>
                <a:off x="2816788" y="856714"/>
                <a:ext cx="1080000" cy="963900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labeled samples </a:t>
                </a:r>
                <a14:m>
                  <m:oMath xmlns:m="http://schemas.openxmlformats.org/officeDocument/2006/math">
                    <m:r>
                      <a:rPr lang="en-US" sz="105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endParaRPr lang="en-US" sz="105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6788" y="856714"/>
                <a:ext cx="1080000" cy="963900"/>
              </a:xfrm>
              <a:prstGeom prst="can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Zylinder 102">
                <a:extLst>
                  <a:ext uri="{FF2B5EF4-FFF2-40B4-BE49-F238E27FC236}">
                    <a16:creationId xmlns:a16="http://schemas.microsoft.com/office/drawing/2014/main" id="{FB57FE56-DDB0-4D71-9998-2808DD09E0E0}"/>
                  </a:ext>
                </a:extLst>
              </p:cNvPr>
              <p:cNvSpPr/>
              <p:nvPr/>
            </p:nvSpPr>
            <p:spPr>
              <a:xfrm>
                <a:off x="8015313" y="879144"/>
                <a:ext cx="1080000" cy="963027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pool of unlabeled samples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</m:acc>
                  </m:oMath>
                </a14:m>
                <a:endParaRPr lang="en-US" sz="105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3" name="Zylinder 102">
                <a:extLst>
                  <a:ext uri="{FF2B5EF4-FFF2-40B4-BE49-F238E27FC236}">
                    <a16:creationId xmlns:a16="http://schemas.microsoft.com/office/drawing/2014/main" id="{FB57FE56-DDB0-4D71-9998-2808DD09E0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5313" y="879144"/>
                <a:ext cx="1080000" cy="963027"/>
              </a:xfrm>
              <a:prstGeom prst="can">
                <a:avLst/>
              </a:prstGeom>
              <a:blipFill>
                <a:blip r:embed="rId6"/>
                <a:stretch>
                  <a:fillRect r="-5587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0" name="Flussdiagramm: Prozess 50">
            <a:extLst>
              <a:ext uri="{FF2B5EF4-FFF2-40B4-BE49-F238E27FC236}">
                <a16:creationId xmlns:a16="http://schemas.microsoft.com/office/drawing/2014/main" id="{11E8D23C-BCD8-410A-8EBB-723FC60C2727}"/>
              </a:ext>
            </a:extLst>
          </p:cNvPr>
          <p:cNvSpPr/>
          <p:nvPr/>
        </p:nvSpPr>
        <p:spPr>
          <a:xfrm>
            <a:off x="5336110" y="2083138"/>
            <a:ext cx="4474418" cy="3118870"/>
          </a:xfrm>
          <a:prstGeom prst="flowChartProcess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209" name="Textfeld 64">
            <a:extLst>
              <a:ext uri="{FF2B5EF4-FFF2-40B4-BE49-F238E27FC236}">
                <a16:creationId xmlns:a16="http://schemas.microsoft.com/office/drawing/2014/main" id="{90BE4522-8B58-4A93-B1B1-B95C41BD39B6}"/>
              </a:ext>
            </a:extLst>
          </p:cNvPr>
          <p:cNvSpPr txBox="1"/>
          <p:nvPr/>
        </p:nvSpPr>
        <p:spPr>
          <a:xfrm>
            <a:off x="6468363" y="2087559"/>
            <a:ext cx="12307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active learning</a:t>
            </a:r>
          </a:p>
        </p:txBody>
      </p:sp>
      <p:cxnSp>
        <p:nvCxnSpPr>
          <p:cNvPr id="234" name="Gewinkelte Verbindung 27">
            <a:extLst>
              <a:ext uri="{FF2B5EF4-FFF2-40B4-BE49-F238E27FC236}">
                <a16:creationId xmlns:a16="http://schemas.microsoft.com/office/drawing/2014/main" id="{65FF37ED-D4BD-441C-8BB5-6E2BDEE63AF7}"/>
              </a:ext>
            </a:extLst>
          </p:cNvPr>
          <p:cNvCxnSpPr>
            <a:cxnSpLocks/>
            <a:endCxn id="88" idx="1"/>
          </p:cNvCxnSpPr>
          <p:nvPr/>
        </p:nvCxnSpPr>
        <p:spPr>
          <a:xfrm rot="5400000">
            <a:off x="-912017" y="3004185"/>
            <a:ext cx="2773759" cy="417412"/>
          </a:xfrm>
          <a:prstGeom prst="bentConnector4">
            <a:avLst>
              <a:gd name="adj1" fmla="val 5421"/>
              <a:gd name="adj2" fmla="val 14381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Gerade Verbindung mit Pfeil 98">
            <a:extLst>
              <a:ext uri="{FF2B5EF4-FFF2-40B4-BE49-F238E27FC236}">
                <a16:creationId xmlns:a16="http://schemas.microsoft.com/office/drawing/2014/main" id="{3EA6BF85-25D4-4C10-B8DB-668CEC8831A0}"/>
              </a:ext>
            </a:extLst>
          </p:cNvPr>
          <p:cNvCxnSpPr>
            <a:cxnSpLocks/>
            <a:stCxn id="85" idx="2"/>
            <a:endCxn id="8" idx="0"/>
          </p:cNvCxnSpPr>
          <p:nvPr/>
        </p:nvCxnSpPr>
        <p:spPr>
          <a:xfrm>
            <a:off x="9116517" y="4928659"/>
            <a:ext cx="0" cy="5188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Gerade Verbindung mit Pfeil 42">
            <a:extLst>
              <a:ext uri="{FF2B5EF4-FFF2-40B4-BE49-F238E27FC236}">
                <a16:creationId xmlns:a16="http://schemas.microsoft.com/office/drawing/2014/main" id="{7DAD0877-0710-4853-89F9-273CEE2FABE2}"/>
              </a:ext>
            </a:extLst>
          </p:cNvPr>
          <p:cNvCxnSpPr>
            <a:cxnSpLocks/>
            <a:stCxn id="90" idx="0"/>
            <a:endCxn id="103" idx="3"/>
          </p:cNvCxnSpPr>
          <p:nvPr/>
        </p:nvCxnSpPr>
        <p:spPr>
          <a:xfrm flipH="1" flipV="1">
            <a:off x="8555313" y="1842171"/>
            <a:ext cx="2898" cy="35882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Textfeld 60">
                <a:extLst>
                  <a:ext uri="{FF2B5EF4-FFF2-40B4-BE49-F238E27FC236}">
                    <a16:creationId xmlns:a16="http://schemas.microsoft.com/office/drawing/2014/main" id="{64CAEF2F-7591-49CE-8AD8-ABE8B25A1418}"/>
                  </a:ext>
                </a:extLst>
              </p:cNvPr>
              <p:cNvSpPr txBox="1"/>
              <p:nvPr/>
            </p:nvSpPr>
            <p:spPr>
              <a:xfrm>
                <a:off x="6601929" y="2530282"/>
                <a:ext cx="108536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1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𝑚𝑜𝑠𝑡</m:t>
                          </m:r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𝑢𝑛𝑐𝑒𝑟𝑡𝑎𝑖𝑛</m:t>
                          </m:r>
                        </m:sub>
                      </m:sSub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65" name="Textfeld 60">
                <a:extLst>
                  <a:ext uri="{FF2B5EF4-FFF2-40B4-BE49-F238E27FC236}">
                    <a16:creationId xmlns:a16="http://schemas.microsoft.com/office/drawing/2014/main" id="{64CAEF2F-7591-49CE-8AD8-ABE8B25A1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1929" y="2530282"/>
                <a:ext cx="1085368" cy="2616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3" name="Gewinkelte Verbindung 40">
            <a:extLst>
              <a:ext uri="{FF2B5EF4-FFF2-40B4-BE49-F238E27FC236}">
                <a16:creationId xmlns:a16="http://schemas.microsoft.com/office/drawing/2014/main" id="{F1A3E4B9-D271-4C99-95D5-7909449FDA90}"/>
              </a:ext>
            </a:extLst>
          </p:cNvPr>
          <p:cNvCxnSpPr>
            <a:cxnSpLocks/>
            <a:stCxn id="60" idx="3"/>
            <a:endCxn id="85" idx="0"/>
          </p:cNvCxnSpPr>
          <p:nvPr/>
        </p:nvCxnSpPr>
        <p:spPr>
          <a:xfrm>
            <a:off x="3815788" y="3573758"/>
            <a:ext cx="5300729" cy="706503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Flussdiagramm: Prozess 21">
            <a:extLst>
              <a:ext uri="{FF2B5EF4-FFF2-40B4-BE49-F238E27FC236}">
                <a16:creationId xmlns:a16="http://schemas.microsoft.com/office/drawing/2014/main" id="{2A706D72-0E57-490A-AF66-DB01038BAA16}"/>
              </a:ext>
            </a:extLst>
          </p:cNvPr>
          <p:cNvSpPr/>
          <p:nvPr/>
        </p:nvSpPr>
        <p:spPr>
          <a:xfrm>
            <a:off x="5336110" y="4166400"/>
            <a:ext cx="2819174" cy="1035609"/>
          </a:xfrm>
          <a:prstGeom prst="flowChartProcess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cxnSp>
        <p:nvCxnSpPr>
          <p:cNvPr id="126" name="Gerade Verbindung mit Pfeil 69">
            <a:extLst>
              <a:ext uri="{FF2B5EF4-FFF2-40B4-BE49-F238E27FC236}">
                <a16:creationId xmlns:a16="http://schemas.microsoft.com/office/drawing/2014/main" id="{DF0EDA5A-BD1A-4DFA-BC63-56A50EC0A540}"/>
              </a:ext>
            </a:extLst>
          </p:cNvPr>
          <p:cNvCxnSpPr>
            <a:cxnSpLocks/>
            <a:stCxn id="82" idx="3"/>
            <a:endCxn id="81" idx="1"/>
          </p:cNvCxnSpPr>
          <p:nvPr/>
        </p:nvCxnSpPr>
        <p:spPr>
          <a:xfrm flipV="1">
            <a:off x="6438823" y="4599772"/>
            <a:ext cx="246790" cy="280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feld 18">
                <a:extLst>
                  <a:ext uri="{FF2B5EF4-FFF2-40B4-BE49-F238E27FC236}">
                    <a16:creationId xmlns:a16="http://schemas.microsoft.com/office/drawing/2014/main" id="{0E369AFF-F5F6-4635-A774-A326CF31B49B}"/>
                  </a:ext>
                </a:extLst>
              </p:cNvPr>
              <p:cNvSpPr txBox="1"/>
              <p:nvPr/>
            </p:nvSpPr>
            <p:spPr>
              <a:xfrm>
                <a:off x="7527540" y="4704295"/>
                <a:ext cx="509050" cy="266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11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28" name="Textfeld 18">
                <a:extLst>
                  <a:ext uri="{FF2B5EF4-FFF2-40B4-BE49-F238E27FC236}">
                    <a16:creationId xmlns:a16="http://schemas.microsoft.com/office/drawing/2014/main" id="{0E369AFF-F5F6-4635-A774-A326CF31B4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7540" y="4704295"/>
                <a:ext cx="509050" cy="26616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feld 60">
                <a:extLst>
                  <a:ext uri="{FF2B5EF4-FFF2-40B4-BE49-F238E27FC236}">
                    <a16:creationId xmlns:a16="http://schemas.microsoft.com/office/drawing/2014/main" id="{15E12CA4-1E56-4785-ADE0-337000A006EF}"/>
                  </a:ext>
                </a:extLst>
              </p:cNvPr>
              <p:cNvSpPr txBox="1"/>
              <p:nvPr/>
            </p:nvSpPr>
            <p:spPr>
              <a:xfrm>
                <a:off x="4332604" y="2529839"/>
                <a:ext cx="108113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62" name="Textfeld 60">
                <a:extLst>
                  <a:ext uri="{FF2B5EF4-FFF2-40B4-BE49-F238E27FC236}">
                    <a16:creationId xmlns:a16="http://schemas.microsoft.com/office/drawing/2014/main" id="{15E12CA4-1E56-4785-ADE0-337000A006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2604" y="2529839"/>
                <a:ext cx="1081130" cy="2616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feld 61">
                <a:extLst>
                  <a:ext uri="{FF2B5EF4-FFF2-40B4-BE49-F238E27FC236}">
                    <a16:creationId xmlns:a16="http://schemas.microsoft.com/office/drawing/2014/main" id="{A5A2CF92-B1E6-4500-B95C-130908AA7127}"/>
                  </a:ext>
                </a:extLst>
              </p:cNvPr>
              <p:cNvSpPr txBox="1"/>
              <p:nvPr/>
            </p:nvSpPr>
            <p:spPr>
              <a:xfrm>
                <a:off x="7570288" y="4453112"/>
                <a:ext cx="1081130" cy="2661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63" name="Textfeld 61">
                <a:extLst>
                  <a:ext uri="{FF2B5EF4-FFF2-40B4-BE49-F238E27FC236}">
                    <a16:creationId xmlns:a16="http://schemas.microsoft.com/office/drawing/2014/main" id="{A5A2CF92-B1E6-4500-B95C-130908AA71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0288" y="4453112"/>
                <a:ext cx="1081130" cy="26616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4" name="Gerade Verbindung mit Pfeil 69">
            <a:extLst>
              <a:ext uri="{FF2B5EF4-FFF2-40B4-BE49-F238E27FC236}">
                <a16:creationId xmlns:a16="http://schemas.microsoft.com/office/drawing/2014/main" id="{9325F958-8528-413A-839A-DEAB16A1AAB1}"/>
              </a:ext>
            </a:extLst>
          </p:cNvPr>
          <p:cNvCxnSpPr>
            <a:cxnSpLocks/>
          </p:cNvCxnSpPr>
          <p:nvPr/>
        </p:nvCxnSpPr>
        <p:spPr>
          <a:xfrm flipV="1">
            <a:off x="7599851" y="4454634"/>
            <a:ext cx="1057666" cy="116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Arc 45">
            <a:extLst>
              <a:ext uri="{FF2B5EF4-FFF2-40B4-BE49-F238E27FC236}">
                <a16:creationId xmlns:a16="http://schemas.microsoft.com/office/drawing/2014/main" id="{C61D3993-8E5A-49D2-84F5-901C40777D9F}"/>
              </a:ext>
            </a:extLst>
          </p:cNvPr>
          <p:cNvSpPr/>
          <p:nvPr/>
        </p:nvSpPr>
        <p:spPr>
          <a:xfrm rot="5923218">
            <a:off x="6895143" y="2869928"/>
            <a:ext cx="451253" cy="434736"/>
          </a:xfrm>
          <a:prstGeom prst="arc">
            <a:avLst>
              <a:gd name="adj1" fmla="val 17479207"/>
              <a:gd name="adj2" fmla="val 14120949"/>
            </a:avLst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7" name="Textfeld 64">
            <a:extLst>
              <a:ext uri="{FF2B5EF4-FFF2-40B4-BE49-F238E27FC236}">
                <a16:creationId xmlns:a16="http://schemas.microsoft.com/office/drawing/2014/main" id="{9ACE706D-9352-4E0B-9AFE-759057AF1533}"/>
              </a:ext>
            </a:extLst>
          </p:cNvPr>
          <p:cNvSpPr txBox="1"/>
          <p:nvPr/>
        </p:nvSpPr>
        <p:spPr>
          <a:xfrm>
            <a:off x="6894755" y="2957690"/>
            <a:ext cx="702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iterate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B8E6F992-3A89-4772-B622-529C7EAC4F94}"/>
              </a:ext>
            </a:extLst>
          </p:cNvPr>
          <p:cNvSpPr/>
          <p:nvPr/>
        </p:nvSpPr>
        <p:spPr>
          <a:xfrm>
            <a:off x="2897788" y="3249559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extract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SVs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0E31BFAC-1EB7-48BE-9FC9-BE5FABF90D86}"/>
              </a:ext>
            </a:extLst>
          </p:cNvPr>
          <p:cNvSpPr/>
          <p:nvPr/>
        </p:nvSpPr>
        <p:spPr>
          <a:xfrm>
            <a:off x="271081" y="2203201"/>
            <a:ext cx="1338051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050" dirty="0">
                <a:solidFill>
                  <a:prstClr val="black"/>
                </a:solidFill>
                <a:latin typeface="Futura"/>
                <a:cs typeface="Times New Roman" panose="02020603050405020304" pitchFamily="18" charset="0"/>
              </a:rPr>
              <a:t>segmentation with initial parameterization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5B27D1EB-F03A-4359-A1A9-CCE5A0A5DF48}"/>
              </a:ext>
            </a:extLst>
          </p:cNvPr>
          <p:cNvSpPr/>
          <p:nvPr/>
        </p:nvSpPr>
        <p:spPr>
          <a:xfrm>
            <a:off x="1797790" y="2203201"/>
            <a:ext cx="918102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 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features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4EC7B095-A5D7-4114-B67B-5CF8AA896EC9}"/>
              </a:ext>
            </a:extLst>
          </p:cNvPr>
          <p:cNvSpPr/>
          <p:nvPr/>
        </p:nvSpPr>
        <p:spPr>
          <a:xfrm>
            <a:off x="2897788" y="2203201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learn SVM model</a:t>
            </a: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9CAC7904-D838-4A96-AA28-10F624B9D83D}"/>
              </a:ext>
            </a:extLst>
          </p:cNvPr>
          <p:cNvSpPr/>
          <p:nvPr/>
        </p:nvSpPr>
        <p:spPr>
          <a:xfrm>
            <a:off x="5457665" y="2200998"/>
            <a:ext cx="972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labeling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candidates</a:t>
            </a: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B517FE34-3B32-4303-B7D8-190BE8598D89}"/>
              </a:ext>
            </a:extLst>
          </p:cNvPr>
          <p:cNvSpPr/>
          <p:nvPr/>
        </p:nvSpPr>
        <p:spPr>
          <a:xfrm>
            <a:off x="6685613" y="4275573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margin sampling constraint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BDC66D7A-4848-4F88-86AF-D3BB749F6643}"/>
              </a:ext>
            </a:extLst>
          </p:cNvPr>
          <p:cNvSpPr/>
          <p:nvPr/>
        </p:nvSpPr>
        <p:spPr>
          <a:xfrm>
            <a:off x="5468689" y="4278375"/>
            <a:ext cx="970134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similarity constraint</a:t>
            </a: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C9DE8912-A3A9-401B-BEF7-86203DBB672F}"/>
              </a:ext>
            </a:extLst>
          </p:cNvPr>
          <p:cNvSpPr/>
          <p:nvPr/>
        </p:nvSpPr>
        <p:spPr>
          <a:xfrm>
            <a:off x="4029829" y="4280206"/>
            <a:ext cx="918102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features</a:t>
            </a:r>
            <a:endParaRPr lang="en-US" sz="1050" dirty="0">
              <a:solidFill>
                <a:prstClr val="black"/>
              </a:solidFill>
              <a:latin typeface="Futura"/>
              <a:cs typeface="Times New Roman" panose="02020603050405020304" pitchFamily="18" charset="0"/>
            </a:endParaRP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CD4AFA70-7C34-466E-A6B6-FE37BD14106C}"/>
              </a:ext>
            </a:extLst>
          </p:cNvPr>
          <p:cNvSpPr/>
          <p:nvPr/>
        </p:nvSpPr>
        <p:spPr>
          <a:xfrm>
            <a:off x="2897788" y="4279225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identify virtual samples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6BACD199-755C-4E22-BA48-BA95491363B8}"/>
              </a:ext>
            </a:extLst>
          </p:cNvPr>
          <p:cNvSpPr/>
          <p:nvPr/>
        </p:nvSpPr>
        <p:spPr>
          <a:xfrm>
            <a:off x="8657517" y="4280261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relearn model</a:t>
            </a: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2A949BA5-6356-41F5-A5D3-54A1408034EF}"/>
              </a:ext>
            </a:extLst>
          </p:cNvPr>
          <p:cNvSpPr/>
          <p:nvPr/>
        </p:nvSpPr>
        <p:spPr>
          <a:xfrm>
            <a:off x="266156" y="4275572"/>
            <a:ext cx="13392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segmentation with altered parameterization</a:t>
            </a: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697A23BB-C9E4-45D3-BE0B-36072BC33FE7}"/>
              </a:ext>
            </a:extLst>
          </p:cNvPr>
          <p:cNvSpPr/>
          <p:nvPr/>
        </p:nvSpPr>
        <p:spPr>
          <a:xfrm>
            <a:off x="7732626" y="2200998"/>
            <a:ext cx="165117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Uncertainty distance 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with PCA + clustering </a:t>
            </a:r>
          </a:p>
        </p:txBody>
      </p:sp>
      <p:cxnSp>
        <p:nvCxnSpPr>
          <p:cNvPr id="98" name="Gerade Verbindung mit Pfeil 32">
            <a:extLst>
              <a:ext uri="{FF2B5EF4-FFF2-40B4-BE49-F238E27FC236}">
                <a16:creationId xmlns:a16="http://schemas.microsoft.com/office/drawing/2014/main" id="{2D047EE9-75BF-4734-BE54-517A96E3E6C6}"/>
              </a:ext>
            </a:extLst>
          </p:cNvPr>
          <p:cNvCxnSpPr>
            <a:cxnSpLocks/>
            <a:stCxn id="90" idx="1"/>
            <a:endCxn id="80" idx="3"/>
          </p:cNvCxnSpPr>
          <p:nvPr/>
        </p:nvCxnSpPr>
        <p:spPr>
          <a:xfrm flipH="1">
            <a:off x="6429665" y="2525197"/>
            <a:ext cx="130296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Gerade Verbindung mit Pfeil 52">
            <a:extLst>
              <a:ext uri="{FF2B5EF4-FFF2-40B4-BE49-F238E27FC236}">
                <a16:creationId xmlns:a16="http://schemas.microsoft.com/office/drawing/2014/main" id="{478673B4-905E-4371-AF0F-5EAE1D7FFB44}"/>
              </a:ext>
            </a:extLst>
          </p:cNvPr>
          <p:cNvCxnSpPr>
            <a:cxnSpLocks/>
            <a:stCxn id="76" idx="0"/>
            <a:endCxn id="2" idx="3"/>
          </p:cNvCxnSpPr>
          <p:nvPr/>
        </p:nvCxnSpPr>
        <p:spPr>
          <a:xfrm flipH="1" flipV="1">
            <a:off x="939329" y="1843044"/>
            <a:ext cx="778" cy="36015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tangle 216">
            <a:extLst>
              <a:ext uri="{FF2B5EF4-FFF2-40B4-BE49-F238E27FC236}">
                <a16:creationId xmlns:a16="http://schemas.microsoft.com/office/drawing/2014/main" id="{CE280420-228F-4D4C-80F2-02B33F8F9893}"/>
              </a:ext>
            </a:extLst>
          </p:cNvPr>
          <p:cNvSpPr/>
          <p:nvPr/>
        </p:nvSpPr>
        <p:spPr>
          <a:xfrm>
            <a:off x="-502397" y="2090702"/>
            <a:ext cx="56618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VSVM</a:t>
            </a:r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C8EE7157-E021-42D2-849E-F484F2B10A54}"/>
              </a:ext>
            </a:extLst>
          </p:cNvPr>
          <p:cNvSpPr/>
          <p:nvPr/>
        </p:nvSpPr>
        <p:spPr>
          <a:xfrm>
            <a:off x="-510265" y="4939151"/>
            <a:ext cx="176683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encoding of invariances</a:t>
            </a: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FFFD716E-AF68-459F-A640-FB2282076777}"/>
              </a:ext>
            </a:extLst>
          </p:cNvPr>
          <p:cNvSpPr/>
          <p:nvPr/>
        </p:nvSpPr>
        <p:spPr>
          <a:xfrm>
            <a:off x="5376021" y="4948398"/>
            <a:ext cx="155042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self-learning strategy</a:t>
            </a:r>
          </a:p>
        </p:txBody>
      </p:sp>
      <p:cxnSp>
        <p:nvCxnSpPr>
          <p:cNvPr id="54" name="Gewinkelte Verbindung 40">
            <a:extLst>
              <a:ext uri="{FF2B5EF4-FFF2-40B4-BE49-F238E27FC236}">
                <a16:creationId xmlns:a16="http://schemas.microsoft.com/office/drawing/2014/main" id="{6C848427-4261-46FE-9B85-6A685967EFAB}"/>
              </a:ext>
            </a:extLst>
          </p:cNvPr>
          <p:cNvCxnSpPr>
            <a:cxnSpLocks/>
            <a:stCxn id="80" idx="1"/>
            <a:endCxn id="101" idx="4"/>
          </p:cNvCxnSpPr>
          <p:nvPr/>
        </p:nvCxnSpPr>
        <p:spPr>
          <a:xfrm rot="10800000">
            <a:off x="3896789" y="1338665"/>
            <a:ext cx="1560877" cy="1186533"/>
          </a:xfrm>
          <a:prstGeom prst="bentConnector3">
            <a:avLst>
              <a:gd name="adj1" fmla="val 70993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 Verbindung mit Pfeil 69">
            <a:extLst>
              <a:ext uri="{FF2B5EF4-FFF2-40B4-BE49-F238E27FC236}">
                <a16:creationId xmlns:a16="http://schemas.microsoft.com/office/drawing/2014/main" id="{1699A4F2-6735-41BD-B99E-135F28B94023}"/>
              </a:ext>
            </a:extLst>
          </p:cNvPr>
          <p:cNvCxnSpPr>
            <a:cxnSpLocks/>
          </p:cNvCxnSpPr>
          <p:nvPr/>
        </p:nvCxnSpPr>
        <p:spPr>
          <a:xfrm flipV="1">
            <a:off x="7599851" y="4727118"/>
            <a:ext cx="1057666" cy="26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winkelte Verbindung 40">
            <a:extLst>
              <a:ext uri="{FF2B5EF4-FFF2-40B4-BE49-F238E27FC236}">
                <a16:creationId xmlns:a16="http://schemas.microsoft.com/office/drawing/2014/main" id="{F9432E22-01FA-4DE4-A00E-F38654BE0BEC}"/>
              </a:ext>
            </a:extLst>
          </p:cNvPr>
          <p:cNvCxnSpPr>
            <a:cxnSpLocks/>
            <a:stCxn id="85" idx="3"/>
            <a:endCxn id="90" idx="2"/>
          </p:cNvCxnSpPr>
          <p:nvPr/>
        </p:nvCxnSpPr>
        <p:spPr>
          <a:xfrm flipH="1" flipV="1">
            <a:off x="8558211" y="2849396"/>
            <a:ext cx="1017306" cy="1755064"/>
          </a:xfrm>
          <a:prstGeom prst="bentConnector4">
            <a:avLst>
              <a:gd name="adj1" fmla="val -11235"/>
              <a:gd name="adj2" fmla="val 8051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2694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lussdiagramm: Prozess 19"/>
          <p:cNvSpPr/>
          <p:nvPr/>
        </p:nvSpPr>
        <p:spPr>
          <a:xfrm>
            <a:off x="-504563" y="2092705"/>
            <a:ext cx="9648564" cy="2877752"/>
          </a:xfrm>
          <a:prstGeom prst="flowChartProcess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21" name="Flussdiagramm: Prozess 20"/>
          <p:cNvSpPr/>
          <p:nvPr/>
        </p:nvSpPr>
        <p:spPr>
          <a:xfrm>
            <a:off x="-504564" y="4166399"/>
            <a:ext cx="5737694" cy="1035609"/>
          </a:xfrm>
          <a:prstGeom prst="flowChartProcess">
            <a:avLst/>
          </a:prstGeom>
          <a:solidFill>
            <a:schemeClr val="accent2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3799417" y="3539862"/>
                <a:ext cx="452303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9417" y="3539862"/>
                <a:ext cx="452303" cy="2654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lussdiagramm: Karte 7"/>
          <p:cNvSpPr/>
          <p:nvPr/>
        </p:nvSpPr>
        <p:spPr>
          <a:xfrm>
            <a:off x="8603460" y="5447473"/>
            <a:ext cx="1026114" cy="702078"/>
          </a:xfrm>
          <a:prstGeom prst="flowChartPunchedCar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thematic</a:t>
            </a:r>
            <a:r>
              <a:rPr lang="de-DE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4869590" y="4594389"/>
                <a:ext cx="450123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9590" y="4594389"/>
                <a:ext cx="450123" cy="2654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Gerade Verbindung mit Pfeil 30"/>
          <p:cNvCxnSpPr>
            <a:cxnSpLocks/>
            <a:stCxn id="76" idx="3"/>
            <a:endCxn id="77" idx="1"/>
          </p:cNvCxnSpPr>
          <p:nvPr/>
        </p:nvCxnSpPr>
        <p:spPr>
          <a:xfrm>
            <a:off x="1609132" y="2527400"/>
            <a:ext cx="18865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cxnSpLocks/>
            <a:stCxn id="77" idx="3"/>
            <a:endCxn id="79" idx="1"/>
          </p:cNvCxnSpPr>
          <p:nvPr/>
        </p:nvCxnSpPr>
        <p:spPr>
          <a:xfrm>
            <a:off x="2715892" y="2527400"/>
            <a:ext cx="18189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>
            <a:cxnSpLocks/>
            <a:stCxn id="79" idx="0"/>
            <a:endCxn id="101" idx="3"/>
          </p:cNvCxnSpPr>
          <p:nvPr/>
        </p:nvCxnSpPr>
        <p:spPr>
          <a:xfrm flipV="1">
            <a:off x="3356788" y="1820614"/>
            <a:ext cx="0" cy="38258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>
            <a:cxnSpLocks/>
            <a:stCxn id="79" idx="2"/>
            <a:endCxn id="60" idx="0"/>
          </p:cNvCxnSpPr>
          <p:nvPr/>
        </p:nvCxnSpPr>
        <p:spPr>
          <a:xfrm>
            <a:off x="3356788" y="2851599"/>
            <a:ext cx="0" cy="3979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>
            <a:cxnSpLocks/>
            <a:stCxn id="60" idx="2"/>
            <a:endCxn id="84" idx="0"/>
          </p:cNvCxnSpPr>
          <p:nvPr/>
        </p:nvCxnSpPr>
        <p:spPr>
          <a:xfrm>
            <a:off x="3356788" y="3897957"/>
            <a:ext cx="0" cy="3812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>
            <a:cxnSpLocks/>
            <a:stCxn id="88" idx="3"/>
            <a:endCxn id="84" idx="1"/>
          </p:cNvCxnSpPr>
          <p:nvPr/>
        </p:nvCxnSpPr>
        <p:spPr>
          <a:xfrm>
            <a:off x="1605356" y="4599771"/>
            <a:ext cx="1292432" cy="36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>
            <a:cxnSpLocks/>
            <a:stCxn id="84" idx="3"/>
            <a:endCxn id="83" idx="1"/>
          </p:cNvCxnSpPr>
          <p:nvPr/>
        </p:nvCxnSpPr>
        <p:spPr>
          <a:xfrm>
            <a:off x="3815788" y="4603424"/>
            <a:ext cx="214041" cy="9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>
            <a:cxnSpLocks/>
            <a:stCxn id="83" idx="3"/>
            <a:endCxn id="82" idx="1"/>
          </p:cNvCxnSpPr>
          <p:nvPr/>
        </p:nvCxnSpPr>
        <p:spPr>
          <a:xfrm flipV="1">
            <a:off x="4947931" y="4602574"/>
            <a:ext cx="520758" cy="18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feld 99">
            <a:extLst>
              <a:ext uri="{FF2B5EF4-FFF2-40B4-BE49-F238E27FC236}">
                <a16:creationId xmlns:a16="http://schemas.microsoft.com/office/drawing/2014/main" id="{FEB7460F-EA71-4E85-80CF-6CE363E10C88}"/>
              </a:ext>
            </a:extLst>
          </p:cNvPr>
          <p:cNvSpPr txBox="1"/>
          <p:nvPr/>
        </p:nvSpPr>
        <p:spPr>
          <a:xfrm>
            <a:off x="-504564" y="-463103"/>
            <a:ext cx="1124778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latin typeface="Futura"/>
                <a:cs typeface="Times New Roman" panose="02020603050405020304" pitchFamily="18" charset="0"/>
              </a:rPr>
              <a:t>Active learning method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with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constrained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Virtual Support Vector Machine </a:t>
            </a:r>
            <a:r>
              <a:rPr lang="en-US" sz="1700" b="1" dirty="0">
                <a:latin typeface="Futura"/>
                <a:cs typeface="Times New Roman" panose="02020603050405020304" pitchFamily="18" charset="0"/>
              </a:rPr>
              <a:t>random</a:t>
            </a:r>
            <a:endParaRPr lang="de-DE" sz="1700" b="1" dirty="0">
              <a:latin typeface="Futura"/>
              <a:cs typeface="Times New Roman" panose="02020603050405020304" pitchFamily="18" charset="0"/>
            </a:endParaRPr>
          </a:p>
        </p:txBody>
      </p:sp>
      <p:sp>
        <p:nvSpPr>
          <p:cNvPr id="2" name="Zylinder 1">
            <a:extLst>
              <a:ext uri="{FF2B5EF4-FFF2-40B4-BE49-F238E27FC236}">
                <a16:creationId xmlns:a16="http://schemas.microsoft.com/office/drawing/2014/main" id="{7FC7301F-2494-4D15-88B6-3B540EB335BB}"/>
              </a:ext>
            </a:extLst>
          </p:cNvPr>
          <p:cNvSpPr/>
          <p:nvPr/>
        </p:nvSpPr>
        <p:spPr>
          <a:xfrm>
            <a:off x="399329" y="879144"/>
            <a:ext cx="1080000" cy="963900"/>
          </a:xfrm>
          <a:prstGeom prst="can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image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/>
              <p:nvPr/>
            </p:nvSpPr>
            <p:spPr>
              <a:xfrm>
                <a:off x="2816788" y="856714"/>
                <a:ext cx="1080000" cy="963900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labeled samples </a:t>
                </a:r>
                <a14:m>
                  <m:oMath xmlns:m="http://schemas.openxmlformats.org/officeDocument/2006/math">
                    <m:r>
                      <a:rPr lang="en-US" sz="105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endParaRPr lang="en-US" sz="105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6788" y="856714"/>
                <a:ext cx="1080000" cy="963900"/>
              </a:xfrm>
              <a:prstGeom prst="can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2" name="Zylinder 102">
                <a:extLst>
                  <a:ext uri="{FF2B5EF4-FFF2-40B4-BE49-F238E27FC236}">
                    <a16:creationId xmlns:a16="http://schemas.microsoft.com/office/drawing/2014/main" id="{1475BEBA-E10D-4242-8695-D0F6D2C12075}"/>
                  </a:ext>
                </a:extLst>
              </p:cNvPr>
              <p:cNvSpPr/>
              <p:nvPr/>
            </p:nvSpPr>
            <p:spPr>
              <a:xfrm>
                <a:off x="8576457" y="874969"/>
                <a:ext cx="1080119" cy="963027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pool of unlabeled samples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</m:acc>
                  </m:oMath>
                </a14:m>
                <a:endParaRPr lang="en-US" sz="105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12" name="Zylinder 102">
                <a:extLst>
                  <a:ext uri="{FF2B5EF4-FFF2-40B4-BE49-F238E27FC236}">
                    <a16:creationId xmlns:a16="http://schemas.microsoft.com/office/drawing/2014/main" id="{1475BEBA-E10D-4242-8695-D0F6D2C120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6457" y="874969"/>
                <a:ext cx="1080119" cy="963027"/>
              </a:xfrm>
              <a:prstGeom prst="can">
                <a:avLst/>
              </a:prstGeom>
              <a:blipFill>
                <a:blip r:embed="rId6"/>
                <a:stretch>
                  <a:fillRect r="-5587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0" name="Flussdiagramm: Prozess 50">
            <a:extLst>
              <a:ext uri="{FF2B5EF4-FFF2-40B4-BE49-F238E27FC236}">
                <a16:creationId xmlns:a16="http://schemas.microsoft.com/office/drawing/2014/main" id="{11E8D23C-BCD8-410A-8EBB-723FC60C2727}"/>
              </a:ext>
            </a:extLst>
          </p:cNvPr>
          <p:cNvSpPr/>
          <p:nvPr/>
        </p:nvSpPr>
        <p:spPr>
          <a:xfrm>
            <a:off x="8227595" y="2083137"/>
            <a:ext cx="1456407" cy="3118871"/>
          </a:xfrm>
          <a:prstGeom prst="flowChartProcess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209" name="Textfeld 64">
            <a:extLst>
              <a:ext uri="{FF2B5EF4-FFF2-40B4-BE49-F238E27FC236}">
                <a16:creationId xmlns:a16="http://schemas.microsoft.com/office/drawing/2014/main" id="{90BE4522-8B58-4A93-B1B1-B95C41BD39B6}"/>
              </a:ext>
            </a:extLst>
          </p:cNvPr>
          <p:cNvSpPr txBox="1"/>
          <p:nvPr/>
        </p:nvSpPr>
        <p:spPr>
          <a:xfrm>
            <a:off x="8182870" y="2046852"/>
            <a:ext cx="123074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active </a:t>
            </a:r>
          </a:p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learning</a:t>
            </a:r>
          </a:p>
        </p:txBody>
      </p:sp>
      <p:cxnSp>
        <p:nvCxnSpPr>
          <p:cNvPr id="234" name="Gewinkelte Verbindung 27">
            <a:extLst>
              <a:ext uri="{FF2B5EF4-FFF2-40B4-BE49-F238E27FC236}">
                <a16:creationId xmlns:a16="http://schemas.microsoft.com/office/drawing/2014/main" id="{65FF37ED-D4BD-441C-8BB5-6E2BDEE63AF7}"/>
              </a:ext>
            </a:extLst>
          </p:cNvPr>
          <p:cNvCxnSpPr>
            <a:cxnSpLocks/>
            <a:endCxn id="88" idx="1"/>
          </p:cNvCxnSpPr>
          <p:nvPr/>
        </p:nvCxnSpPr>
        <p:spPr>
          <a:xfrm rot="5400000">
            <a:off x="-912017" y="3004185"/>
            <a:ext cx="2773759" cy="417412"/>
          </a:xfrm>
          <a:prstGeom prst="bentConnector4">
            <a:avLst>
              <a:gd name="adj1" fmla="val 5421"/>
              <a:gd name="adj2" fmla="val 14381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Gerade Verbindung mit Pfeil 98">
            <a:extLst>
              <a:ext uri="{FF2B5EF4-FFF2-40B4-BE49-F238E27FC236}">
                <a16:creationId xmlns:a16="http://schemas.microsoft.com/office/drawing/2014/main" id="{3EA6BF85-25D4-4C10-B8DB-668CEC8831A0}"/>
              </a:ext>
            </a:extLst>
          </p:cNvPr>
          <p:cNvCxnSpPr>
            <a:cxnSpLocks/>
            <a:stCxn id="85" idx="2"/>
            <a:endCxn id="8" idx="0"/>
          </p:cNvCxnSpPr>
          <p:nvPr/>
        </p:nvCxnSpPr>
        <p:spPr>
          <a:xfrm>
            <a:off x="9116517" y="4928659"/>
            <a:ext cx="0" cy="5188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5" name="Textfeld 60">
                <a:extLst>
                  <a:ext uri="{FF2B5EF4-FFF2-40B4-BE49-F238E27FC236}">
                    <a16:creationId xmlns:a16="http://schemas.microsoft.com/office/drawing/2014/main" id="{64CAEF2F-7591-49CE-8AD8-ABE8B25A1418}"/>
                  </a:ext>
                </a:extLst>
              </p:cNvPr>
              <p:cNvSpPr txBox="1"/>
              <p:nvPr/>
            </p:nvSpPr>
            <p:spPr>
              <a:xfrm>
                <a:off x="8855624" y="2150365"/>
                <a:ext cx="108536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1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𝑟𝑎𝑛𝑑𝑜𝑚</m:t>
                          </m:r>
                        </m:sub>
                      </m:sSub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>
          <p:sp>
            <p:nvSpPr>
              <p:cNvPr id="165" name="Textfeld 60">
                <a:extLst>
                  <a:ext uri="{FF2B5EF4-FFF2-40B4-BE49-F238E27FC236}">
                    <a16:creationId xmlns:a16="http://schemas.microsoft.com/office/drawing/2014/main" id="{64CAEF2F-7591-49CE-8AD8-ABE8B25A1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5624" y="2150365"/>
                <a:ext cx="1085368" cy="2616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" name="Gerade Verbindung mit Pfeil 69">
            <a:extLst>
              <a:ext uri="{FF2B5EF4-FFF2-40B4-BE49-F238E27FC236}">
                <a16:creationId xmlns:a16="http://schemas.microsoft.com/office/drawing/2014/main" id="{1699A4F2-6735-41BD-B99E-135F28B94023}"/>
              </a:ext>
            </a:extLst>
          </p:cNvPr>
          <p:cNvCxnSpPr>
            <a:cxnSpLocks/>
          </p:cNvCxnSpPr>
          <p:nvPr/>
        </p:nvCxnSpPr>
        <p:spPr>
          <a:xfrm flipV="1">
            <a:off x="7599851" y="4727118"/>
            <a:ext cx="1057666" cy="26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winkelte Verbindung 40">
            <a:extLst>
              <a:ext uri="{FF2B5EF4-FFF2-40B4-BE49-F238E27FC236}">
                <a16:creationId xmlns:a16="http://schemas.microsoft.com/office/drawing/2014/main" id="{F1A3E4B9-D271-4C99-95D5-7909449FDA90}"/>
              </a:ext>
            </a:extLst>
          </p:cNvPr>
          <p:cNvCxnSpPr>
            <a:cxnSpLocks/>
            <a:stCxn id="60" idx="3"/>
            <a:endCxn id="85" idx="0"/>
          </p:cNvCxnSpPr>
          <p:nvPr/>
        </p:nvCxnSpPr>
        <p:spPr>
          <a:xfrm>
            <a:off x="3815788" y="3573758"/>
            <a:ext cx="5300729" cy="706503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 Verbindung mit Pfeil 55">
            <a:extLst>
              <a:ext uri="{FF2B5EF4-FFF2-40B4-BE49-F238E27FC236}">
                <a16:creationId xmlns:a16="http://schemas.microsoft.com/office/drawing/2014/main" id="{38B210E6-761C-4CFE-97C1-8ECD5BF6D49A}"/>
              </a:ext>
            </a:extLst>
          </p:cNvPr>
          <p:cNvCxnSpPr>
            <a:cxnSpLocks/>
          </p:cNvCxnSpPr>
          <p:nvPr/>
        </p:nvCxnSpPr>
        <p:spPr>
          <a:xfrm>
            <a:off x="9330558" y="3212891"/>
            <a:ext cx="0" cy="10626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Flussdiagramm: Prozess 21">
            <a:extLst>
              <a:ext uri="{FF2B5EF4-FFF2-40B4-BE49-F238E27FC236}">
                <a16:creationId xmlns:a16="http://schemas.microsoft.com/office/drawing/2014/main" id="{2A706D72-0E57-490A-AF66-DB01038BAA16}"/>
              </a:ext>
            </a:extLst>
          </p:cNvPr>
          <p:cNvSpPr/>
          <p:nvPr/>
        </p:nvSpPr>
        <p:spPr>
          <a:xfrm>
            <a:off x="5336110" y="4166400"/>
            <a:ext cx="2819174" cy="1035609"/>
          </a:xfrm>
          <a:prstGeom prst="flowChartProcess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cxnSp>
        <p:nvCxnSpPr>
          <p:cNvPr id="126" name="Gerade Verbindung mit Pfeil 69">
            <a:extLst>
              <a:ext uri="{FF2B5EF4-FFF2-40B4-BE49-F238E27FC236}">
                <a16:creationId xmlns:a16="http://schemas.microsoft.com/office/drawing/2014/main" id="{DF0EDA5A-BD1A-4DFA-BC63-56A50EC0A540}"/>
              </a:ext>
            </a:extLst>
          </p:cNvPr>
          <p:cNvCxnSpPr>
            <a:cxnSpLocks/>
            <a:stCxn id="82" idx="3"/>
            <a:endCxn id="81" idx="1"/>
          </p:cNvCxnSpPr>
          <p:nvPr/>
        </p:nvCxnSpPr>
        <p:spPr>
          <a:xfrm flipV="1">
            <a:off x="6438823" y="4599772"/>
            <a:ext cx="246790" cy="280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feld 18">
                <a:extLst>
                  <a:ext uri="{FF2B5EF4-FFF2-40B4-BE49-F238E27FC236}">
                    <a16:creationId xmlns:a16="http://schemas.microsoft.com/office/drawing/2014/main" id="{0E369AFF-F5F6-4635-A774-A326CF31B49B}"/>
                  </a:ext>
                </a:extLst>
              </p:cNvPr>
              <p:cNvSpPr txBox="1"/>
              <p:nvPr/>
            </p:nvSpPr>
            <p:spPr>
              <a:xfrm>
                <a:off x="7527540" y="4704295"/>
                <a:ext cx="509050" cy="266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11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28" name="Textfeld 18">
                <a:extLst>
                  <a:ext uri="{FF2B5EF4-FFF2-40B4-BE49-F238E27FC236}">
                    <a16:creationId xmlns:a16="http://schemas.microsoft.com/office/drawing/2014/main" id="{0E369AFF-F5F6-4635-A774-A326CF31B4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7540" y="4704295"/>
                <a:ext cx="509050" cy="26616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2" name="Textfeld 60">
                <a:extLst>
                  <a:ext uri="{FF2B5EF4-FFF2-40B4-BE49-F238E27FC236}">
                    <a16:creationId xmlns:a16="http://schemas.microsoft.com/office/drawing/2014/main" id="{15E12CA4-1E56-4785-ADE0-337000A006EF}"/>
                  </a:ext>
                </a:extLst>
              </p:cNvPr>
              <p:cNvSpPr txBox="1"/>
              <p:nvPr/>
            </p:nvSpPr>
            <p:spPr>
              <a:xfrm>
                <a:off x="8332872" y="3219126"/>
                <a:ext cx="108113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162" name="Textfeld 60">
                <a:extLst>
                  <a:ext uri="{FF2B5EF4-FFF2-40B4-BE49-F238E27FC236}">
                    <a16:creationId xmlns:a16="http://schemas.microsoft.com/office/drawing/2014/main" id="{15E12CA4-1E56-4785-ADE0-337000A006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2872" y="3219126"/>
                <a:ext cx="1081130" cy="2616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feld 61">
                <a:extLst>
                  <a:ext uri="{FF2B5EF4-FFF2-40B4-BE49-F238E27FC236}">
                    <a16:creationId xmlns:a16="http://schemas.microsoft.com/office/drawing/2014/main" id="{A5A2CF92-B1E6-4500-B95C-130908AA7127}"/>
                  </a:ext>
                </a:extLst>
              </p:cNvPr>
              <p:cNvSpPr txBox="1"/>
              <p:nvPr/>
            </p:nvSpPr>
            <p:spPr>
              <a:xfrm>
                <a:off x="7570288" y="4453112"/>
                <a:ext cx="1081130" cy="2661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63" name="Textfeld 61">
                <a:extLst>
                  <a:ext uri="{FF2B5EF4-FFF2-40B4-BE49-F238E27FC236}">
                    <a16:creationId xmlns:a16="http://schemas.microsoft.com/office/drawing/2014/main" id="{A5A2CF92-B1E6-4500-B95C-130908AA71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0288" y="4453112"/>
                <a:ext cx="1081130" cy="26616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4" name="Gerade Verbindung mit Pfeil 69">
            <a:extLst>
              <a:ext uri="{FF2B5EF4-FFF2-40B4-BE49-F238E27FC236}">
                <a16:creationId xmlns:a16="http://schemas.microsoft.com/office/drawing/2014/main" id="{9325F958-8528-413A-839A-DEAB16A1AAB1}"/>
              </a:ext>
            </a:extLst>
          </p:cNvPr>
          <p:cNvCxnSpPr>
            <a:cxnSpLocks/>
          </p:cNvCxnSpPr>
          <p:nvPr/>
        </p:nvCxnSpPr>
        <p:spPr>
          <a:xfrm flipV="1">
            <a:off x="7599851" y="4454634"/>
            <a:ext cx="1057666" cy="116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Arc 45">
            <a:extLst>
              <a:ext uri="{FF2B5EF4-FFF2-40B4-BE49-F238E27FC236}">
                <a16:creationId xmlns:a16="http://schemas.microsoft.com/office/drawing/2014/main" id="{C61D3993-8E5A-49D2-84F5-901C40777D9F}"/>
              </a:ext>
            </a:extLst>
          </p:cNvPr>
          <p:cNvSpPr/>
          <p:nvPr/>
        </p:nvSpPr>
        <p:spPr>
          <a:xfrm rot="5923218">
            <a:off x="8389241" y="3698726"/>
            <a:ext cx="451253" cy="434736"/>
          </a:xfrm>
          <a:prstGeom prst="arc">
            <a:avLst>
              <a:gd name="adj1" fmla="val 17479207"/>
              <a:gd name="adj2" fmla="val 14120949"/>
            </a:avLst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7" name="Textfeld 64">
            <a:extLst>
              <a:ext uri="{FF2B5EF4-FFF2-40B4-BE49-F238E27FC236}">
                <a16:creationId xmlns:a16="http://schemas.microsoft.com/office/drawing/2014/main" id="{9ACE706D-9352-4E0B-9AFE-759057AF1533}"/>
              </a:ext>
            </a:extLst>
          </p:cNvPr>
          <p:cNvSpPr txBox="1"/>
          <p:nvPr/>
        </p:nvSpPr>
        <p:spPr>
          <a:xfrm>
            <a:off x="8480080" y="3784189"/>
            <a:ext cx="702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iterate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B8E6F992-3A89-4772-B622-529C7EAC4F94}"/>
              </a:ext>
            </a:extLst>
          </p:cNvPr>
          <p:cNvSpPr/>
          <p:nvPr/>
        </p:nvSpPr>
        <p:spPr>
          <a:xfrm>
            <a:off x="2897788" y="3249559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extract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SVs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0E31BFAC-1EB7-48BE-9FC9-BE5FABF90D86}"/>
              </a:ext>
            </a:extLst>
          </p:cNvPr>
          <p:cNvSpPr/>
          <p:nvPr/>
        </p:nvSpPr>
        <p:spPr>
          <a:xfrm>
            <a:off x="271081" y="2203201"/>
            <a:ext cx="1338051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050" dirty="0">
                <a:solidFill>
                  <a:prstClr val="black"/>
                </a:solidFill>
                <a:latin typeface="Futura"/>
                <a:cs typeface="Times New Roman" panose="02020603050405020304" pitchFamily="18" charset="0"/>
              </a:rPr>
              <a:t>segmentation with initial parameterization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5B27D1EB-F03A-4359-A1A9-CCE5A0A5DF48}"/>
              </a:ext>
            </a:extLst>
          </p:cNvPr>
          <p:cNvSpPr/>
          <p:nvPr/>
        </p:nvSpPr>
        <p:spPr>
          <a:xfrm>
            <a:off x="1797790" y="2203201"/>
            <a:ext cx="918102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 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features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4EC7B095-A5D7-4114-B67B-5CF8AA896EC9}"/>
              </a:ext>
            </a:extLst>
          </p:cNvPr>
          <p:cNvSpPr/>
          <p:nvPr/>
        </p:nvSpPr>
        <p:spPr>
          <a:xfrm>
            <a:off x="2897788" y="2203201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learn SVM model</a:t>
            </a: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9CAC7904-D838-4A96-AA28-10F624B9D83D}"/>
              </a:ext>
            </a:extLst>
          </p:cNvPr>
          <p:cNvSpPr/>
          <p:nvPr/>
        </p:nvSpPr>
        <p:spPr>
          <a:xfrm>
            <a:off x="8631001" y="2578800"/>
            <a:ext cx="972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labeling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candidates</a:t>
            </a: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B517FE34-3B32-4303-B7D8-190BE8598D89}"/>
              </a:ext>
            </a:extLst>
          </p:cNvPr>
          <p:cNvSpPr/>
          <p:nvPr/>
        </p:nvSpPr>
        <p:spPr>
          <a:xfrm>
            <a:off x="6685613" y="4275573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margin sampling constraint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BDC66D7A-4848-4F88-86AF-D3BB749F6643}"/>
              </a:ext>
            </a:extLst>
          </p:cNvPr>
          <p:cNvSpPr/>
          <p:nvPr/>
        </p:nvSpPr>
        <p:spPr>
          <a:xfrm>
            <a:off x="5468689" y="4278375"/>
            <a:ext cx="970134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similarity constraint</a:t>
            </a: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C9DE8912-A3A9-401B-BEF7-86203DBB672F}"/>
              </a:ext>
            </a:extLst>
          </p:cNvPr>
          <p:cNvSpPr/>
          <p:nvPr/>
        </p:nvSpPr>
        <p:spPr>
          <a:xfrm>
            <a:off x="4029829" y="4280206"/>
            <a:ext cx="918102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features</a:t>
            </a:r>
            <a:endParaRPr lang="en-US" sz="1050" dirty="0">
              <a:solidFill>
                <a:prstClr val="black"/>
              </a:solidFill>
              <a:latin typeface="Futura"/>
              <a:cs typeface="Times New Roman" panose="02020603050405020304" pitchFamily="18" charset="0"/>
            </a:endParaRP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CD4AFA70-7C34-466E-A6B6-FE37BD14106C}"/>
              </a:ext>
            </a:extLst>
          </p:cNvPr>
          <p:cNvSpPr/>
          <p:nvPr/>
        </p:nvSpPr>
        <p:spPr>
          <a:xfrm>
            <a:off x="2897788" y="4279225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identify virtual samples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6BACD199-755C-4E22-BA48-BA95491363B8}"/>
              </a:ext>
            </a:extLst>
          </p:cNvPr>
          <p:cNvSpPr/>
          <p:nvPr/>
        </p:nvSpPr>
        <p:spPr>
          <a:xfrm>
            <a:off x="8657517" y="4280261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relearn model</a:t>
            </a: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2A949BA5-6356-41F5-A5D3-54A1408034EF}"/>
              </a:ext>
            </a:extLst>
          </p:cNvPr>
          <p:cNvSpPr/>
          <p:nvPr/>
        </p:nvSpPr>
        <p:spPr>
          <a:xfrm>
            <a:off x="266156" y="4275572"/>
            <a:ext cx="13392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segmentation with altered parameterization</a:t>
            </a:r>
          </a:p>
        </p:txBody>
      </p:sp>
      <p:cxnSp>
        <p:nvCxnSpPr>
          <p:cNvPr id="150" name="Gerade Verbindung mit Pfeil 52">
            <a:extLst>
              <a:ext uri="{FF2B5EF4-FFF2-40B4-BE49-F238E27FC236}">
                <a16:creationId xmlns:a16="http://schemas.microsoft.com/office/drawing/2014/main" id="{478673B4-905E-4371-AF0F-5EAE1D7FFB44}"/>
              </a:ext>
            </a:extLst>
          </p:cNvPr>
          <p:cNvCxnSpPr>
            <a:cxnSpLocks/>
            <a:stCxn id="76" idx="0"/>
            <a:endCxn id="2" idx="3"/>
          </p:cNvCxnSpPr>
          <p:nvPr/>
        </p:nvCxnSpPr>
        <p:spPr>
          <a:xfrm flipH="1" flipV="1">
            <a:off x="939329" y="1843044"/>
            <a:ext cx="778" cy="36015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tangle 216">
            <a:extLst>
              <a:ext uri="{FF2B5EF4-FFF2-40B4-BE49-F238E27FC236}">
                <a16:creationId xmlns:a16="http://schemas.microsoft.com/office/drawing/2014/main" id="{CE280420-228F-4D4C-80F2-02B33F8F9893}"/>
              </a:ext>
            </a:extLst>
          </p:cNvPr>
          <p:cNvSpPr/>
          <p:nvPr/>
        </p:nvSpPr>
        <p:spPr>
          <a:xfrm>
            <a:off x="-502397" y="2090702"/>
            <a:ext cx="56618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VSVM</a:t>
            </a:r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C8EE7157-E021-42D2-849E-F484F2B10A54}"/>
              </a:ext>
            </a:extLst>
          </p:cNvPr>
          <p:cNvSpPr/>
          <p:nvPr/>
        </p:nvSpPr>
        <p:spPr>
          <a:xfrm>
            <a:off x="-510265" y="4939151"/>
            <a:ext cx="176683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encoding of invariances</a:t>
            </a: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FFFD716E-AF68-459F-A640-FB2282076777}"/>
              </a:ext>
            </a:extLst>
          </p:cNvPr>
          <p:cNvSpPr/>
          <p:nvPr/>
        </p:nvSpPr>
        <p:spPr>
          <a:xfrm>
            <a:off x="5376021" y="4948398"/>
            <a:ext cx="155042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self-learning strategy</a:t>
            </a:r>
          </a:p>
        </p:txBody>
      </p:sp>
      <p:cxnSp>
        <p:nvCxnSpPr>
          <p:cNvPr id="55" name="Gerade Verbindung mit Pfeil 52">
            <a:extLst>
              <a:ext uri="{FF2B5EF4-FFF2-40B4-BE49-F238E27FC236}">
                <a16:creationId xmlns:a16="http://schemas.microsoft.com/office/drawing/2014/main" id="{6FEBF6EB-12E9-4C8D-AEB6-63341D1F128F}"/>
              </a:ext>
            </a:extLst>
          </p:cNvPr>
          <p:cNvCxnSpPr>
            <a:cxnSpLocks/>
            <a:stCxn id="80" idx="0"/>
            <a:endCxn id="112" idx="3"/>
          </p:cNvCxnSpPr>
          <p:nvPr/>
        </p:nvCxnSpPr>
        <p:spPr>
          <a:xfrm flipH="1" flipV="1">
            <a:off x="9116517" y="1837996"/>
            <a:ext cx="484" cy="740804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9688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lussdiagramm: Prozess 19"/>
          <p:cNvSpPr/>
          <p:nvPr/>
        </p:nvSpPr>
        <p:spPr>
          <a:xfrm>
            <a:off x="-504563" y="2092705"/>
            <a:ext cx="9648564" cy="2877752"/>
          </a:xfrm>
          <a:prstGeom prst="flowChartProcess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21" name="Flussdiagramm: Prozess 20"/>
          <p:cNvSpPr/>
          <p:nvPr/>
        </p:nvSpPr>
        <p:spPr>
          <a:xfrm>
            <a:off x="-504564" y="4166399"/>
            <a:ext cx="5737694" cy="1035609"/>
          </a:xfrm>
          <a:prstGeom prst="flowChartProcess">
            <a:avLst/>
          </a:prstGeom>
          <a:solidFill>
            <a:schemeClr val="accent2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3788304" y="3539862"/>
                <a:ext cx="452303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304" y="3539862"/>
                <a:ext cx="452303" cy="2654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lussdiagramm: Karte 7"/>
          <p:cNvSpPr/>
          <p:nvPr/>
        </p:nvSpPr>
        <p:spPr>
          <a:xfrm>
            <a:off x="8603460" y="5447473"/>
            <a:ext cx="1026114" cy="702078"/>
          </a:xfrm>
          <a:prstGeom prst="flowChartPunchedCar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thematic</a:t>
            </a:r>
            <a:r>
              <a:rPr lang="de-DE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4869590" y="4594389"/>
                <a:ext cx="450123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9590" y="4594389"/>
                <a:ext cx="450123" cy="2654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Gerade Verbindung mit Pfeil 30"/>
          <p:cNvCxnSpPr>
            <a:cxnSpLocks/>
            <a:stCxn id="76" idx="3"/>
            <a:endCxn id="77" idx="1"/>
          </p:cNvCxnSpPr>
          <p:nvPr/>
        </p:nvCxnSpPr>
        <p:spPr>
          <a:xfrm>
            <a:off x="1609132" y="2527400"/>
            <a:ext cx="18865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cxnSpLocks/>
            <a:stCxn id="77" idx="3"/>
            <a:endCxn id="79" idx="1"/>
          </p:cNvCxnSpPr>
          <p:nvPr/>
        </p:nvCxnSpPr>
        <p:spPr>
          <a:xfrm>
            <a:off x="2715892" y="2527400"/>
            <a:ext cx="18189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>
            <a:cxnSpLocks/>
            <a:stCxn id="79" idx="0"/>
            <a:endCxn id="101" idx="3"/>
          </p:cNvCxnSpPr>
          <p:nvPr/>
        </p:nvCxnSpPr>
        <p:spPr>
          <a:xfrm flipV="1">
            <a:off x="3356788" y="1820614"/>
            <a:ext cx="0" cy="38258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>
            <a:cxnSpLocks/>
            <a:stCxn id="79" idx="2"/>
            <a:endCxn id="60" idx="0"/>
          </p:cNvCxnSpPr>
          <p:nvPr/>
        </p:nvCxnSpPr>
        <p:spPr>
          <a:xfrm>
            <a:off x="3356788" y="2851599"/>
            <a:ext cx="0" cy="32887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>
            <a:cxnSpLocks/>
            <a:stCxn id="60" idx="2"/>
            <a:endCxn id="84" idx="0"/>
          </p:cNvCxnSpPr>
          <p:nvPr/>
        </p:nvCxnSpPr>
        <p:spPr>
          <a:xfrm>
            <a:off x="3356788" y="3828875"/>
            <a:ext cx="0" cy="4503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>
            <a:cxnSpLocks/>
            <a:stCxn id="88" idx="3"/>
            <a:endCxn id="84" idx="1"/>
          </p:cNvCxnSpPr>
          <p:nvPr/>
        </p:nvCxnSpPr>
        <p:spPr>
          <a:xfrm>
            <a:off x="1605356" y="4599771"/>
            <a:ext cx="1292432" cy="36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>
            <a:cxnSpLocks/>
            <a:stCxn id="84" idx="3"/>
            <a:endCxn id="83" idx="1"/>
          </p:cNvCxnSpPr>
          <p:nvPr/>
        </p:nvCxnSpPr>
        <p:spPr>
          <a:xfrm>
            <a:off x="3815788" y="4603424"/>
            <a:ext cx="214041" cy="9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>
            <a:cxnSpLocks/>
            <a:stCxn id="83" idx="3"/>
            <a:endCxn id="82" idx="1"/>
          </p:cNvCxnSpPr>
          <p:nvPr/>
        </p:nvCxnSpPr>
        <p:spPr>
          <a:xfrm flipV="1">
            <a:off x="4947931" y="4602574"/>
            <a:ext cx="520758" cy="18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feld 99">
            <a:extLst>
              <a:ext uri="{FF2B5EF4-FFF2-40B4-BE49-F238E27FC236}">
                <a16:creationId xmlns:a16="http://schemas.microsoft.com/office/drawing/2014/main" id="{FEB7460F-EA71-4E85-80CF-6CE363E10C88}"/>
              </a:ext>
            </a:extLst>
          </p:cNvPr>
          <p:cNvSpPr txBox="1"/>
          <p:nvPr/>
        </p:nvSpPr>
        <p:spPr>
          <a:xfrm>
            <a:off x="-504564" y="-463103"/>
            <a:ext cx="1124778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latin typeface="Futura"/>
                <a:cs typeface="Times New Roman" panose="02020603050405020304" pitchFamily="18" charset="0"/>
              </a:rPr>
              <a:t>Active learning method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with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constrained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Virtual Support Vector Machine + </a:t>
            </a:r>
            <a:r>
              <a:rPr lang="en-US" sz="1700" b="1" dirty="0">
                <a:latin typeface="Futura"/>
                <a:cs typeface="Times New Roman" panose="02020603050405020304" pitchFamily="18" charset="0"/>
              </a:rPr>
              <a:t>SEMI</a:t>
            </a:r>
            <a:endParaRPr lang="de-DE" sz="1700" b="1" dirty="0">
              <a:latin typeface="Futura"/>
              <a:cs typeface="Times New Roman" panose="02020603050405020304" pitchFamily="18" charset="0"/>
            </a:endParaRPr>
          </a:p>
        </p:txBody>
      </p:sp>
      <p:sp>
        <p:nvSpPr>
          <p:cNvPr id="2" name="Zylinder 1">
            <a:extLst>
              <a:ext uri="{FF2B5EF4-FFF2-40B4-BE49-F238E27FC236}">
                <a16:creationId xmlns:a16="http://schemas.microsoft.com/office/drawing/2014/main" id="{7FC7301F-2494-4D15-88B6-3B540EB335BB}"/>
              </a:ext>
            </a:extLst>
          </p:cNvPr>
          <p:cNvSpPr/>
          <p:nvPr/>
        </p:nvSpPr>
        <p:spPr>
          <a:xfrm>
            <a:off x="399329" y="879144"/>
            <a:ext cx="1080000" cy="963900"/>
          </a:xfrm>
          <a:prstGeom prst="can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image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/>
              <p:nvPr/>
            </p:nvSpPr>
            <p:spPr>
              <a:xfrm>
                <a:off x="2816788" y="856714"/>
                <a:ext cx="1080000" cy="963900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labeled samples </a:t>
                </a:r>
                <a14:m>
                  <m:oMath xmlns:m="http://schemas.openxmlformats.org/officeDocument/2006/math">
                    <m:r>
                      <a:rPr lang="en-US" sz="105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endParaRPr lang="en-US" sz="105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6788" y="856714"/>
                <a:ext cx="1080000" cy="963900"/>
              </a:xfrm>
              <a:prstGeom prst="can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Zylinder 102">
                <a:extLst>
                  <a:ext uri="{FF2B5EF4-FFF2-40B4-BE49-F238E27FC236}">
                    <a16:creationId xmlns:a16="http://schemas.microsoft.com/office/drawing/2014/main" id="{FB57FE56-DDB0-4D71-9998-2808DD09E0E0}"/>
                  </a:ext>
                </a:extLst>
              </p:cNvPr>
              <p:cNvSpPr/>
              <p:nvPr/>
            </p:nvSpPr>
            <p:spPr>
              <a:xfrm>
                <a:off x="8578355" y="877413"/>
                <a:ext cx="1080000" cy="963027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pool of unlabeled samples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</m:acc>
                  </m:oMath>
                </a14:m>
                <a:endParaRPr lang="en-US" sz="105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3" name="Zylinder 102">
                <a:extLst>
                  <a:ext uri="{FF2B5EF4-FFF2-40B4-BE49-F238E27FC236}">
                    <a16:creationId xmlns:a16="http://schemas.microsoft.com/office/drawing/2014/main" id="{FB57FE56-DDB0-4D71-9998-2808DD09E0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8355" y="877413"/>
                <a:ext cx="1080000" cy="963027"/>
              </a:xfrm>
              <a:prstGeom prst="can">
                <a:avLst/>
              </a:prstGeom>
              <a:blipFill>
                <a:blip r:embed="rId6"/>
                <a:stretch>
                  <a:fillRect r="-6145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0" name="Flussdiagramm: Prozess 50">
            <a:extLst>
              <a:ext uri="{FF2B5EF4-FFF2-40B4-BE49-F238E27FC236}">
                <a16:creationId xmlns:a16="http://schemas.microsoft.com/office/drawing/2014/main" id="{11E8D23C-BCD8-410A-8EBB-723FC60C2727}"/>
              </a:ext>
            </a:extLst>
          </p:cNvPr>
          <p:cNvSpPr/>
          <p:nvPr/>
        </p:nvSpPr>
        <p:spPr>
          <a:xfrm>
            <a:off x="5336110" y="2083137"/>
            <a:ext cx="4733454" cy="1976011"/>
          </a:xfrm>
          <a:prstGeom prst="flowChartProcess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209" name="Textfeld 64">
            <a:extLst>
              <a:ext uri="{FF2B5EF4-FFF2-40B4-BE49-F238E27FC236}">
                <a16:creationId xmlns:a16="http://schemas.microsoft.com/office/drawing/2014/main" id="{90BE4522-8B58-4A93-B1B1-B95C41BD39B6}"/>
              </a:ext>
            </a:extLst>
          </p:cNvPr>
          <p:cNvSpPr txBox="1"/>
          <p:nvPr/>
        </p:nvSpPr>
        <p:spPr>
          <a:xfrm>
            <a:off x="6670167" y="2082832"/>
            <a:ext cx="12307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active learning</a:t>
            </a:r>
          </a:p>
        </p:txBody>
      </p:sp>
      <p:cxnSp>
        <p:nvCxnSpPr>
          <p:cNvPr id="234" name="Gewinkelte Verbindung 27">
            <a:extLst>
              <a:ext uri="{FF2B5EF4-FFF2-40B4-BE49-F238E27FC236}">
                <a16:creationId xmlns:a16="http://schemas.microsoft.com/office/drawing/2014/main" id="{65FF37ED-D4BD-441C-8BB5-6E2BDEE63AF7}"/>
              </a:ext>
            </a:extLst>
          </p:cNvPr>
          <p:cNvCxnSpPr>
            <a:cxnSpLocks/>
            <a:endCxn id="88" idx="1"/>
          </p:cNvCxnSpPr>
          <p:nvPr/>
        </p:nvCxnSpPr>
        <p:spPr>
          <a:xfrm rot="5400000">
            <a:off x="-912017" y="3004185"/>
            <a:ext cx="2773759" cy="417412"/>
          </a:xfrm>
          <a:prstGeom prst="bentConnector4">
            <a:avLst>
              <a:gd name="adj1" fmla="val 5421"/>
              <a:gd name="adj2" fmla="val 14381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Gerade Verbindung mit Pfeil 98">
            <a:extLst>
              <a:ext uri="{FF2B5EF4-FFF2-40B4-BE49-F238E27FC236}">
                <a16:creationId xmlns:a16="http://schemas.microsoft.com/office/drawing/2014/main" id="{3EA6BF85-25D4-4C10-B8DB-668CEC8831A0}"/>
              </a:ext>
            </a:extLst>
          </p:cNvPr>
          <p:cNvCxnSpPr>
            <a:cxnSpLocks/>
            <a:stCxn id="85" idx="2"/>
            <a:endCxn id="8" idx="0"/>
          </p:cNvCxnSpPr>
          <p:nvPr/>
        </p:nvCxnSpPr>
        <p:spPr>
          <a:xfrm>
            <a:off x="9116517" y="4928659"/>
            <a:ext cx="0" cy="5188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Gerade Verbindung mit Pfeil 42">
            <a:extLst>
              <a:ext uri="{FF2B5EF4-FFF2-40B4-BE49-F238E27FC236}">
                <a16:creationId xmlns:a16="http://schemas.microsoft.com/office/drawing/2014/main" id="{7DAD0877-0710-4853-89F9-273CEE2FABE2}"/>
              </a:ext>
            </a:extLst>
          </p:cNvPr>
          <p:cNvCxnSpPr>
            <a:cxnSpLocks/>
            <a:stCxn id="90" idx="0"/>
            <a:endCxn id="103" idx="3"/>
          </p:cNvCxnSpPr>
          <p:nvPr/>
        </p:nvCxnSpPr>
        <p:spPr>
          <a:xfrm flipV="1">
            <a:off x="9116428" y="1840440"/>
            <a:ext cx="1927" cy="35692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Textfeld 60">
                <a:extLst>
                  <a:ext uri="{FF2B5EF4-FFF2-40B4-BE49-F238E27FC236}">
                    <a16:creationId xmlns:a16="http://schemas.microsoft.com/office/drawing/2014/main" id="{64CAEF2F-7591-49CE-8AD8-ABE8B25A1418}"/>
                  </a:ext>
                </a:extLst>
              </p:cNvPr>
              <p:cNvSpPr txBox="1"/>
              <p:nvPr/>
            </p:nvSpPr>
            <p:spPr>
              <a:xfrm>
                <a:off x="6742854" y="2485869"/>
                <a:ext cx="108536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1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𝑚𝑜𝑠𝑡</m:t>
                          </m:r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𝑢𝑛𝑐𝑒𝑟𝑡𝑎𝑖𝑛</m:t>
                          </m:r>
                        </m:sub>
                      </m:sSub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65" name="Textfeld 60">
                <a:extLst>
                  <a:ext uri="{FF2B5EF4-FFF2-40B4-BE49-F238E27FC236}">
                    <a16:creationId xmlns:a16="http://schemas.microsoft.com/office/drawing/2014/main" id="{64CAEF2F-7591-49CE-8AD8-ABE8B25A1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2854" y="2485869"/>
                <a:ext cx="1085368" cy="2616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3" name="Flussdiagramm: Prozess 21">
            <a:extLst>
              <a:ext uri="{FF2B5EF4-FFF2-40B4-BE49-F238E27FC236}">
                <a16:creationId xmlns:a16="http://schemas.microsoft.com/office/drawing/2014/main" id="{2A706D72-0E57-490A-AF66-DB01038BAA16}"/>
              </a:ext>
            </a:extLst>
          </p:cNvPr>
          <p:cNvSpPr/>
          <p:nvPr/>
        </p:nvSpPr>
        <p:spPr>
          <a:xfrm>
            <a:off x="5336110" y="4166400"/>
            <a:ext cx="2819174" cy="1035609"/>
          </a:xfrm>
          <a:prstGeom prst="flowChartProcess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cxnSp>
        <p:nvCxnSpPr>
          <p:cNvPr id="126" name="Gerade Verbindung mit Pfeil 69">
            <a:extLst>
              <a:ext uri="{FF2B5EF4-FFF2-40B4-BE49-F238E27FC236}">
                <a16:creationId xmlns:a16="http://schemas.microsoft.com/office/drawing/2014/main" id="{DF0EDA5A-BD1A-4DFA-BC63-56A50EC0A540}"/>
              </a:ext>
            </a:extLst>
          </p:cNvPr>
          <p:cNvCxnSpPr>
            <a:cxnSpLocks/>
            <a:stCxn id="82" idx="3"/>
            <a:endCxn id="81" idx="1"/>
          </p:cNvCxnSpPr>
          <p:nvPr/>
        </p:nvCxnSpPr>
        <p:spPr>
          <a:xfrm flipV="1">
            <a:off x="6438823" y="4599772"/>
            <a:ext cx="246790" cy="280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feld 18">
                <a:extLst>
                  <a:ext uri="{FF2B5EF4-FFF2-40B4-BE49-F238E27FC236}">
                    <a16:creationId xmlns:a16="http://schemas.microsoft.com/office/drawing/2014/main" id="{0E369AFF-F5F6-4635-A774-A326CF31B49B}"/>
                  </a:ext>
                </a:extLst>
              </p:cNvPr>
              <p:cNvSpPr txBox="1"/>
              <p:nvPr/>
            </p:nvSpPr>
            <p:spPr>
              <a:xfrm>
                <a:off x="7526474" y="4361061"/>
                <a:ext cx="509050" cy="266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11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28" name="Textfeld 18">
                <a:extLst>
                  <a:ext uri="{FF2B5EF4-FFF2-40B4-BE49-F238E27FC236}">
                    <a16:creationId xmlns:a16="http://schemas.microsoft.com/office/drawing/2014/main" id="{0E369AFF-F5F6-4635-A774-A326CF31B4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6474" y="4361061"/>
                <a:ext cx="509050" cy="26616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feld 60">
                <a:extLst>
                  <a:ext uri="{FF2B5EF4-FFF2-40B4-BE49-F238E27FC236}">
                    <a16:creationId xmlns:a16="http://schemas.microsoft.com/office/drawing/2014/main" id="{15E12CA4-1E56-4785-ADE0-337000A006EF}"/>
                  </a:ext>
                </a:extLst>
              </p:cNvPr>
              <p:cNvSpPr txBox="1"/>
              <p:nvPr/>
            </p:nvSpPr>
            <p:spPr>
              <a:xfrm>
                <a:off x="4478544" y="2259952"/>
                <a:ext cx="108113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62" name="Textfeld 60">
                <a:extLst>
                  <a:ext uri="{FF2B5EF4-FFF2-40B4-BE49-F238E27FC236}">
                    <a16:creationId xmlns:a16="http://schemas.microsoft.com/office/drawing/2014/main" id="{15E12CA4-1E56-4785-ADE0-337000A006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8544" y="2259952"/>
                <a:ext cx="1081130" cy="2616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feld 61">
                <a:extLst>
                  <a:ext uri="{FF2B5EF4-FFF2-40B4-BE49-F238E27FC236}">
                    <a16:creationId xmlns:a16="http://schemas.microsoft.com/office/drawing/2014/main" id="{A5A2CF92-B1E6-4500-B95C-130908AA7127}"/>
                  </a:ext>
                </a:extLst>
              </p:cNvPr>
              <p:cNvSpPr txBox="1"/>
              <p:nvPr/>
            </p:nvSpPr>
            <p:spPr>
              <a:xfrm>
                <a:off x="7533154" y="4791908"/>
                <a:ext cx="1009444" cy="2661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63" name="Textfeld 61">
                <a:extLst>
                  <a:ext uri="{FF2B5EF4-FFF2-40B4-BE49-F238E27FC236}">
                    <a16:creationId xmlns:a16="http://schemas.microsoft.com/office/drawing/2014/main" id="{A5A2CF92-B1E6-4500-B95C-130908AA71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3154" y="4791908"/>
                <a:ext cx="1009444" cy="26616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4" name="Gerade Verbindung mit Pfeil 69">
            <a:extLst>
              <a:ext uri="{FF2B5EF4-FFF2-40B4-BE49-F238E27FC236}">
                <a16:creationId xmlns:a16="http://schemas.microsoft.com/office/drawing/2014/main" id="{9325F958-8528-413A-839A-DEAB16A1AAB1}"/>
              </a:ext>
            </a:extLst>
          </p:cNvPr>
          <p:cNvCxnSpPr>
            <a:cxnSpLocks/>
            <a:stCxn id="81" idx="3"/>
            <a:endCxn id="85" idx="1"/>
          </p:cNvCxnSpPr>
          <p:nvPr/>
        </p:nvCxnSpPr>
        <p:spPr>
          <a:xfrm>
            <a:off x="7603613" y="4599772"/>
            <a:ext cx="1053904" cy="46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Arc 45">
            <a:extLst>
              <a:ext uri="{FF2B5EF4-FFF2-40B4-BE49-F238E27FC236}">
                <a16:creationId xmlns:a16="http://schemas.microsoft.com/office/drawing/2014/main" id="{C61D3993-8E5A-49D2-84F5-901C40777D9F}"/>
              </a:ext>
            </a:extLst>
          </p:cNvPr>
          <p:cNvSpPr/>
          <p:nvPr/>
        </p:nvSpPr>
        <p:spPr>
          <a:xfrm rot="5923218">
            <a:off x="8348244" y="2942197"/>
            <a:ext cx="451253" cy="434736"/>
          </a:xfrm>
          <a:prstGeom prst="arc">
            <a:avLst>
              <a:gd name="adj1" fmla="val 17479207"/>
              <a:gd name="adj2" fmla="val 14120949"/>
            </a:avLst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B8E6F992-3A89-4772-B622-529C7EAC4F94}"/>
              </a:ext>
            </a:extLst>
          </p:cNvPr>
          <p:cNvSpPr/>
          <p:nvPr/>
        </p:nvSpPr>
        <p:spPr>
          <a:xfrm>
            <a:off x="2897788" y="3180477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extract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SVs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0E31BFAC-1EB7-48BE-9FC9-BE5FABF90D86}"/>
              </a:ext>
            </a:extLst>
          </p:cNvPr>
          <p:cNvSpPr/>
          <p:nvPr/>
        </p:nvSpPr>
        <p:spPr>
          <a:xfrm>
            <a:off x="271081" y="2203201"/>
            <a:ext cx="1338051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050" dirty="0">
                <a:solidFill>
                  <a:prstClr val="black"/>
                </a:solidFill>
                <a:latin typeface="Futura"/>
                <a:cs typeface="Times New Roman" panose="02020603050405020304" pitchFamily="18" charset="0"/>
              </a:rPr>
              <a:t>segmentation with initial parameterization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5B27D1EB-F03A-4359-A1A9-CCE5A0A5DF48}"/>
              </a:ext>
            </a:extLst>
          </p:cNvPr>
          <p:cNvSpPr/>
          <p:nvPr/>
        </p:nvSpPr>
        <p:spPr>
          <a:xfrm>
            <a:off x="1797790" y="2203201"/>
            <a:ext cx="918102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 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features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4EC7B095-A5D7-4114-B67B-5CF8AA896EC9}"/>
              </a:ext>
            </a:extLst>
          </p:cNvPr>
          <p:cNvSpPr/>
          <p:nvPr/>
        </p:nvSpPr>
        <p:spPr>
          <a:xfrm>
            <a:off x="2897788" y="2203201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learn SVM model</a:t>
            </a: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9CAC7904-D838-4A96-AA28-10F624B9D83D}"/>
              </a:ext>
            </a:extLst>
          </p:cNvPr>
          <p:cNvSpPr/>
          <p:nvPr/>
        </p:nvSpPr>
        <p:spPr>
          <a:xfrm>
            <a:off x="5460565" y="2208123"/>
            <a:ext cx="972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labeling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candidates</a:t>
            </a: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B517FE34-3B32-4303-B7D8-190BE8598D89}"/>
              </a:ext>
            </a:extLst>
          </p:cNvPr>
          <p:cNvSpPr/>
          <p:nvPr/>
        </p:nvSpPr>
        <p:spPr>
          <a:xfrm>
            <a:off x="6685613" y="4275573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margin sampling constraint</a:t>
            </a: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C9DE8912-A3A9-401B-BEF7-86203DBB672F}"/>
              </a:ext>
            </a:extLst>
          </p:cNvPr>
          <p:cNvSpPr/>
          <p:nvPr/>
        </p:nvSpPr>
        <p:spPr>
          <a:xfrm>
            <a:off x="4029829" y="4280206"/>
            <a:ext cx="918102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features</a:t>
            </a:r>
            <a:endParaRPr lang="en-US" sz="1050" dirty="0">
              <a:solidFill>
                <a:prstClr val="black"/>
              </a:solidFill>
              <a:latin typeface="Futura"/>
              <a:cs typeface="Times New Roman" panose="02020603050405020304" pitchFamily="18" charset="0"/>
            </a:endParaRP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CD4AFA70-7C34-466E-A6B6-FE37BD14106C}"/>
              </a:ext>
            </a:extLst>
          </p:cNvPr>
          <p:cNvSpPr/>
          <p:nvPr/>
        </p:nvSpPr>
        <p:spPr>
          <a:xfrm>
            <a:off x="2897788" y="4279225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identify virtual samples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6BACD199-755C-4E22-BA48-BA95491363B8}"/>
              </a:ext>
            </a:extLst>
          </p:cNvPr>
          <p:cNvSpPr/>
          <p:nvPr/>
        </p:nvSpPr>
        <p:spPr>
          <a:xfrm>
            <a:off x="8657517" y="4280261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relearn model</a:t>
            </a: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2A949BA5-6356-41F5-A5D3-54A1408034EF}"/>
              </a:ext>
            </a:extLst>
          </p:cNvPr>
          <p:cNvSpPr/>
          <p:nvPr/>
        </p:nvSpPr>
        <p:spPr>
          <a:xfrm>
            <a:off x="266156" y="4275572"/>
            <a:ext cx="13392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segmentation with altered parameterization</a:t>
            </a: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697A23BB-C9E4-45D3-BE0B-36072BC33FE7}"/>
              </a:ext>
            </a:extLst>
          </p:cNvPr>
          <p:cNvSpPr/>
          <p:nvPr/>
        </p:nvSpPr>
        <p:spPr>
          <a:xfrm>
            <a:off x="8290843" y="2197363"/>
            <a:ext cx="165117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Uncertainty distance 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with PCA + clustering </a:t>
            </a:r>
          </a:p>
        </p:txBody>
      </p:sp>
      <p:cxnSp>
        <p:nvCxnSpPr>
          <p:cNvPr id="98" name="Gerade Verbindung mit Pfeil 32">
            <a:extLst>
              <a:ext uri="{FF2B5EF4-FFF2-40B4-BE49-F238E27FC236}">
                <a16:creationId xmlns:a16="http://schemas.microsoft.com/office/drawing/2014/main" id="{2D047EE9-75BF-4734-BE54-517A96E3E6C6}"/>
              </a:ext>
            </a:extLst>
          </p:cNvPr>
          <p:cNvCxnSpPr>
            <a:cxnSpLocks/>
            <a:stCxn id="90" idx="1"/>
            <a:endCxn id="80" idx="3"/>
          </p:cNvCxnSpPr>
          <p:nvPr/>
        </p:nvCxnSpPr>
        <p:spPr>
          <a:xfrm flipH="1">
            <a:off x="6432565" y="2521562"/>
            <a:ext cx="1858278" cy="107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Gerade Verbindung mit Pfeil 52">
            <a:extLst>
              <a:ext uri="{FF2B5EF4-FFF2-40B4-BE49-F238E27FC236}">
                <a16:creationId xmlns:a16="http://schemas.microsoft.com/office/drawing/2014/main" id="{478673B4-905E-4371-AF0F-5EAE1D7FFB44}"/>
              </a:ext>
            </a:extLst>
          </p:cNvPr>
          <p:cNvCxnSpPr>
            <a:cxnSpLocks/>
            <a:stCxn id="76" idx="0"/>
            <a:endCxn id="2" idx="3"/>
          </p:cNvCxnSpPr>
          <p:nvPr/>
        </p:nvCxnSpPr>
        <p:spPr>
          <a:xfrm flipH="1" flipV="1">
            <a:off x="939329" y="1843044"/>
            <a:ext cx="778" cy="36015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tangle 216">
            <a:extLst>
              <a:ext uri="{FF2B5EF4-FFF2-40B4-BE49-F238E27FC236}">
                <a16:creationId xmlns:a16="http://schemas.microsoft.com/office/drawing/2014/main" id="{CE280420-228F-4D4C-80F2-02B33F8F9893}"/>
              </a:ext>
            </a:extLst>
          </p:cNvPr>
          <p:cNvSpPr/>
          <p:nvPr/>
        </p:nvSpPr>
        <p:spPr>
          <a:xfrm>
            <a:off x="-502397" y="2090702"/>
            <a:ext cx="56618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VSVM</a:t>
            </a:r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C8EE7157-E021-42D2-849E-F484F2B10A54}"/>
              </a:ext>
            </a:extLst>
          </p:cNvPr>
          <p:cNvSpPr/>
          <p:nvPr/>
        </p:nvSpPr>
        <p:spPr>
          <a:xfrm>
            <a:off x="-510265" y="4939151"/>
            <a:ext cx="176683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encoding of invariances</a:t>
            </a: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FFFD716E-AF68-459F-A640-FB2282076777}"/>
              </a:ext>
            </a:extLst>
          </p:cNvPr>
          <p:cNvSpPr/>
          <p:nvPr/>
        </p:nvSpPr>
        <p:spPr>
          <a:xfrm>
            <a:off x="5376021" y="4948398"/>
            <a:ext cx="155042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self-learning strategy</a:t>
            </a:r>
          </a:p>
        </p:txBody>
      </p:sp>
      <p:cxnSp>
        <p:nvCxnSpPr>
          <p:cNvPr id="54" name="Gewinkelte Verbindung 40">
            <a:extLst>
              <a:ext uri="{FF2B5EF4-FFF2-40B4-BE49-F238E27FC236}">
                <a16:creationId xmlns:a16="http://schemas.microsoft.com/office/drawing/2014/main" id="{6C848427-4261-46FE-9B85-6A685967EFAB}"/>
              </a:ext>
            </a:extLst>
          </p:cNvPr>
          <p:cNvCxnSpPr>
            <a:cxnSpLocks/>
            <a:stCxn id="80" idx="1"/>
            <a:endCxn id="82" idx="0"/>
          </p:cNvCxnSpPr>
          <p:nvPr/>
        </p:nvCxnSpPr>
        <p:spPr>
          <a:xfrm rot="10800000" flipH="1" flipV="1">
            <a:off x="5460564" y="2532321"/>
            <a:ext cx="493191" cy="1746053"/>
          </a:xfrm>
          <a:prstGeom prst="bentConnector4">
            <a:avLst>
              <a:gd name="adj1" fmla="val -46351"/>
              <a:gd name="adj2" fmla="val 89833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feld 61">
                <a:extLst>
                  <a:ext uri="{FF2B5EF4-FFF2-40B4-BE49-F238E27FC236}">
                    <a16:creationId xmlns:a16="http://schemas.microsoft.com/office/drawing/2014/main" id="{9654564C-2F74-449E-BCB0-0C9BCF02E644}"/>
                  </a:ext>
                </a:extLst>
              </p:cNvPr>
              <p:cNvSpPr txBox="1"/>
              <p:nvPr/>
            </p:nvSpPr>
            <p:spPr>
              <a:xfrm>
                <a:off x="7533154" y="4592613"/>
                <a:ext cx="1081130" cy="2661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70" name="Textfeld 61">
                <a:extLst>
                  <a:ext uri="{FF2B5EF4-FFF2-40B4-BE49-F238E27FC236}">
                    <a16:creationId xmlns:a16="http://schemas.microsoft.com/office/drawing/2014/main" id="{9654564C-2F74-449E-BCB0-0C9BCF02E6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3154" y="4592613"/>
                <a:ext cx="1081130" cy="26616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BDC66D7A-4848-4F88-86AF-D3BB749F6643}"/>
              </a:ext>
            </a:extLst>
          </p:cNvPr>
          <p:cNvSpPr/>
          <p:nvPr/>
        </p:nvSpPr>
        <p:spPr>
          <a:xfrm>
            <a:off x="5468689" y="4278375"/>
            <a:ext cx="970134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similarity constraint</a:t>
            </a:r>
          </a:p>
        </p:txBody>
      </p:sp>
      <p:cxnSp>
        <p:nvCxnSpPr>
          <p:cNvPr id="113" name="Gewinkelte Verbindung 40">
            <a:extLst>
              <a:ext uri="{FF2B5EF4-FFF2-40B4-BE49-F238E27FC236}">
                <a16:creationId xmlns:a16="http://schemas.microsoft.com/office/drawing/2014/main" id="{F1A3E4B9-D271-4C99-95D5-7909449FDA90}"/>
              </a:ext>
            </a:extLst>
          </p:cNvPr>
          <p:cNvCxnSpPr>
            <a:cxnSpLocks/>
            <a:stCxn id="60" idx="3"/>
            <a:endCxn id="85" idx="0"/>
          </p:cNvCxnSpPr>
          <p:nvPr/>
        </p:nvCxnSpPr>
        <p:spPr>
          <a:xfrm>
            <a:off x="3815788" y="3504676"/>
            <a:ext cx="5300729" cy="775585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Flussdiagramm: Prozess 63">
            <a:extLst>
              <a:ext uri="{FF2B5EF4-FFF2-40B4-BE49-F238E27FC236}">
                <a16:creationId xmlns:a16="http://schemas.microsoft.com/office/drawing/2014/main" id="{5C40B4D8-3245-4487-AF47-209C48AE2135}"/>
              </a:ext>
            </a:extLst>
          </p:cNvPr>
          <p:cNvSpPr/>
          <p:nvPr/>
        </p:nvSpPr>
        <p:spPr>
          <a:xfrm>
            <a:off x="5336110" y="3251769"/>
            <a:ext cx="2819174" cy="800525"/>
          </a:xfrm>
          <a:prstGeom prst="flowChartProcess">
            <a:avLst/>
          </a:prstGeom>
          <a:solidFill>
            <a:srgbClr val="FF66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feld 60">
                <a:extLst>
                  <a:ext uri="{FF2B5EF4-FFF2-40B4-BE49-F238E27FC236}">
                    <a16:creationId xmlns:a16="http://schemas.microsoft.com/office/drawing/2014/main" id="{A6DF7D14-5A1A-45B8-951B-8D5BB5B05E4A}"/>
                  </a:ext>
                </a:extLst>
              </p:cNvPr>
              <p:cNvSpPr txBox="1"/>
              <p:nvPr/>
            </p:nvSpPr>
            <p:spPr>
              <a:xfrm>
                <a:off x="7120508" y="3711396"/>
                <a:ext cx="100944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59" name="Textfeld 60">
                <a:extLst>
                  <a:ext uri="{FF2B5EF4-FFF2-40B4-BE49-F238E27FC236}">
                    <a16:creationId xmlns:a16="http://schemas.microsoft.com/office/drawing/2014/main" id="{A6DF7D14-5A1A-45B8-951B-8D5BB5B05E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0508" y="3711396"/>
                <a:ext cx="1009444" cy="2616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04A560A9-5E28-4CE6-994B-EABA6DAACCE8}"/>
              </a:ext>
            </a:extLst>
          </p:cNvPr>
          <p:cNvSpPr/>
          <p:nvPr/>
        </p:nvSpPr>
        <p:spPr>
          <a:xfrm>
            <a:off x="5463346" y="3337664"/>
            <a:ext cx="972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remaining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candidates</a:t>
            </a:r>
          </a:p>
        </p:txBody>
      </p:sp>
      <p:cxnSp>
        <p:nvCxnSpPr>
          <p:cNvPr id="73" name="Gewinkelte Verbindung 40">
            <a:extLst>
              <a:ext uri="{FF2B5EF4-FFF2-40B4-BE49-F238E27FC236}">
                <a16:creationId xmlns:a16="http://schemas.microsoft.com/office/drawing/2014/main" id="{744486F7-594D-48ED-B107-FEFD54838F42}"/>
              </a:ext>
            </a:extLst>
          </p:cNvPr>
          <p:cNvCxnSpPr>
            <a:cxnSpLocks/>
            <a:stCxn id="62" idx="3"/>
            <a:endCxn id="81" idx="0"/>
          </p:cNvCxnSpPr>
          <p:nvPr/>
        </p:nvCxnSpPr>
        <p:spPr>
          <a:xfrm>
            <a:off x="6435346" y="3661863"/>
            <a:ext cx="709267" cy="613710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5">
            <a:extLst>
              <a:ext uri="{FF2B5EF4-FFF2-40B4-BE49-F238E27FC236}">
                <a16:creationId xmlns:a16="http://schemas.microsoft.com/office/drawing/2014/main" id="{3C9AF82A-78FB-4225-B2D1-749A093368AC}"/>
              </a:ext>
            </a:extLst>
          </p:cNvPr>
          <p:cNvCxnSpPr>
            <a:cxnSpLocks/>
            <a:stCxn id="80" idx="2"/>
            <a:endCxn id="62" idx="0"/>
          </p:cNvCxnSpPr>
          <p:nvPr/>
        </p:nvCxnSpPr>
        <p:spPr>
          <a:xfrm>
            <a:off x="5946565" y="2856521"/>
            <a:ext cx="2781" cy="4811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feld 64">
            <a:extLst>
              <a:ext uri="{FF2B5EF4-FFF2-40B4-BE49-F238E27FC236}">
                <a16:creationId xmlns:a16="http://schemas.microsoft.com/office/drawing/2014/main" id="{9ACE706D-9352-4E0B-9AFE-759057AF1533}"/>
              </a:ext>
            </a:extLst>
          </p:cNvPr>
          <p:cNvSpPr txBox="1"/>
          <p:nvPr/>
        </p:nvSpPr>
        <p:spPr>
          <a:xfrm>
            <a:off x="8439083" y="3027660"/>
            <a:ext cx="702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iterate</a:t>
            </a:r>
          </a:p>
        </p:txBody>
      </p:sp>
      <p:cxnSp>
        <p:nvCxnSpPr>
          <p:cNvPr id="86" name="Gewinkelte Verbindung 40">
            <a:extLst>
              <a:ext uri="{FF2B5EF4-FFF2-40B4-BE49-F238E27FC236}">
                <a16:creationId xmlns:a16="http://schemas.microsoft.com/office/drawing/2014/main" id="{58322BD8-F455-46D1-8175-5A1339B47CC1}"/>
              </a:ext>
            </a:extLst>
          </p:cNvPr>
          <p:cNvCxnSpPr>
            <a:cxnSpLocks/>
            <a:stCxn id="79" idx="3"/>
            <a:endCxn id="62" idx="1"/>
          </p:cNvCxnSpPr>
          <p:nvPr/>
        </p:nvCxnSpPr>
        <p:spPr>
          <a:xfrm>
            <a:off x="3815788" y="2527400"/>
            <a:ext cx="1647558" cy="1134463"/>
          </a:xfrm>
          <a:prstGeom prst="bentConnector3">
            <a:avLst>
              <a:gd name="adj1" fmla="val 34391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feld 64">
            <a:extLst>
              <a:ext uri="{FF2B5EF4-FFF2-40B4-BE49-F238E27FC236}">
                <a16:creationId xmlns:a16="http://schemas.microsoft.com/office/drawing/2014/main" id="{18845FFA-69B4-48A7-AA45-4886CF0E6E01}"/>
              </a:ext>
            </a:extLst>
          </p:cNvPr>
          <p:cNvSpPr txBox="1"/>
          <p:nvPr/>
        </p:nvSpPr>
        <p:spPr>
          <a:xfrm>
            <a:off x="6960123" y="3229005"/>
            <a:ext cx="12307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semi supervised</a:t>
            </a:r>
          </a:p>
        </p:txBody>
      </p:sp>
      <p:cxnSp>
        <p:nvCxnSpPr>
          <p:cNvPr id="64" name="Gewinkelte Verbindung 40">
            <a:extLst>
              <a:ext uri="{FF2B5EF4-FFF2-40B4-BE49-F238E27FC236}">
                <a16:creationId xmlns:a16="http://schemas.microsoft.com/office/drawing/2014/main" id="{628A30A0-A765-4B55-86D1-4B862199320C}"/>
              </a:ext>
            </a:extLst>
          </p:cNvPr>
          <p:cNvCxnSpPr>
            <a:cxnSpLocks/>
            <a:stCxn id="85" idx="3"/>
            <a:endCxn id="90" idx="2"/>
          </p:cNvCxnSpPr>
          <p:nvPr/>
        </p:nvCxnSpPr>
        <p:spPr>
          <a:xfrm flipH="1" flipV="1">
            <a:off x="9116428" y="2845761"/>
            <a:ext cx="459089" cy="1758699"/>
          </a:xfrm>
          <a:prstGeom prst="bentConnector4">
            <a:avLst>
              <a:gd name="adj1" fmla="val -31536"/>
              <a:gd name="adj2" fmla="val 82614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6443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lussdiagramm: Prozess 19"/>
          <p:cNvSpPr/>
          <p:nvPr/>
        </p:nvSpPr>
        <p:spPr>
          <a:xfrm>
            <a:off x="-504563" y="2092705"/>
            <a:ext cx="9648564" cy="2877752"/>
          </a:xfrm>
          <a:prstGeom prst="flowChartProcess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21" name="Flussdiagramm: Prozess 20"/>
          <p:cNvSpPr/>
          <p:nvPr/>
        </p:nvSpPr>
        <p:spPr>
          <a:xfrm>
            <a:off x="-504564" y="4166399"/>
            <a:ext cx="5737694" cy="1035609"/>
          </a:xfrm>
          <a:prstGeom prst="flowChartProcess">
            <a:avLst/>
          </a:prstGeom>
          <a:solidFill>
            <a:schemeClr val="accent2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3788304" y="3539862"/>
                <a:ext cx="452303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304" y="3539862"/>
                <a:ext cx="452303" cy="2654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lussdiagramm: Karte 7"/>
          <p:cNvSpPr/>
          <p:nvPr/>
        </p:nvSpPr>
        <p:spPr>
          <a:xfrm>
            <a:off x="8603460" y="5447473"/>
            <a:ext cx="1026114" cy="702078"/>
          </a:xfrm>
          <a:prstGeom prst="flowChartPunchedCar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thematic</a:t>
            </a:r>
            <a:r>
              <a:rPr lang="de-DE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4869590" y="4594389"/>
                <a:ext cx="450123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9590" y="4594389"/>
                <a:ext cx="450123" cy="2654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Gerade Verbindung mit Pfeil 30"/>
          <p:cNvCxnSpPr>
            <a:cxnSpLocks/>
            <a:stCxn id="76" idx="3"/>
            <a:endCxn id="77" idx="1"/>
          </p:cNvCxnSpPr>
          <p:nvPr/>
        </p:nvCxnSpPr>
        <p:spPr>
          <a:xfrm>
            <a:off x="1609132" y="2527400"/>
            <a:ext cx="18865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cxnSpLocks/>
            <a:stCxn id="77" idx="3"/>
            <a:endCxn id="79" idx="1"/>
          </p:cNvCxnSpPr>
          <p:nvPr/>
        </p:nvCxnSpPr>
        <p:spPr>
          <a:xfrm>
            <a:off x="2715892" y="2527400"/>
            <a:ext cx="18189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>
            <a:cxnSpLocks/>
            <a:stCxn id="79" idx="0"/>
            <a:endCxn id="101" idx="3"/>
          </p:cNvCxnSpPr>
          <p:nvPr/>
        </p:nvCxnSpPr>
        <p:spPr>
          <a:xfrm flipV="1">
            <a:off x="3356788" y="1820614"/>
            <a:ext cx="0" cy="38258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>
            <a:cxnSpLocks/>
            <a:stCxn id="79" idx="2"/>
            <a:endCxn id="60" idx="0"/>
          </p:cNvCxnSpPr>
          <p:nvPr/>
        </p:nvCxnSpPr>
        <p:spPr>
          <a:xfrm>
            <a:off x="3356788" y="2851599"/>
            <a:ext cx="0" cy="32887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>
            <a:cxnSpLocks/>
            <a:stCxn id="60" idx="2"/>
            <a:endCxn id="84" idx="0"/>
          </p:cNvCxnSpPr>
          <p:nvPr/>
        </p:nvCxnSpPr>
        <p:spPr>
          <a:xfrm>
            <a:off x="3356788" y="3828875"/>
            <a:ext cx="0" cy="4503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>
            <a:cxnSpLocks/>
            <a:stCxn id="88" idx="3"/>
            <a:endCxn id="84" idx="1"/>
          </p:cNvCxnSpPr>
          <p:nvPr/>
        </p:nvCxnSpPr>
        <p:spPr>
          <a:xfrm>
            <a:off x="1605356" y="4599771"/>
            <a:ext cx="1292432" cy="36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>
            <a:cxnSpLocks/>
            <a:stCxn id="84" idx="3"/>
            <a:endCxn id="83" idx="1"/>
          </p:cNvCxnSpPr>
          <p:nvPr/>
        </p:nvCxnSpPr>
        <p:spPr>
          <a:xfrm>
            <a:off x="3815788" y="4603424"/>
            <a:ext cx="214041" cy="9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>
            <a:cxnSpLocks/>
            <a:stCxn id="83" idx="3"/>
            <a:endCxn id="82" idx="1"/>
          </p:cNvCxnSpPr>
          <p:nvPr/>
        </p:nvCxnSpPr>
        <p:spPr>
          <a:xfrm flipV="1">
            <a:off x="4947931" y="4602574"/>
            <a:ext cx="520758" cy="18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feld 99">
            <a:extLst>
              <a:ext uri="{FF2B5EF4-FFF2-40B4-BE49-F238E27FC236}">
                <a16:creationId xmlns:a16="http://schemas.microsoft.com/office/drawing/2014/main" id="{FEB7460F-EA71-4E85-80CF-6CE363E10C88}"/>
              </a:ext>
            </a:extLst>
          </p:cNvPr>
          <p:cNvSpPr txBox="1"/>
          <p:nvPr/>
        </p:nvSpPr>
        <p:spPr>
          <a:xfrm>
            <a:off x="-504564" y="-463103"/>
            <a:ext cx="1124778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latin typeface="Futura"/>
                <a:cs typeface="Times New Roman" panose="02020603050405020304" pitchFamily="18" charset="0"/>
              </a:rPr>
              <a:t>Active learning method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with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constrained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Virtual Support Vector Machine + </a:t>
            </a:r>
            <a:r>
              <a:rPr lang="en-US" sz="1700" b="1" dirty="0">
                <a:latin typeface="Futura"/>
                <a:cs typeface="Times New Roman" panose="02020603050405020304" pitchFamily="18" charset="0"/>
              </a:rPr>
              <a:t>SEMI</a:t>
            </a:r>
            <a:endParaRPr lang="de-DE" sz="1700" b="1" dirty="0">
              <a:latin typeface="Futura"/>
              <a:cs typeface="Times New Roman" panose="02020603050405020304" pitchFamily="18" charset="0"/>
            </a:endParaRPr>
          </a:p>
        </p:txBody>
      </p:sp>
      <p:sp>
        <p:nvSpPr>
          <p:cNvPr id="2" name="Zylinder 1">
            <a:extLst>
              <a:ext uri="{FF2B5EF4-FFF2-40B4-BE49-F238E27FC236}">
                <a16:creationId xmlns:a16="http://schemas.microsoft.com/office/drawing/2014/main" id="{7FC7301F-2494-4D15-88B6-3B540EB335BB}"/>
              </a:ext>
            </a:extLst>
          </p:cNvPr>
          <p:cNvSpPr/>
          <p:nvPr/>
        </p:nvSpPr>
        <p:spPr>
          <a:xfrm>
            <a:off x="399329" y="879144"/>
            <a:ext cx="1080000" cy="963900"/>
          </a:xfrm>
          <a:prstGeom prst="can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image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/>
              <p:nvPr/>
            </p:nvSpPr>
            <p:spPr>
              <a:xfrm>
                <a:off x="2816788" y="856714"/>
                <a:ext cx="1080000" cy="963900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labeled samples </a:t>
                </a:r>
                <a14:m>
                  <m:oMath xmlns:m="http://schemas.openxmlformats.org/officeDocument/2006/math">
                    <m:r>
                      <a:rPr lang="en-US" sz="105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endParaRPr lang="en-US" sz="105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6788" y="856714"/>
                <a:ext cx="1080000" cy="963900"/>
              </a:xfrm>
              <a:prstGeom prst="can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Zylinder 102">
                <a:extLst>
                  <a:ext uri="{FF2B5EF4-FFF2-40B4-BE49-F238E27FC236}">
                    <a16:creationId xmlns:a16="http://schemas.microsoft.com/office/drawing/2014/main" id="{FB57FE56-DDB0-4D71-9998-2808DD09E0E0}"/>
                  </a:ext>
                </a:extLst>
              </p:cNvPr>
              <p:cNvSpPr/>
              <p:nvPr/>
            </p:nvSpPr>
            <p:spPr>
              <a:xfrm>
                <a:off x="8578355" y="877413"/>
                <a:ext cx="1080000" cy="963027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pool of unlabeled samples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</m:acc>
                  </m:oMath>
                </a14:m>
                <a:endParaRPr lang="en-US" sz="105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3" name="Zylinder 102">
                <a:extLst>
                  <a:ext uri="{FF2B5EF4-FFF2-40B4-BE49-F238E27FC236}">
                    <a16:creationId xmlns:a16="http://schemas.microsoft.com/office/drawing/2014/main" id="{FB57FE56-DDB0-4D71-9998-2808DD09E0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8355" y="877413"/>
                <a:ext cx="1080000" cy="963027"/>
              </a:xfrm>
              <a:prstGeom prst="can">
                <a:avLst/>
              </a:prstGeom>
              <a:blipFill>
                <a:blip r:embed="rId6"/>
                <a:stretch>
                  <a:fillRect r="-6145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0" name="Flussdiagramm: Prozess 50">
            <a:extLst>
              <a:ext uri="{FF2B5EF4-FFF2-40B4-BE49-F238E27FC236}">
                <a16:creationId xmlns:a16="http://schemas.microsoft.com/office/drawing/2014/main" id="{11E8D23C-BCD8-410A-8EBB-723FC60C2727}"/>
              </a:ext>
            </a:extLst>
          </p:cNvPr>
          <p:cNvSpPr/>
          <p:nvPr/>
        </p:nvSpPr>
        <p:spPr>
          <a:xfrm>
            <a:off x="5336110" y="2083137"/>
            <a:ext cx="4733454" cy="1976011"/>
          </a:xfrm>
          <a:prstGeom prst="flowChartProcess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209" name="Textfeld 64">
            <a:extLst>
              <a:ext uri="{FF2B5EF4-FFF2-40B4-BE49-F238E27FC236}">
                <a16:creationId xmlns:a16="http://schemas.microsoft.com/office/drawing/2014/main" id="{90BE4522-8B58-4A93-B1B1-B95C41BD39B6}"/>
              </a:ext>
            </a:extLst>
          </p:cNvPr>
          <p:cNvSpPr txBox="1"/>
          <p:nvPr/>
        </p:nvSpPr>
        <p:spPr>
          <a:xfrm>
            <a:off x="6670167" y="2082832"/>
            <a:ext cx="12307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active learning</a:t>
            </a:r>
          </a:p>
        </p:txBody>
      </p:sp>
      <p:cxnSp>
        <p:nvCxnSpPr>
          <p:cNvPr id="234" name="Gewinkelte Verbindung 27">
            <a:extLst>
              <a:ext uri="{FF2B5EF4-FFF2-40B4-BE49-F238E27FC236}">
                <a16:creationId xmlns:a16="http://schemas.microsoft.com/office/drawing/2014/main" id="{65FF37ED-D4BD-441C-8BB5-6E2BDEE63AF7}"/>
              </a:ext>
            </a:extLst>
          </p:cNvPr>
          <p:cNvCxnSpPr>
            <a:cxnSpLocks/>
            <a:endCxn id="88" idx="1"/>
          </p:cNvCxnSpPr>
          <p:nvPr/>
        </p:nvCxnSpPr>
        <p:spPr>
          <a:xfrm rot="5400000">
            <a:off x="-912017" y="3004185"/>
            <a:ext cx="2773759" cy="417412"/>
          </a:xfrm>
          <a:prstGeom prst="bentConnector4">
            <a:avLst>
              <a:gd name="adj1" fmla="val 5421"/>
              <a:gd name="adj2" fmla="val 14381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Gerade Verbindung mit Pfeil 98">
            <a:extLst>
              <a:ext uri="{FF2B5EF4-FFF2-40B4-BE49-F238E27FC236}">
                <a16:creationId xmlns:a16="http://schemas.microsoft.com/office/drawing/2014/main" id="{3EA6BF85-25D4-4C10-B8DB-668CEC8831A0}"/>
              </a:ext>
            </a:extLst>
          </p:cNvPr>
          <p:cNvCxnSpPr>
            <a:cxnSpLocks/>
            <a:stCxn id="85" idx="2"/>
            <a:endCxn id="8" idx="0"/>
          </p:cNvCxnSpPr>
          <p:nvPr/>
        </p:nvCxnSpPr>
        <p:spPr>
          <a:xfrm>
            <a:off x="9116517" y="4928659"/>
            <a:ext cx="0" cy="5188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Gerade Verbindung mit Pfeil 42">
            <a:extLst>
              <a:ext uri="{FF2B5EF4-FFF2-40B4-BE49-F238E27FC236}">
                <a16:creationId xmlns:a16="http://schemas.microsoft.com/office/drawing/2014/main" id="{7DAD0877-0710-4853-89F9-273CEE2FABE2}"/>
              </a:ext>
            </a:extLst>
          </p:cNvPr>
          <p:cNvCxnSpPr>
            <a:cxnSpLocks/>
            <a:stCxn id="90" idx="0"/>
            <a:endCxn id="103" idx="3"/>
          </p:cNvCxnSpPr>
          <p:nvPr/>
        </p:nvCxnSpPr>
        <p:spPr>
          <a:xfrm flipV="1">
            <a:off x="9116428" y="1840440"/>
            <a:ext cx="1927" cy="35692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Textfeld 60">
                <a:extLst>
                  <a:ext uri="{FF2B5EF4-FFF2-40B4-BE49-F238E27FC236}">
                    <a16:creationId xmlns:a16="http://schemas.microsoft.com/office/drawing/2014/main" id="{64CAEF2F-7591-49CE-8AD8-ABE8B25A1418}"/>
                  </a:ext>
                </a:extLst>
              </p:cNvPr>
              <p:cNvSpPr txBox="1"/>
              <p:nvPr/>
            </p:nvSpPr>
            <p:spPr>
              <a:xfrm>
                <a:off x="6742854" y="2485869"/>
                <a:ext cx="108536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1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𝑚𝑜𝑠𝑡</m:t>
                          </m:r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𝑢𝑛𝑐𝑒𝑟𝑡𝑎𝑖𝑛</m:t>
                          </m:r>
                        </m:sub>
                      </m:sSub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65" name="Textfeld 60">
                <a:extLst>
                  <a:ext uri="{FF2B5EF4-FFF2-40B4-BE49-F238E27FC236}">
                    <a16:creationId xmlns:a16="http://schemas.microsoft.com/office/drawing/2014/main" id="{64CAEF2F-7591-49CE-8AD8-ABE8B25A1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2854" y="2485869"/>
                <a:ext cx="1085368" cy="2616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3" name="Flussdiagramm: Prozess 21">
            <a:extLst>
              <a:ext uri="{FF2B5EF4-FFF2-40B4-BE49-F238E27FC236}">
                <a16:creationId xmlns:a16="http://schemas.microsoft.com/office/drawing/2014/main" id="{2A706D72-0E57-490A-AF66-DB01038BAA16}"/>
              </a:ext>
            </a:extLst>
          </p:cNvPr>
          <p:cNvSpPr/>
          <p:nvPr/>
        </p:nvSpPr>
        <p:spPr>
          <a:xfrm>
            <a:off x="5336110" y="4166400"/>
            <a:ext cx="2819174" cy="1035609"/>
          </a:xfrm>
          <a:prstGeom prst="flowChartProcess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cxnSp>
        <p:nvCxnSpPr>
          <p:cNvPr id="126" name="Gerade Verbindung mit Pfeil 69">
            <a:extLst>
              <a:ext uri="{FF2B5EF4-FFF2-40B4-BE49-F238E27FC236}">
                <a16:creationId xmlns:a16="http://schemas.microsoft.com/office/drawing/2014/main" id="{DF0EDA5A-BD1A-4DFA-BC63-56A50EC0A540}"/>
              </a:ext>
            </a:extLst>
          </p:cNvPr>
          <p:cNvCxnSpPr>
            <a:cxnSpLocks/>
            <a:stCxn id="82" idx="3"/>
            <a:endCxn id="81" idx="1"/>
          </p:cNvCxnSpPr>
          <p:nvPr/>
        </p:nvCxnSpPr>
        <p:spPr>
          <a:xfrm flipV="1">
            <a:off x="6438823" y="4599772"/>
            <a:ext cx="246790" cy="280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feld 18">
                <a:extLst>
                  <a:ext uri="{FF2B5EF4-FFF2-40B4-BE49-F238E27FC236}">
                    <a16:creationId xmlns:a16="http://schemas.microsoft.com/office/drawing/2014/main" id="{0E369AFF-F5F6-4635-A774-A326CF31B49B}"/>
                  </a:ext>
                </a:extLst>
              </p:cNvPr>
              <p:cNvSpPr txBox="1"/>
              <p:nvPr/>
            </p:nvSpPr>
            <p:spPr>
              <a:xfrm>
                <a:off x="7526474" y="4361061"/>
                <a:ext cx="509050" cy="266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11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28" name="Textfeld 18">
                <a:extLst>
                  <a:ext uri="{FF2B5EF4-FFF2-40B4-BE49-F238E27FC236}">
                    <a16:creationId xmlns:a16="http://schemas.microsoft.com/office/drawing/2014/main" id="{0E369AFF-F5F6-4635-A774-A326CF31B4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6474" y="4361061"/>
                <a:ext cx="509050" cy="26616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feld 60">
                <a:extLst>
                  <a:ext uri="{FF2B5EF4-FFF2-40B4-BE49-F238E27FC236}">
                    <a16:creationId xmlns:a16="http://schemas.microsoft.com/office/drawing/2014/main" id="{15E12CA4-1E56-4785-ADE0-337000A006EF}"/>
                  </a:ext>
                </a:extLst>
              </p:cNvPr>
              <p:cNvSpPr txBox="1"/>
              <p:nvPr/>
            </p:nvSpPr>
            <p:spPr>
              <a:xfrm>
                <a:off x="4449722" y="2487617"/>
                <a:ext cx="108113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62" name="Textfeld 60">
                <a:extLst>
                  <a:ext uri="{FF2B5EF4-FFF2-40B4-BE49-F238E27FC236}">
                    <a16:creationId xmlns:a16="http://schemas.microsoft.com/office/drawing/2014/main" id="{15E12CA4-1E56-4785-ADE0-337000A006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9722" y="2487617"/>
                <a:ext cx="1081130" cy="2616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feld 61">
                <a:extLst>
                  <a:ext uri="{FF2B5EF4-FFF2-40B4-BE49-F238E27FC236}">
                    <a16:creationId xmlns:a16="http://schemas.microsoft.com/office/drawing/2014/main" id="{A5A2CF92-B1E6-4500-B95C-130908AA7127}"/>
                  </a:ext>
                </a:extLst>
              </p:cNvPr>
              <p:cNvSpPr txBox="1"/>
              <p:nvPr/>
            </p:nvSpPr>
            <p:spPr>
              <a:xfrm>
                <a:off x="7533154" y="4791908"/>
                <a:ext cx="1009444" cy="2661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63" name="Textfeld 61">
                <a:extLst>
                  <a:ext uri="{FF2B5EF4-FFF2-40B4-BE49-F238E27FC236}">
                    <a16:creationId xmlns:a16="http://schemas.microsoft.com/office/drawing/2014/main" id="{A5A2CF92-B1E6-4500-B95C-130908AA71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3154" y="4791908"/>
                <a:ext cx="1009444" cy="26616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4" name="Gerade Verbindung mit Pfeil 69">
            <a:extLst>
              <a:ext uri="{FF2B5EF4-FFF2-40B4-BE49-F238E27FC236}">
                <a16:creationId xmlns:a16="http://schemas.microsoft.com/office/drawing/2014/main" id="{9325F958-8528-413A-839A-DEAB16A1AAB1}"/>
              </a:ext>
            </a:extLst>
          </p:cNvPr>
          <p:cNvCxnSpPr>
            <a:cxnSpLocks/>
            <a:stCxn id="81" idx="3"/>
            <a:endCxn id="85" idx="1"/>
          </p:cNvCxnSpPr>
          <p:nvPr/>
        </p:nvCxnSpPr>
        <p:spPr>
          <a:xfrm>
            <a:off x="7603613" y="4599772"/>
            <a:ext cx="1053904" cy="46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Arc 45">
            <a:extLst>
              <a:ext uri="{FF2B5EF4-FFF2-40B4-BE49-F238E27FC236}">
                <a16:creationId xmlns:a16="http://schemas.microsoft.com/office/drawing/2014/main" id="{C61D3993-8E5A-49D2-84F5-901C40777D9F}"/>
              </a:ext>
            </a:extLst>
          </p:cNvPr>
          <p:cNvSpPr/>
          <p:nvPr/>
        </p:nvSpPr>
        <p:spPr>
          <a:xfrm rot="5923218">
            <a:off x="8348244" y="2942197"/>
            <a:ext cx="451253" cy="434736"/>
          </a:xfrm>
          <a:prstGeom prst="arc">
            <a:avLst>
              <a:gd name="adj1" fmla="val 17479207"/>
              <a:gd name="adj2" fmla="val 14120949"/>
            </a:avLst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B8E6F992-3A89-4772-B622-529C7EAC4F94}"/>
              </a:ext>
            </a:extLst>
          </p:cNvPr>
          <p:cNvSpPr/>
          <p:nvPr/>
        </p:nvSpPr>
        <p:spPr>
          <a:xfrm>
            <a:off x="2897788" y="3180477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extract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SVs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0E31BFAC-1EB7-48BE-9FC9-BE5FABF90D86}"/>
              </a:ext>
            </a:extLst>
          </p:cNvPr>
          <p:cNvSpPr/>
          <p:nvPr/>
        </p:nvSpPr>
        <p:spPr>
          <a:xfrm>
            <a:off x="271081" y="2203201"/>
            <a:ext cx="1338051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050" dirty="0">
                <a:solidFill>
                  <a:prstClr val="black"/>
                </a:solidFill>
                <a:latin typeface="Futura"/>
                <a:cs typeface="Times New Roman" panose="02020603050405020304" pitchFamily="18" charset="0"/>
              </a:rPr>
              <a:t>segmentation with initial parameterization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5B27D1EB-F03A-4359-A1A9-CCE5A0A5DF48}"/>
              </a:ext>
            </a:extLst>
          </p:cNvPr>
          <p:cNvSpPr/>
          <p:nvPr/>
        </p:nvSpPr>
        <p:spPr>
          <a:xfrm>
            <a:off x="1797790" y="2203201"/>
            <a:ext cx="918102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 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features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4EC7B095-A5D7-4114-B67B-5CF8AA896EC9}"/>
              </a:ext>
            </a:extLst>
          </p:cNvPr>
          <p:cNvSpPr/>
          <p:nvPr/>
        </p:nvSpPr>
        <p:spPr>
          <a:xfrm>
            <a:off x="2897788" y="2203201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learn SVM model</a:t>
            </a: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9CAC7904-D838-4A96-AA28-10F624B9D83D}"/>
              </a:ext>
            </a:extLst>
          </p:cNvPr>
          <p:cNvSpPr/>
          <p:nvPr/>
        </p:nvSpPr>
        <p:spPr>
          <a:xfrm>
            <a:off x="5460565" y="2208123"/>
            <a:ext cx="972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labeling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candidates</a:t>
            </a: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B517FE34-3B32-4303-B7D8-190BE8598D89}"/>
              </a:ext>
            </a:extLst>
          </p:cNvPr>
          <p:cNvSpPr/>
          <p:nvPr/>
        </p:nvSpPr>
        <p:spPr>
          <a:xfrm>
            <a:off x="6685613" y="4275573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margin sampling constraint</a:t>
            </a: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C9DE8912-A3A9-401B-BEF7-86203DBB672F}"/>
              </a:ext>
            </a:extLst>
          </p:cNvPr>
          <p:cNvSpPr/>
          <p:nvPr/>
        </p:nvSpPr>
        <p:spPr>
          <a:xfrm>
            <a:off x="4029829" y="4280206"/>
            <a:ext cx="918102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features</a:t>
            </a:r>
            <a:endParaRPr lang="en-US" sz="1050" dirty="0">
              <a:solidFill>
                <a:prstClr val="black"/>
              </a:solidFill>
              <a:latin typeface="Futura"/>
              <a:cs typeface="Times New Roman" panose="02020603050405020304" pitchFamily="18" charset="0"/>
            </a:endParaRP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CD4AFA70-7C34-466E-A6B6-FE37BD14106C}"/>
              </a:ext>
            </a:extLst>
          </p:cNvPr>
          <p:cNvSpPr/>
          <p:nvPr/>
        </p:nvSpPr>
        <p:spPr>
          <a:xfrm>
            <a:off x="2897788" y="4279225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identify virtual samples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6BACD199-755C-4E22-BA48-BA95491363B8}"/>
              </a:ext>
            </a:extLst>
          </p:cNvPr>
          <p:cNvSpPr/>
          <p:nvPr/>
        </p:nvSpPr>
        <p:spPr>
          <a:xfrm>
            <a:off x="8657517" y="4280261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relearn model</a:t>
            </a: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2A949BA5-6356-41F5-A5D3-54A1408034EF}"/>
              </a:ext>
            </a:extLst>
          </p:cNvPr>
          <p:cNvSpPr/>
          <p:nvPr/>
        </p:nvSpPr>
        <p:spPr>
          <a:xfrm>
            <a:off x="266156" y="4275572"/>
            <a:ext cx="13392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segmentation with altered parameterization</a:t>
            </a: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697A23BB-C9E4-45D3-BE0B-36072BC33FE7}"/>
              </a:ext>
            </a:extLst>
          </p:cNvPr>
          <p:cNvSpPr/>
          <p:nvPr/>
        </p:nvSpPr>
        <p:spPr>
          <a:xfrm>
            <a:off x="8290843" y="2197363"/>
            <a:ext cx="165117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Uncertainty distance 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with </a:t>
            </a:r>
            <a:r>
              <a:rPr lang="en-US" sz="1050" dirty="0" err="1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tSNE</a:t>
            </a:r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 + clustering </a:t>
            </a:r>
          </a:p>
        </p:txBody>
      </p:sp>
      <p:cxnSp>
        <p:nvCxnSpPr>
          <p:cNvPr id="98" name="Gerade Verbindung mit Pfeil 32">
            <a:extLst>
              <a:ext uri="{FF2B5EF4-FFF2-40B4-BE49-F238E27FC236}">
                <a16:creationId xmlns:a16="http://schemas.microsoft.com/office/drawing/2014/main" id="{2D047EE9-75BF-4734-BE54-517A96E3E6C6}"/>
              </a:ext>
            </a:extLst>
          </p:cNvPr>
          <p:cNvCxnSpPr>
            <a:cxnSpLocks/>
            <a:stCxn id="90" idx="1"/>
            <a:endCxn id="80" idx="3"/>
          </p:cNvCxnSpPr>
          <p:nvPr/>
        </p:nvCxnSpPr>
        <p:spPr>
          <a:xfrm flipH="1">
            <a:off x="6432565" y="2521562"/>
            <a:ext cx="1858278" cy="107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Gerade Verbindung mit Pfeil 52">
            <a:extLst>
              <a:ext uri="{FF2B5EF4-FFF2-40B4-BE49-F238E27FC236}">
                <a16:creationId xmlns:a16="http://schemas.microsoft.com/office/drawing/2014/main" id="{478673B4-905E-4371-AF0F-5EAE1D7FFB44}"/>
              </a:ext>
            </a:extLst>
          </p:cNvPr>
          <p:cNvCxnSpPr>
            <a:cxnSpLocks/>
            <a:stCxn id="76" idx="0"/>
            <a:endCxn id="2" idx="3"/>
          </p:cNvCxnSpPr>
          <p:nvPr/>
        </p:nvCxnSpPr>
        <p:spPr>
          <a:xfrm flipH="1" flipV="1">
            <a:off x="939329" y="1843044"/>
            <a:ext cx="778" cy="36015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tangle 216">
            <a:extLst>
              <a:ext uri="{FF2B5EF4-FFF2-40B4-BE49-F238E27FC236}">
                <a16:creationId xmlns:a16="http://schemas.microsoft.com/office/drawing/2014/main" id="{CE280420-228F-4D4C-80F2-02B33F8F9893}"/>
              </a:ext>
            </a:extLst>
          </p:cNvPr>
          <p:cNvSpPr/>
          <p:nvPr/>
        </p:nvSpPr>
        <p:spPr>
          <a:xfrm>
            <a:off x="-502397" y="2090702"/>
            <a:ext cx="56618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VSVM</a:t>
            </a:r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C8EE7157-E021-42D2-849E-F484F2B10A54}"/>
              </a:ext>
            </a:extLst>
          </p:cNvPr>
          <p:cNvSpPr/>
          <p:nvPr/>
        </p:nvSpPr>
        <p:spPr>
          <a:xfrm>
            <a:off x="-510265" y="4939151"/>
            <a:ext cx="176683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encoding of invariances</a:t>
            </a: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FFFD716E-AF68-459F-A640-FB2282076777}"/>
              </a:ext>
            </a:extLst>
          </p:cNvPr>
          <p:cNvSpPr/>
          <p:nvPr/>
        </p:nvSpPr>
        <p:spPr>
          <a:xfrm>
            <a:off x="5376021" y="4948398"/>
            <a:ext cx="155042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self-learning strategy</a:t>
            </a:r>
          </a:p>
        </p:txBody>
      </p:sp>
      <p:cxnSp>
        <p:nvCxnSpPr>
          <p:cNvPr id="54" name="Gewinkelte Verbindung 40">
            <a:extLst>
              <a:ext uri="{FF2B5EF4-FFF2-40B4-BE49-F238E27FC236}">
                <a16:creationId xmlns:a16="http://schemas.microsoft.com/office/drawing/2014/main" id="{6C848427-4261-46FE-9B85-6A685967EFAB}"/>
              </a:ext>
            </a:extLst>
          </p:cNvPr>
          <p:cNvCxnSpPr>
            <a:cxnSpLocks/>
            <a:stCxn id="80" idx="1"/>
            <a:endCxn id="101" idx="4"/>
          </p:cNvCxnSpPr>
          <p:nvPr/>
        </p:nvCxnSpPr>
        <p:spPr>
          <a:xfrm rot="10800000">
            <a:off x="3896789" y="1338664"/>
            <a:ext cx="1563777" cy="1193658"/>
          </a:xfrm>
          <a:prstGeom prst="bentConnector3">
            <a:avLst>
              <a:gd name="adj1" fmla="val 5669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feld 61">
                <a:extLst>
                  <a:ext uri="{FF2B5EF4-FFF2-40B4-BE49-F238E27FC236}">
                    <a16:creationId xmlns:a16="http://schemas.microsoft.com/office/drawing/2014/main" id="{9654564C-2F74-449E-BCB0-0C9BCF02E644}"/>
                  </a:ext>
                </a:extLst>
              </p:cNvPr>
              <p:cNvSpPr txBox="1"/>
              <p:nvPr/>
            </p:nvSpPr>
            <p:spPr>
              <a:xfrm>
                <a:off x="7533154" y="4592613"/>
                <a:ext cx="1081130" cy="2661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70" name="Textfeld 61">
                <a:extLst>
                  <a:ext uri="{FF2B5EF4-FFF2-40B4-BE49-F238E27FC236}">
                    <a16:creationId xmlns:a16="http://schemas.microsoft.com/office/drawing/2014/main" id="{9654564C-2F74-449E-BCB0-0C9BCF02E6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3154" y="4592613"/>
                <a:ext cx="1081130" cy="26616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BDC66D7A-4848-4F88-86AF-D3BB749F6643}"/>
              </a:ext>
            </a:extLst>
          </p:cNvPr>
          <p:cNvSpPr/>
          <p:nvPr/>
        </p:nvSpPr>
        <p:spPr>
          <a:xfrm>
            <a:off x="5468689" y="4278375"/>
            <a:ext cx="970134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similarity constraint</a:t>
            </a:r>
          </a:p>
        </p:txBody>
      </p:sp>
      <p:cxnSp>
        <p:nvCxnSpPr>
          <p:cNvPr id="113" name="Gewinkelte Verbindung 40">
            <a:extLst>
              <a:ext uri="{FF2B5EF4-FFF2-40B4-BE49-F238E27FC236}">
                <a16:creationId xmlns:a16="http://schemas.microsoft.com/office/drawing/2014/main" id="{F1A3E4B9-D271-4C99-95D5-7909449FDA90}"/>
              </a:ext>
            </a:extLst>
          </p:cNvPr>
          <p:cNvCxnSpPr>
            <a:cxnSpLocks/>
            <a:stCxn id="60" idx="3"/>
            <a:endCxn id="85" idx="0"/>
          </p:cNvCxnSpPr>
          <p:nvPr/>
        </p:nvCxnSpPr>
        <p:spPr>
          <a:xfrm>
            <a:off x="3815788" y="3504676"/>
            <a:ext cx="5300729" cy="775585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Flussdiagramm: Prozess 63">
            <a:extLst>
              <a:ext uri="{FF2B5EF4-FFF2-40B4-BE49-F238E27FC236}">
                <a16:creationId xmlns:a16="http://schemas.microsoft.com/office/drawing/2014/main" id="{5C40B4D8-3245-4487-AF47-209C48AE2135}"/>
              </a:ext>
            </a:extLst>
          </p:cNvPr>
          <p:cNvSpPr/>
          <p:nvPr/>
        </p:nvSpPr>
        <p:spPr>
          <a:xfrm>
            <a:off x="5336110" y="3251769"/>
            <a:ext cx="2819174" cy="800525"/>
          </a:xfrm>
          <a:prstGeom prst="flowChartProcess">
            <a:avLst/>
          </a:prstGeom>
          <a:solidFill>
            <a:srgbClr val="FF66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feld 60">
                <a:extLst>
                  <a:ext uri="{FF2B5EF4-FFF2-40B4-BE49-F238E27FC236}">
                    <a16:creationId xmlns:a16="http://schemas.microsoft.com/office/drawing/2014/main" id="{A6DF7D14-5A1A-45B8-951B-8D5BB5B05E4A}"/>
                  </a:ext>
                </a:extLst>
              </p:cNvPr>
              <p:cNvSpPr txBox="1"/>
              <p:nvPr/>
            </p:nvSpPr>
            <p:spPr>
              <a:xfrm>
                <a:off x="7120508" y="3711396"/>
                <a:ext cx="100944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59" name="Textfeld 60">
                <a:extLst>
                  <a:ext uri="{FF2B5EF4-FFF2-40B4-BE49-F238E27FC236}">
                    <a16:creationId xmlns:a16="http://schemas.microsoft.com/office/drawing/2014/main" id="{A6DF7D14-5A1A-45B8-951B-8D5BB5B05E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0508" y="3711396"/>
                <a:ext cx="1009444" cy="2616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04A560A9-5E28-4CE6-994B-EABA6DAACCE8}"/>
              </a:ext>
            </a:extLst>
          </p:cNvPr>
          <p:cNvSpPr/>
          <p:nvPr/>
        </p:nvSpPr>
        <p:spPr>
          <a:xfrm>
            <a:off x="5463346" y="3337664"/>
            <a:ext cx="972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remaining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candidates</a:t>
            </a:r>
          </a:p>
        </p:txBody>
      </p:sp>
      <p:cxnSp>
        <p:nvCxnSpPr>
          <p:cNvPr id="73" name="Gewinkelte Verbindung 40">
            <a:extLst>
              <a:ext uri="{FF2B5EF4-FFF2-40B4-BE49-F238E27FC236}">
                <a16:creationId xmlns:a16="http://schemas.microsoft.com/office/drawing/2014/main" id="{744486F7-594D-48ED-B107-FEFD54838F42}"/>
              </a:ext>
            </a:extLst>
          </p:cNvPr>
          <p:cNvCxnSpPr>
            <a:cxnSpLocks/>
            <a:stCxn id="62" idx="3"/>
            <a:endCxn id="81" idx="0"/>
          </p:cNvCxnSpPr>
          <p:nvPr/>
        </p:nvCxnSpPr>
        <p:spPr>
          <a:xfrm>
            <a:off x="6435346" y="3661863"/>
            <a:ext cx="709267" cy="613710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5">
            <a:extLst>
              <a:ext uri="{FF2B5EF4-FFF2-40B4-BE49-F238E27FC236}">
                <a16:creationId xmlns:a16="http://schemas.microsoft.com/office/drawing/2014/main" id="{3C9AF82A-78FB-4225-B2D1-749A093368AC}"/>
              </a:ext>
            </a:extLst>
          </p:cNvPr>
          <p:cNvCxnSpPr>
            <a:cxnSpLocks/>
            <a:stCxn id="80" idx="2"/>
            <a:endCxn id="62" idx="0"/>
          </p:cNvCxnSpPr>
          <p:nvPr/>
        </p:nvCxnSpPr>
        <p:spPr>
          <a:xfrm>
            <a:off x="5946565" y="2856521"/>
            <a:ext cx="2781" cy="4811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feld 64">
            <a:extLst>
              <a:ext uri="{FF2B5EF4-FFF2-40B4-BE49-F238E27FC236}">
                <a16:creationId xmlns:a16="http://schemas.microsoft.com/office/drawing/2014/main" id="{9ACE706D-9352-4E0B-9AFE-759057AF1533}"/>
              </a:ext>
            </a:extLst>
          </p:cNvPr>
          <p:cNvSpPr txBox="1"/>
          <p:nvPr/>
        </p:nvSpPr>
        <p:spPr>
          <a:xfrm>
            <a:off x="8439083" y="3027660"/>
            <a:ext cx="702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iterate</a:t>
            </a:r>
          </a:p>
        </p:txBody>
      </p:sp>
      <p:cxnSp>
        <p:nvCxnSpPr>
          <p:cNvPr id="86" name="Gewinkelte Verbindung 40">
            <a:extLst>
              <a:ext uri="{FF2B5EF4-FFF2-40B4-BE49-F238E27FC236}">
                <a16:creationId xmlns:a16="http://schemas.microsoft.com/office/drawing/2014/main" id="{58322BD8-F455-46D1-8175-5A1339B47CC1}"/>
              </a:ext>
            </a:extLst>
          </p:cNvPr>
          <p:cNvCxnSpPr>
            <a:cxnSpLocks/>
            <a:stCxn id="79" idx="3"/>
            <a:endCxn id="62" idx="1"/>
          </p:cNvCxnSpPr>
          <p:nvPr/>
        </p:nvCxnSpPr>
        <p:spPr>
          <a:xfrm>
            <a:off x="3815788" y="2527400"/>
            <a:ext cx="1647558" cy="1134463"/>
          </a:xfrm>
          <a:prstGeom prst="bentConnector3">
            <a:avLst>
              <a:gd name="adj1" fmla="val 31849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feld 64">
            <a:extLst>
              <a:ext uri="{FF2B5EF4-FFF2-40B4-BE49-F238E27FC236}">
                <a16:creationId xmlns:a16="http://schemas.microsoft.com/office/drawing/2014/main" id="{18845FFA-69B4-48A7-AA45-4886CF0E6E01}"/>
              </a:ext>
            </a:extLst>
          </p:cNvPr>
          <p:cNvSpPr txBox="1"/>
          <p:nvPr/>
        </p:nvSpPr>
        <p:spPr>
          <a:xfrm>
            <a:off x="6960123" y="3229005"/>
            <a:ext cx="12307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semi supervised</a:t>
            </a:r>
          </a:p>
        </p:txBody>
      </p:sp>
      <p:cxnSp>
        <p:nvCxnSpPr>
          <p:cNvPr id="64" name="Gewinkelte Verbindung 40">
            <a:extLst>
              <a:ext uri="{FF2B5EF4-FFF2-40B4-BE49-F238E27FC236}">
                <a16:creationId xmlns:a16="http://schemas.microsoft.com/office/drawing/2014/main" id="{628A30A0-A765-4B55-86D1-4B862199320C}"/>
              </a:ext>
            </a:extLst>
          </p:cNvPr>
          <p:cNvCxnSpPr>
            <a:cxnSpLocks/>
            <a:stCxn id="85" idx="3"/>
            <a:endCxn id="90" idx="2"/>
          </p:cNvCxnSpPr>
          <p:nvPr/>
        </p:nvCxnSpPr>
        <p:spPr>
          <a:xfrm flipH="1" flipV="1">
            <a:off x="9116428" y="2845761"/>
            <a:ext cx="459089" cy="1758699"/>
          </a:xfrm>
          <a:prstGeom prst="bentConnector4">
            <a:avLst>
              <a:gd name="adj1" fmla="val -31536"/>
              <a:gd name="adj2" fmla="val 82614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9704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lussdiagramm: Prozess 19"/>
          <p:cNvSpPr/>
          <p:nvPr/>
        </p:nvSpPr>
        <p:spPr>
          <a:xfrm>
            <a:off x="-504563" y="2092705"/>
            <a:ext cx="9648564" cy="2877752"/>
          </a:xfrm>
          <a:prstGeom prst="flowChartProcess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140" name="Flussdiagramm: Prozess 50">
            <a:extLst>
              <a:ext uri="{FF2B5EF4-FFF2-40B4-BE49-F238E27FC236}">
                <a16:creationId xmlns:a16="http://schemas.microsoft.com/office/drawing/2014/main" id="{11E8D23C-BCD8-410A-8EBB-723FC60C2727}"/>
              </a:ext>
            </a:extLst>
          </p:cNvPr>
          <p:cNvSpPr/>
          <p:nvPr/>
        </p:nvSpPr>
        <p:spPr>
          <a:xfrm>
            <a:off x="5336111" y="2083137"/>
            <a:ext cx="4428376" cy="3118871"/>
          </a:xfrm>
          <a:prstGeom prst="flowChartProcess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87" name="Flussdiagramm: Prozess 21">
            <a:extLst>
              <a:ext uri="{FF2B5EF4-FFF2-40B4-BE49-F238E27FC236}">
                <a16:creationId xmlns:a16="http://schemas.microsoft.com/office/drawing/2014/main" id="{1305CF49-02AC-4A78-A815-F332B000896D}"/>
              </a:ext>
            </a:extLst>
          </p:cNvPr>
          <p:cNvSpPr/>
          <p:nvPr/>
        </p:nvSpPr>
        <p:spPr>
          <a:xfrm>
            <a:off x="7560794" y="2087137"/>
            <a:ext cx="1955967" cy="910338"/>
          </a:xfrm>
          <a:prstGeom prst="flowChartProcess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1" name="Flussdiagramm: Prozess 20"/>
          <p:cNvSpPr/>
          <p:nvPr/>
        </p:nvSpPr>
        <p:spPr>
          <a:xfrm>
            <a:off x="-504564" y="4166399"/>
            <a:ext cx="5737694" cy="1035609"/>
          </a:xfrm>
          <a:prstGeom prst="flowChartProcess">
            <a:avLst/>
          </a:prstGeom>
          <a:solidFill>
            <a:schemeClr val="accent2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3788304" y="3539862"/>
                <a:ext cx="452303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304" y="3539862"/>
                <a:ext cx="452303" cy="2654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lussdiagramm: Karte 7"/>
          <p:cNvSpPr/>
          <p:nvPr/>
        </p:nvSpPr>
        <p:spPr>
          <a:xfrm>
            <a:off x="8603460" y="5447473"/>
            <a:ext cx="1026114" cy="702078"/>
          </a:xfrm>
          <a:prstGeom prst="flowChartPunchedCar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thematic</a:t>
            </a:r>
            <a:r>
              <a:rPr lang="de-DE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4869590" y="4594389"/>
                <a:ext cx="450123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9590" y="4594389"/>
                <a:ext cx="450123" cy="2654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Gerade Verbindung mit Pfeil 30"/>
          <p:cNvCxnSpPr>
            <a:cxnSpLocks/>
            <a:stCxn id="76" idx="3"/>
            <a:endCxn id="77" idx="1"/>
          </p:cNvCxnSpPr>
          <p:nvPr/>
        </p:nvCxnSpPr>
        <p:spPr>
          <a:xfrm>
            <a:off x="1609132" y="2527400"/>
            <a:ext cx="18865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cxnSpLocks/>
            <a:stCxn id="77" idx="3"/>
            <a:endCxn id="79" idx="1"/>
          </p:cNvCxnSpPr>
          <p:nvPr/>
        </p:nvCxnSpPr>
        <p:spPr>
          <a:xfrm>
            <a:off x="2715892" y="2527400"/>
            <a:ext cx="18189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>
            <a:cxnSpLocks/>
            <a:stCxn id="79" idx="0"/>
            <a:endCxn id="101" idx="3"/>
          </p:cNvCxnSpPr>
          <p:nvPr/>
        </p:nvCxnSpPr>
        <p:spPr>
          <a:xfrm flipV="1">
            <a:off x="3356788" y="1820614"/>
            <a:ext cx="0" cy="38258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>
            <a:cxnSpLocks/>
            <a:stCxn id="79" idx="2"/>
            <a:endCxn id="60" idx="0"/>
          </p:cNvCxnSpPr>
          <p:nvPr/>
        </p:nvCxnSpPr>
        <p:spPr>
          <a:xfrm>
            <a:off x="3356788" y="2851599"/>
            <a:ext cx="0" cy="3979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>
            <a:cxnSpLocks/>
            <a:stCxn id="60" idx="2"/>
            <a:endCxn id="84" idx="0"/>
          </p:cNvCxnSpPr>
          <p:nvPr/>
        </p:nvCxnSpPr>
        <p:spPr>
          <a:xfrm>
            <a:off x="3356788" y="3897957"/>
            <a:ext cx="0" cy="3812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>
            <a:cxnSpLocks/>
            <a:stCxn id="88" idx="3"/>
            <a:endCxn id="84" idx="1"/>
          </p:cNvCxnSpPr>
          <p:nvPr/>
        </p:nvCxnSpPr>
        <p:spPr>
          <a:xfrm>
            <a:off x="1605356" y="4599771"/>
            <a:ext cx="1292432" cy="36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>
            <a:cxnSpLocks/>
            <a:stCxn id="84" idx="3"/>
            <a:endCxn id="83" idx="1"/>
          </p:cNvCxnSpPr>
          <p:nvPr/>
        </p:nvCxnSpPr>
        <p:spPr>
          <a:xfrm>
            <a:off x="3815788" y="4603424"/>
            <a:ext cx="214041" cy="9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>
            <a:cxnSpLocks/>
            <a:stCxn id="83" idx="3"/>
            <a:endCxn id="82" idx="1"/>
          </p:cNvCxnSpPr>
          <p:nvPr/>
        </p:nvCxnSpPr>
        <p:spPr>
          <a:xfrm flipV="1">
            <a:off x="4947931" y="4602574"/>
            <a:ext cx="520758" cy="18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feld 99">
            <a:extLst>
              <a:ext uri="{FF2B5EF4-FFF2-40B4-BE49-F238E27FC236}">
                <a16:creationId xmlns:a16="http://schemas.microsoft.com/office/drawing/2014/main" id="{FEB7460F-EA71-4E85-80CF-6CE363E10C88}"/>
              </a:ext>
            </a:extLst>
          </p:cNvPr>
          <p:cNvSpPr txBox="1"/>
          <p:nvPr/>
        </p:nvSpPr>
        <p:spPr>
          <a:xfrm>
            <a:off x="-504564" y="-463103"/>
            <a:ext cx="1124778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latin typeface="Futura"/>
                <a:cs typeface="Times New Roman" panose="02020603050405020304" pitchFamily="18" charset="0"/>
              </a:rPr>
              <a:t>SL AL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method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with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constrained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Virtual Support Vector Machine </a:t>
            </a:r>
            <a:endParaRPr lang="de-DE" sz="1700" dirty="0">
              <a:latin typeface="Futura"/>
              <a:cs typeface="Times New Roman" panose="02020603050405020304" pitchFamily="18" charset="0"/>
            </a:endParaRPr>
          </a:p>
        </p:txBody>
      </p:sp>
      <p:sp>
        <p:nvSpPr>
          <p:cNvPr id="2" name="Zylinder 1">
            <a:extLst>
              <a:ext uri="{FF2B5EF4-FFF2-40B4-BE49-F238E27FC236}">
                <a16:creationId xmlns:a16="http://schemas.microsoft.com/office/drawing/2014/main" id="{7FC7301F-2494-4D15-88B6-3B540EB335BB}"/>
              </a:ext>
            </a:extLst>
          </p:cNvPr>
          <p:cNvSpPr/>
          <p:nvPr/>
        </p:nvSpPr>
        <p:spPr>
          <a:xfrm>
            <a:off x="399329" y="879144"/>
            <a:ext cx="1080000" cy="963900"/>
          </a:xfrm>
          <a:prstGeom prst="can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image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/>
              <p:nvPr/>
            </p:nvSpPr>
            <p:spPr>
              <a:xfrm>
                <a:off x="2816788" y="856714"/>
                <a:ext cx="1080000" cy="963900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labeled samples </a:t>
                </a:r>
                <a14:m>
                  <m:oMath xmlns:m="http://schemas.openxmlformats.org/officeDocument/2006/math">
                    <m:r>
                      <a:rPr lang="en-US" sz="105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endParaRPr lang="en-US" sz="105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6788" y="856714"/>
                <a:ext cx="1080000" cy="963900"/>
              </a:xfrm>
              <a:prstGeom prst="can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Zylinder 102">
                <a:extLst>
                  <a:ext uri="{FF2B5EF4-FFF2-40B4-BE49-F238E27FC236}">
                    <a16:creationId xmlns:a16="http://schemas.microsoft.com/office/drawing/2014/main" id="{FB57FE56-DDB0-4D71-9998-2808DD09E0E0}"/>
                  </a:ext>
                </a:extLst>
              </p:cNvPr>
              <p:cNvSpPr/>
              <p:nvPr/>
            </p:nvSpPr>
            <p:spPr>
              <a:xfrm>
                <a:off x="7988044" y="862984"/>
                <a:ext cx="1080000" cy="963027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pool of unlabeled samples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</m:acc>
                  </m:oMath>
                </a14:m>
                <a:endParaRPr lang="en-US" sz="105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3" name="Zylinder 102">
                <a:extLst>
                  <a:ext uri="{FF2B5EF4-FFF2-40B4-BE49-F238E27FC236}">
                    <a16:creationId xmlns:a16="http://schemas.microsoft.com/office/drawing/2014/main" id="{FB57FE56-DDB0-4D71-9998-2808DD09E0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8044" y="862984"/>
                <a:ext cx="1080000" cy="963027"/>
              </a:xfrm>
              <a:prstGeom prst="can">
                <a:avLst/>
              </a:prstGeom>
              <a:blipFill>
                <a:blip r:embed="rId6"/>
                <a:stretch>
                  <a:fillRect r="-5556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4" name="Gewinkelte Verbindung 27">
            <a:extLst>
              <a:ext uri="{FF2B5EF4-FFF2-40B4-BE49-F238E27FC236}">
                <a16:creationId xmlns:a16="http://schemas.microsoft.com/office/drawing/2014/main" id="{65FF37ED-D4BD-441C-8BB5-6E2BDEE63AF7}"/>
              </a:ext>
            </a:extLst>
          </p:cNvPr>
          <p:cNvCxnSpPr>
            <a:cxnSpLocks/>
            <a:endCxn id="88" idx="1"/>
          </p:cNvCxnSpPr>
          <p:nvPr/>
        </p:nvCxnSpPr>
        <p:spPr>
          <a:xfrm rot="5400000">
            <a:off x="-912017" y="3004185"/>
            <a:ext cx="2773759" cy="417412"/>
          </a:xfrm>
          <a:prstGeom prst="bentConnector4">
            <a:avLst>
              <a:gd name="adj1" fmla="val 5421"/>
              <a:gd name="adj2" fmla="val 14381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Gerade Verbindung mit Pfeil 98">
            <a:extLst>
              <a:ext uri="{FF2B5EF4-FFF2-40B4-BE49-F238E27FC236}">
                <a16:creationId xmlns:a16="http://schemas.microsoft.com/office/drawing/2014/main" id="{3EA6BF85-25D4-4C10-B8DB-668CEC8831A0}"/>
              </a:ext>
            </a:extLst>
          </p:cNvPr>
          <p:cNvCxnSpPr>
            <a:cxnSpLocks/>
            <a:stCxn id="85" idx="2"/>
            <a:endCxn id="8" idx="0"/>
          </p:cNvCxnSpPr>
          <p:nvPr/>
        </p:nvCxnSpPr>
        <p:spPr>
          <a:xfrm>
            <a:off x="9116517" y="4928659"/>
            <a:ext cx="0" cy="5188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Gerade Verbindung mit Pfeil 42">
            <a:extLst>
              <a:ext uri="{FF2B5EF4-FFF2-40B4-BE49-F238E27FC236}">
                <a16:creationId xmlns:a16="http://schemas.microsoft.com/office/drawing/2014/main" id="{7DAD0877-0710-4853-89F9-273CEE2FABE2}"/>
              </a:ext>
            </a:extLst>
          </p:cNvPr>
          <p:cNvCxnSpPr>
            <a:cxnSpLocks/>
            <a:stCxn id="90" idx="0"/>
            <a:endCxn id="103" idx="3"/>
          </p:cNvCxnSpPr>
          <p:nvPr/>
        </p:nvCxnSpPr>
        <p:spPr>
          <a:xfrm flipV="1">
            <a:off x="8528044" y="1826011"/>
            <a:ext cx="0" cy="381191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Textfeld 60">
                <a:extLst>
                  <a:ext uri="{FF2B5EF4-FFF2-40B4-BE49-F238E27FC236}">
                    <a16:creationId xmlns:a16="http://schemas.microsoft.com/office/drawing/2014/main" id="{64CAEF2F-7591-49CE-8AD8-ABE8B25A1418}"/>
                  </a:ext>
                </a:extLst>
              </p:cNvPr>
              <p:cNvSpPr txBox="1"/>
              <p:nvPr/>
            </p:nvSpPr>
            <p:spPr>
              <a:xfrm>
                <a:off x="6508195" y="2492143"/>
                <a:ext cx="108536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1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𝑚𝑜𝑠𝑡</m:t>
                          </m:r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𝑢𝑛𝑐𝑒𝑟𝑡𝑎𝑖𝑛</m:t>
                          </m:r>
                        </m:sub>
                      </m:sSub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65" name="Textfeld 60">
                <a:extLst>
                  <a:ext uri="{FF2B5EF4-FFF2-40B4-BE49-F238E27FC236}">
                    <a16:creationId xmlns:a16="http://schemas.microsoft.com/office/drawing/2014/main" id="{64CAEF2F-7591-49CE-8AD8-ABE8B25A1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8195" y="2492143"/>
                <a:ext cx="1085368" cy="2616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" name="Gerade Verbindung mit Pfeil 69">
            <a:extLst>
              <a:ext uri="{FF2B5EF4-FFF2-40B4-BE49-F238E27FC236}">
                <a16:creationId xmlns:a16="http://schemas.microsoft.com/office/drawing/2014/main" id="{1699A4F2-6735-41BD-B99E-135F28B94023}"/>
              </a:ext>
            </a:extLst>
          </p:cNvPr>
          <p:cNvCxnSpPr>
            <a:cxnSpLocks/>
          </p:cNvCxnSpPr>
          <p:nvPr/>
        </p:nvCxnSpPr>
        <p:spPr>
          <a:xfrm flipV="1">
            <a:off x="7599851" y="4727118"/>
            <a:ext cx="1057666" cy="26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winkelte Verbindung 40">
            <a:extLst>
              <a:ext uri="{FF2B5EF4-FFF2-40B4-BE49-F238E27FC236}">
                <a16:creationId xmlns:a16="http://schemas.microsoft.com/office/drawing/2014/main" id="{F1A3E4B9-D271-4C99-95D5-7909449FDA90}"/>
              </a:ext>
            </a:extLst>
          </p:cNvPr>
          <p:cNvCxnSpPr>
            <a:cxnSpLocks/>
            <a:stCxn id="60" idx="3"/>
            <a:endCxn id="85" idx="0"/>
          </p:cNvCxnSpPr>
          <p:nvPr/>
        </p:nvCxnSpPr>
        <p:spPr>
          <a:xfrm>
            <a:off x="3815788" y="3573758"/>
            <a:ext cx="5300729" cy="706503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Flussdiagramm: Prozess 21">
            <a:extLst>
              <a:ext uri="{FF2B5EF4-FFF2-40B4-BE49-F238E27FC236}">
                <a16:creationId xmlns:a16="http://schemas.microsoft.com/office/drawing/2014/main" id="{2A706D72-0E57-490A-AF66-DB01038BAA16}"/>
              </a:ext>
            </a:extLst>
          </p:cNvPr>
          <p:cNvSpPr/>
          <p:nvPr/>
        </p:nvSpPr>
        <p:spPr>
          <a:xfrm>
            <a:off x="5336110" y="4166400"/>
            <a:ext cx="2819174" cy="1035609"/>
          </a:xfrm>
          <a:prstGeom prst="flowChartProcess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cxnSp>
        <p:nvCxnSpPr>
          <p:cNvPr id="126" name="Gerade Verbindung mit Pfeil 69">
            <a:extLst>
              <a:ext uri="{FF2B5EF4-FFF2-40B4-BE49-F238E27FC236}">
                <a16:creationId xmlns:a16="http://schemas.microsoft.com/office/drawing/2014/main" id="{DF0EDA5A-BD1A-4DFA-BC63-56A50EC0A540}"/>
              </a:ext>
            </a:extLst>
          </p:cNvPr>
          <p:cNvCxnSpPr>
            <a:cxnSpLocks/>
            <a:stCxn id="82" idx="3"/>
            <a:endCxn id="81" idx="1"/>
          </p:cNvCxnSpPr>
          <p:nvPr/>
        </p:nvCxnSpPr>
        <p:spPr>
          <a:xfrm flipV="1">
            <a:off x="6438823" y="4599772"/>
            <a:ext cx="246790" cy="280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feld 18">
                <a:extLst>
                  <a:ext uri="{FF2B5EF4-FFF2-40B4-BE49-F238E27FC236}">
                    <a16:creationId xmlns:a16="http://schemas.microsoft.com/office/drawing/2014/main" id="{0E369AFF-F5F6-4635-A774-A326CF31B49B}"/>
                  </a:ext>
                </a:extLst>
              </p:cNvPr>
              <p:cNvSpPr txBox="1"/>
              <p:nvPr/>
            </p:nvSpPr>
            <p:spPr>
              <a:xfrm>
                <a:off x="7527540" y="4704295"/>
                <a:ext cx="509050" cy="266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11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28" name="Textfeld 18">
                <a:extLst>
                  <a:ext uri="{FF2B5EF4-FFF2-40B4-BE49-F238E27FC236}">
                    <a16:creationId xmlns:a16="http://schemas.microsoft.com/office/drawing/2014/main" id="{0E369AFF-F5F6-4635-A774-A326CF31B4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7540" y="4704295"/>
                <a:ext cx="509050" cy="26616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feld 61">
                <a:extLst>
                  <a:ext uri="{FF2B5EF4-FFF2-40B4-BE49-F238E27FC236}">
                    <a16:creationId xmlns:a16="http://schemas.microsoft.com/office/drawing/2014/main" id="{A5A2CF92-B1E6-4500-B95C-130908AA7127}"/>
                  </a:ext>
                </a:extLst>
              </p:cNvPr>
              <p:cNvSpPr txBox="1"/>
              <p:nvPr/>
            </p:nvSpPr>
            <p:spPr>
              <a:xfrm>
                <a:off x="7570288" y="4453112"/>
                <a:ext cx="1081130" cy="2661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63" name="Textfeld 61">
                <a:extLst>
                  <a:ext uri="{FF2B5EF4-FFF2-40B4-BE49-F238E27FC236}">
                    <a16:creationId xmlns:a16="http://schemas.microsoft.com/office/drawing/2014/main" id="{A5A2CF92-B1E6-4500-B95C-130908AA71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0288" y="4453112"/>
                <a:ext cx="1081130" cy="26616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4" name="Gerade Verbindung mit Pfeil 69">
            <a:extLst>
              <a:ext uri="{FF2B5EF4-FFF2-40B4-BE49-F238E27FC236}">
                <a16:creationId xmlns:a16="http://schemas.microsoft.com/office/drawing/2014/main" id="{9325F958-8528-413A-839A-DEAB16A1AAB1}"/>
              </a:ext>
            </a:extLst>
          </p:cNvPr>
          <p:cNvCxnSpPr>
            <a:cxnSpLocks/>
          </p:cNvCxnSpPr>
          <p:nvPr/>
        </p:nvCxnSpPr>
        <p:spPr>
          <a:xfrm flipV="1">
            <a:off x="7599851" y="4454634"/>
            <a:ext cx="1057666" cy="116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B8E6F992-3A89-4772-B622-529C7EAC4F94}"/>
              </a:ext>
            </a:extLst>
          </p:cNvPr>
          <p:cNvSpPr/>
          <p:nvPr/>
        </p:nvSpPr>
        <p:spPr>
          <a:xfrm>
            <a:off x="2897788" y="3249559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extract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SVs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0E31BFAC-1EB7-48BE-9FC9-BE5FABF90D86}"/>
              </a:ext>
            </a:extLst>
          </p:cNvPr>
          <p:cNvSpPr/>
          <p:nvPr/>
        </p:nvSpPr>
        <p:spPr>
          <a:xfrm>
            <a:off x="271081" y="2203201"/>
            <a:ext cx="1338051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050" dirty="0">
                <a:solidFill>
                  <a:prstClr val="black"/>
                </a:solidFill>
                <a:latin typeface="Futura"/>
                <a:cs typeface="Times New Roman" panose="02020603050405020304" pitchFamily="18" charset="0"/>
              </a:rPr>
              <a:t>segmentation with initial parameterization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5B27D1EB-F03A-4359-A1A9-CCE5A0A5DF48}"/>
              </a:ext>
            </a:extLst>
          </p:cNvPr>
          <p:cNvSpPr/>
          <p:nvPr/>
        </p:nvSpPr>
        <p:spPr>
          <a:xfrm>
            <a:off x="1797790" y="2203201"/>
            <a:ext cx="918102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 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features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4EC7B095-A5D7-4114-B67B-5CF8AA896EC9}"/>
              </a:ext>
            </a:extLst>
          </p:cNvPr>
          <p:cNvSpPr/>
          <p:nvPr/>
        </p:nvSpPr>
        <p:spPr>
          <a:xfrm>
            <a:off x="2897788" y="2203201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learn SVM model</a:t>
            </a: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9CAC7904-D838-4A96-AA28-10F624B9D83D}"/>
              </a:ext>
            </a:extLst>
          </p:cNvPr>
          <p:cNvSpPr/>
          <p:nvPr/>
        </p:nvSpPr>
        <p:spPr>
          <a:xfrm>
            <a:off x="5449639" y="2208269"/>
            <a:ext cx="998814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labeling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candidates</a:t>
            </a: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B517FE34-3B32-4303-B7D8-190BE8598D89}"/>
              </a:ext>
            </a:extLst>
          </p:cNvPr>
          <p:cNvSpPr/>
          <p:nvPr/>
        </p:nvSpPr>
        <p:spPr>
          <a:xfrm>
            <a:off x="6685613" y="4275573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margin sampling constraint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BDC66D7A-4848-4F88-86AF-D3BB749F6643}"/>
              </a:ext>
            </a:extLst>
          </p:cNvPr>
          <p:cNvSpPr/>
          <p:nvPr/>
        </p:nvSpPr>
        <p:spPr>
          <a:xfrm>
            <a:off x="5468689" y="4278375"/>
            <a:ext cx="970134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similarity constraint</a:t>
            </a: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C9DE8912-A3A9-401B-BEF7-86203DBB672F}"/>
              </a:ext>
            </a:extLst>
          </p:cNvPr>
          <p:cNvSpPr/>
          <p:nvPr/>
        </p:nvSpPr>
        <p:spPr>
          <a:xfrm>
            <a:off x="4029829" y="4280206"/>
            <a:ext cx="918102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features</a:t>
            </a:r>
            <a:endParaRPr lang="en-US" sz="1050" dirty="0">
              <a:solidFill>
                <a:prstClr val="black"/>
              </a:solidFill>
              <a:latin typeface="Futura"/>
              <a:cs typeface="Times New Roman" panose="02020603050405020304" pitchFamily="18" charset="0"/>
            </a:endParaRP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CD4AFA70-7C34-466E-A6B6-FE37BD14106C}"/>
              </a:ext>
            </a:extLst>
          </p:cNvPr>
          <p:cNvSpPr/>
          <p:nvPr/>
        </p:nvSpPr>
        <p:spPr>
          <a:xfrm>
            <a:off x="2897788" y="4279225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identify virtual samples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6BACD199-755C-4E22-BA48-BA95491363B8}"/>
              </a:ext>
            </a:extLst>
          </p:cNvPr>
          <p:cNvSpPr/>
          <p:nvPr/>
        </p:nvSpPr>
        <p:spPr>
          <a:xfrm>
            <a:off x="8657517" y="4280261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relearn model</a:t>
            </a: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2A949BA5-6356-41F5-A5D3-54A1408034EF}"/>
              </a:ext>
            </a:extLst>
          </p:cNvPr>
          <p:cNvSpPr/>
          <p:nvPr/>
        </p:nvSpPr>
        <p:spPr>
          <a:xfrm>
            <a:off x="266156" y="4275572"/>
            <a:ext cx="13392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segmentation with altered parameterization</a:t>
            </a: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697A23BB-C9E4-45D3-BE0B-36072BC33FE7}"/>
              </a:ext>
            </a:extLst>
          </p:cNvPr>
          <p:cNvSpPr/>
          <p:nvPr/>
        </p:nvSpPr>
        <p:spPr>
          <a:xfrm>
            <a:off x="7730190" y="2207202"/>
            <a:ext cx="1595708" cy="644397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multiclass level uncertainty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with t-SNE + k-means </a:t>
            </a:r>
          </a:p>
        </p:txBody>
      </p:sp>
      <p:cxnSp>
        <p:nvCxnSpPr>
          <p:cNvPr id="150" name="Gerade Verbindung mit Pfeil 52">
            <a:extLst>
              <a:ext uri="{FF2B5EF4-FFF2-40B4-BE49-F238E27FC236}">
                <a16:creationId xmlns:a16="http://schemas.microsoft.com/office/drawing/2014/main" id="{478673B4-905E-4371-AF0F-5EAE1D7FFB44}"/>
              </a:ext>
            </a:extLst>
          </p:cNvPr>
          <p:cNvCxnSpPr>
            <a:cxnSpLocks/>
            <a:stCxn id="76" idx="0"/>
            <a:endCxn id="2" idx="3"/>
          </p:cNvCxnSpPr>
          <p:nvPr/>
        </p:nvCxnSpPr>
        <p:spPr>
          <a:xfrm flipH="1" flipV="1">
            <a:off x="939329" y="1843044"/>
            <a:ext cx="778" cy="36015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tangle 216">
            <a:extLst>
              <a:ext uri="{FF2B5EF4-FFF2-40B4-BE49-F238E27FC236}">
                <a16:creationId xmlns:a16="http://schemas.microsoft.com/office/drawing/2014/main" id="{CE280420-228F-4D4C-80F2-02B33F8F9893}"/>
              </a:ext>
            </a:extLst>
          </p:cNvPr>
          <p:cNvSpPr/>
          <p:nvPr/>
        </p:nvSpPr>
        <p:spPr>
          <a:xfrm>
            <a:off x="-502397" y="2090702"/>
            <a:ext cx="56618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VSVM</a:t>
            </a:r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C8EE7157-E021-42D2-849E-F484F2B10A54}"/>
              </a:ext>
            </a:extLst>
          </p:cNvPr>
          <p:cNvSpPr/>
          <p:nvPr/>
        </p:nvSpPr>
        <p:spPr>
          <a:xfrm>
            <a:off x="-510265" y="4939151"/>
            <a:ext cx="176683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encoding of invariances</a:t>
            </a: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FFFD716E-AF68-459F-A640-FB2282076777}"/>
              </a:ext>
            </a:extLst>
          </p:cNvPr>
          <p:cNvSpPr/>
          <p:nvPr/>
        </p:nvSpPr>
        <p:spPr>
          <a:xfrm>
            <a:off x="5376021" y="4948398"/>
            <a:ext cx="155042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self-learning strategy</a:t>
            </a:r>
          </a:p>
        </p:txBody>
      </p:sp>
      <p:cxnSp>
        <p:nvCxnSpPr>
          <p:cNvPr id="89" name="Gerade Verbindung mit Pfeil 69">
            <a:extLst>
              <a:ext uri="{FF2B5EF4-FFF2-40B4-BE49-F238E27FC236}">
                <a16:creationId xmlns:a16="http://schemas.microsoft.com/office/drawing/2014/main" id="{40F74CC9-C294-43A4-A96D-F2F24646AF51}"/>
              </a:ext>
            </a:extLst>
          </p:cNvPr>
          <p:cNvCxnSpPr>
            <a:cxnSpLocks/>
            <a:stCxn id="90" idx="1"/>
            <a:endCxn id="80" idx="3"/>
          </p:cNvCxnSpPr>
          <p:nvPr/>
        </p:nvCxnSpPr>
        <p:spPr>
          <a:xfrm flipH="1">
            <a:off x="6448453" y="2529401"/>
            <a:ext cx="1281737" cy="306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Arc 101">
            <a:extLst>
              <a:ext uri="{FF2B5EF4-FFF2-40B4-BE49-F238E27FC236}">
                <a16:creationId xmlns:a16="http://schemas.microsoft.com/office/drawing/2014/main" id="{A8BA1E90-4F61-432C-BB20-5634886B0DF0}"/>
              </a:ext>
            </a:extLst>
          </p:cNvPr>
          <p:cNvSpPr/>
          <p:nvPr/>
        </p:nvSpPr>
        <p:spPr>
          <a:xfrm rot="5923218">
            <a:off x="6776657" y="2958498"/>
            <a:ext cx="451253" cy="434736"/>
          </a:xfrm>
          <a:prstGeom prst="arc">
            <a:avLst>
              <a:gd name="adj1" fmla="val 17479207"/>
              <a:gd name="adj2" fmla="val 14120949"/>
            </a:avLst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4" name="Textfeld 64">
            <a:extLst>
              <a:ext uri="{FF2B5EF4-FFF2-40B4-BE49-F238E27FC236}">
                <a16:creationId xmlns:a16="http://schemas.microsoft.com/office/drawing/2014/main" id="{FC78C2CC-3F85-49CB-90CB-86901C5DBEA6}"/>
              </a:ext>
            </a:extLst>
          </p:cNvPr>
          <p:cNvSpPr txBox="1"/>
          <p:nvPr/>
        </p:nvSpPr>
        <p:spPr>
          <a:xfrm>
            <a:off x="6867496" y="3043961"/>
            <a:ext cx="702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iterate</a:t>
            </a:r>
          </a:p>
        </p:txBody>
      </p:sp>
      <p:cxnSp>
        <p:nvCxnSpPr>
          <p:cNvPr id="54" name="Gewinkelte Verbindung 40">
            <a:extLst>
              <a:ext uri="{FF2B5EF4-FFF2-40B4-BE49-F238E27FC236}">
                <a16:creationId xmlns:a16="http://schemas.microsoft.com/office/drawing/2014/main" id="{886C5F82-1201-4F21-BF78-A51B3EFDA2F8}"/>
              </a:ext>
            </a:extLst>
          </p:cNvPr>
          <p:cNvCxnSpPr>
            <a:cxnSpLocks/>
            <a:stCxn id="85" idx="3"/>
            <a:endCxn id="90" idx="2"/>
          </p:cNvCxnSpPr>
          <p:nvPr/>
        </p:nvCxnSpPr>
        <p:spPr>
          <a:xfrm flipH="1" flipV="1">
            <a:off x="8528044" y="2851599"/>
            <a:ext cx="1047473" cy="1752861"/>
          </a:xfrm>
          <a:prstGeom prst="bentConnector4">
            <a:avLst>
              <a:gd name="adj1" fmla="val -9093"/>
              <a:gd name="adj2" fmla="val 67399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feld 64">
            <a:extLst>
              <a:ext uri="{FF2B5EF4-FFF2-40B4-BE49-F238E27FC236}">
                <a16:creationId xmlns:a16="http://schemas.microsoft.com/office/drawing/2014/main" id="{24915E35-7A20-48AF-B667-416EAF68E38D}"/>
              </a:ext>
            </a:extLst>
          </p:cNvPr>
          <p:cNvSpPr txBox="1"/>
          <p:nvPr/>
        </p:nvSpPr>
        <p:spPr>
          <a:xfrm>
            <a:off x="6603411" y="3699686"/>
            <a:ext cx="12307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active learning</a:t>
            </a:r>
          </a:p>
        </p:txBody>
      </p:sp>
    </p:spTree>
    <p:extLst>
      <p:ext uri="{BB962C8B-B14F-4D97-AF65-F5344CB8AC3E}">
        <p14:creationId xmlns:p14="http://schemas.microsoft.com/office/powerpoint/2010/main" val="934850667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>
          <a:solidFill>
            <a:schemeClr val="tx1"/>
          </a:solidFill>
        </a:ln>
      </a:spPr>
      <a:bodyPr rtlCol="0" anchor="ctr"/>
      <a:lstStyle>
        <a:defPPr algn="ctr">
          <a:defRPr sz="1100" dirty="0">
            <a:solidFill>
              <a:schemeClr val="tx1"/>
            </a:solidFill>
            <a:latin typeface="Futura"/>
            <a:cs typeface="Times New Roman" panose="02020603050405020304" pitchFamily="18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1869</TotalTime>
  <Words>893</Words>
  <Application>Microsoft Office PowerPoint</Application>
  <PresentationFormat>On-screen Show (4:3)</PresentationFormat>
  <Paragraphs>424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Cambria Math</vt:lpstr>
      <vt:lpstr>Futura</vt:lpstr>
      <vt:lpstr>Times New Roman</vt:lpstr>
      <vt:lpstr>Larissa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DLR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Geiß, Christian</dc:creator>
  <cp:lastModifiedBy>Utente</cp:lastModifiedBy>
  <cp:revision>175</cp:revision>
  <dcterms:created xsi:type="dcterms:W3CDTF">2017-06-22T14:17:02Z</dcterms:created>
  <dcterms:modified xsi:type="dcterms:W3CDTF">2024-09-11T10:16:46Z</dcterms:modified>
</cp:coreProperties>
</file>