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2.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 name="Shape 29"/>
        <p:cNvGrpSpPr/>
        <p:nvPr/>
      </p:nvGrpSpPr>
      <p:grpSpPr>
        <a:xfrm>
          <a:off y="0" x="0"/>
          <a:ext cy="0" cx="0"/>
          <a:chOff y="0" x="0"/>
          <a:chExt cy="0" cx="0"/>
        </a:xfrm>
      </p:grpSpPr>
      <p:sp>
        <p:nvSpPr>
          <p:cNvPr id="30" name="Shape 3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1" name="Shape 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4" name="Shape 1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474" cx="7772400"/>
          </a:xfrm>
          <a:prstGeom prst="rect">
            <a:avLst/>
          </a:prstGeom>
          <a:noFill/>
          <a:ln>
            <a:noFill/>
          </a:ln>
        </p:spPr>
        <p:txBody>
          <a:bodyPr bIns="91425" rIns="91425" lIns="91425" tIns="91425" anchor="b" anchorCtr="0"/>
          <a:lstStyle>
            <a:lvl1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
        <p:nvSpPr>
          <p:cNvPr id="9" name="Shape 9"/>
          <p:cNvSpPr txBox="1"/>
          <p:nvPr>
            <p:ph idx="1" type="subTitle"/>
          </p:nvPr>
        </p:nvSpPr>
        <p:spPr>
          <a:xfrm>
            <a:off y="3786737" x="685800"/>
            <a:ext cy="1046317"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rtl="0">
              <a:defRPr/>
            </a:lvl1pPr>
            <a:lvl2pPr rtl="0" indent="-285750" marL="742950">
              <a:defRPr/>
            </a:lvl2pPr>
            <a:lvl3pPr rtl="0" indent="-228600" marL="1143000">
              <a:defRPr/>
            </a:lvl3pPr>
            <a:lvl4pPr rtl="0" indent="-228600" marL="160020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693" cx="8229600"/>
          </a:xfrm>
          <a:prstGeom prst="rect">
            <a:avLst/>
          </a:prstGeom>
          <a:noFill/>
          <a:ln>
            <a:noFill/>
          </a:ln>
        </p:spPr>
        <p:txBody>
          <a:bodyPr bIns="91425" rIns="91425" lIns="91425" tIns="91425" anchor="t" anchorCtr="0"/>
          <a:lstStyle>
            <a:lvl1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07.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media/image00.png" Type="http://schemas.openxmlformats.org/officeDocument/2006/relationships/image" Id="rId3"/><Relationship Target="../media/image02.png" Type="http://schemas.openxmlformats.org/officeDocument/2006/relationships/image" Id="rId6"/><Relationship Target="../media/image03.png" Type="http://schemas.openxmlformats.org/officeDocument/2006/relationships/image" Id="rId5"/><Relationship Target="../media/image06.png" Type="http://schemas.openxmlformats.org/officeDocument/2006/relationships/image" Id="rId7"/></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http://www.forensicswiki.org/wiki/List_of_Jump_List_IDs" Type="http://schemas.openxmlformats.org/officeDocument/2006/relationships/hyperlink" TargetMode="External" Id="rId3"/><Relationship Target="../media/image04.pn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http://msdn.microsoft.com/en-us/library/dd942138.aspx" Type="http://schemas.openxmlformats.org/officeDocument/2006/relationships/hyperlink" TargetMode="External"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http://github.com/blakelyh/doc/structures/ms_cfb/cfb.txt"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media/image0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nvSpPr>
        <p:spPr>
          <a:xfrm>
            <a:off y="3351113" x="1738800"/>
            <a:ext cy="1392300" cx="5666400"/>
          </a:xfrm>
          <a:prstGeom prst="rect">
            <a:avLst/>
          </a:prstGeom>
          <a:noFill/>
        </p:spPr>
        <p:txBody>
          <a:bodyPr bIns="91425" rIns="91425" lIns="91425" tIns="91425" anchor="t" anchorCtr="0">
            <a:noAutofit/>
          </a:bodyPr>
          <a:lstStyle/>
          <a:p>
            <a:pPr algn="ctr" rtl="0" lvl="0" indent="0" marL="0">
              <a:buNone/>
            </a:pPr>
            <a:r>
              <a:rPr b="1" lang="en"/>
              <a:t>
</a:t>
            </a:r>
            <a:r>
              <a:rPr b="1" lang="en"/>
              <a:t>:::::::::::::::::::::::::::::::::::::::::::::::::::::::::::::::</a:t>
            </a:r>
          </a:p>
          <a:p>
            <a:pPr algn="ctr" rtl="0" lvl="0" indent="0" marL="0">
              <a:buNone/>
            </a:pPr>
            <a:r>
              <a:rPr b="1" lang="en"/>
              <a:t>Computer Science Capstone</a:t>
            </a:r>
          </a:p>
          <a:p>
            <a:pPr algn="ctr" rtl="0" lvl="0">
              <a:buNone/>
            </a:pPr>
            <a:r>
              <a:rPr lang="en"/>
              <a:t>John Carlson, Hunter Blakely</a:t>
            </a:r>
          </a:p>
          <a:p>
            <a:pPr algn="ctr" rtl="0" lvl="0">
              <a:buNone/>
            </a:pPr>
            <a:r>
              <a:rPr lang="en"/>
              <a:t>carlsonj@sou.edu, blakelyh@sou.edu</a:t>
            </a:r>
          </a:p>
          <a:p>
            <a:pPr algn="ctr" rtl="0" lvl="0">
              <a:buNone/>
            </a:pPr>
            <a:r>
              <a:rPr lang="en"/>
              <a:t>@Version: 3-16-2013_4:46pm</a:t>
            </a:r>
          </a:p>
          <a:p>
            <a:pPr algn="ctr" rtl="0" lvl="0">
              <a:buNone/>
            </a:pPr>
            <a:r>
              <a:rPr b="1" lang="en"/>
              <a:t>:::::::::::::::::::::::::::::::::::::::::::::::::::::::::::::::</a:t>
            </a:r>
          </a:p>
        </p:txBody>
      </p:sp>
      <p:sp>
        <p:nvSpPr>
          <p:cNvPr id="24" name="Shape 24"/>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25" name="Shape 25"/>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26" name="Shape 26"/>
          <p:cNvSpPr/>
          <p:nvPr/>
        </p:nvSpPr>
        <p:spPr>
          <a:xfrm>
            <a:off y="2114586" x="2662237"/>
            <a:ext cy="1236527" cx="3819525"/>
          </a:xfrm>
          <a:prstGeom prst="rect">
            <a:avLst/>
          </a:prstGeom>
          <a:blipFill>
            <a:blip r:embed="rId3"/>
            <a:stretch>
              <a:fillRect/>
            </a:stretch>
          </a:blipFill>
        </p:spPr>
      </p:sp>
      <p:sp>
        <p:nvSpPr>
          <p:cNvPr id="27" name="Shape 27"/>
          <p:cNvSpPr/>
          <p:nvPr/>
        </p:nvSpPr>
        <p:spPr>
          <a:xfrm>
            <a:off y="5534462" x="70124"/>
            <a:ext cy="1247775" cx="2381250"/>
          </a:xfrm>
          <a:prstGeom prst="rect">
            <a:avLst/>
          </a:prstGeom>
          <a:blipFill>
            <a:blip r:embed="rId4"/>
            <a:stretch>
              <a:fillRect/>
            </a:stretch>
          </a:blipFill>
        </p:spPr>
      </p:sp>
      <p:sp>
        <p:nvSpPr>
          <p:cNvPr id="28" name="Shape 28"/>
          <p:cNvSpPr txBox="1"/>
          <p:nvPr>
            <p:ph type="title"/>
          </p:nvPr>
        </p:nvSpPr>
        <p:spPr>
          <a:xfrm>
            <a:off y="193950" x="2152662"/>
            <a:ext cy="801900" cx="6533999"/>
          </a:xfrm>
          <a:prstGeom prst="rect">
            <a:avLst/>
          </a:prstGeom>
        </p:spPr>
        <p:txBody>
          <a:bodyPr bIns="91425" rIns="91425" lIns="91425" tIns="91425" anchor="b" anchorCtr="0">
            <a:noAutofit/>
          </a:bodyPr>
          <a:lstStyle/>
          <a:p>
            <a:pPr algn="r" rtl="0" lvl="0">
              <a:buNone/>
            </a:pPr>
            <a:r>
              <a:rPr lang="en"/>
              <a:t>Jump List Forensics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idx="1" type="body"/>
          </p:nvPr>
        </p:nvSpPr>
        <p:spPr>
          <a:xfrm>
            <a:off y="1821025" x="353950"/>
            <a:ext cy="4967700" cx="8229600"/>
          </a:xfrm>
          <a:prstGeom prst="rect">
            <a:avLst/>
          </a:prstGeom>
        </p:spPr>
        <p:txBody>
          <a:bodyPr bIns="91425" rIns="91425" lIns="91425" tIns="91425" anchor="t" anchorCtr="0">
            <a:noAutofit/>
          </a:bodyPr>
          <a:lstStyle/>
          <a:p>
            <a:pPr algn="ctr" rtl="0" lvl="0">
              <a:buClr>
                <a:srgbClr val="000000"/>
              </a:buClr>
              <a:buSzPct val="61111"/>
              <a:buFont typeface="Arial"/>
              <a:buNone/>
            </a:pPr>
            <a:r>
              <a:rPr b="1" sz="1800" lang="en"/>
              <a:t>Pseudocode</a:t>
            </a:r>
          </a:p>
          <a:p>
            <a:pPr rtl="0" lvl="0">
              <a:buClr>
                <a:srgbClr val="000000"/>
              </a:buClr>
              <a:buSzPct val="61111"/>
              <a:buFont typeface="Arial"/>
              <a:buNone/>
            </a:pPr>
            <a:r>
              <a:rPr b="1" sz="1800" lang="en"/>
              <a:t>1) </a:t>
            </a:r>
            <a:r>
              <a:rPr sz="1800" lang="en"/>
              <a:t>Find jump list files </a:t>
            </a:r>
          </a:p>
          <a:p>
            <a:pPr rtl="0" lvl="0">
              <a:buClr>
                <a:srgbClr val="000000"/>
              </a:buClr>
              <a:buSzPct val="61111"/>
              <a:buFont typeface="Arial"/>
              <a:buNone/>
            </a:pPr>
            <a:r>
              <a:rPr b="1" sz="1800" lang="en"/>
              <a:t>2) </a:t>
            </a:r>
            <a:r>
              <a:rPr sz="1800" lang="en"/>
              <a:t>Read jump list file</a:t>
            </a:r>
          </a:p>
          <a:p>
            <a:pPr rtl="0" lvl="0">
              <a:buClr>
                <a:srgbClr val="000000"/>
              </a:buClr>
              <a:buSzPct val="61111"/>
              <a:buFont typeface="Arial"/>
              <a:buNone/>
            </a:pPr>
            <a:r>
              <a:rPr b="1" sz="1800" lang="en"/>
              <a:t>3) </a:t>
            </a:r>
            <a:r>
              <a:rPr sz="1800" lang="en"/>
              <a:t>Fill the jump list structures with appropriate data from corresponding offsets.</a:t>
            </a:r>
          </a:p>
          <a:p>
            <a:pPr rtl="0" lvl="0">
              <a:buClr>
                <a:srgbClr val="000000"/>
              </a:buClr>
              <a:buSzPct val="61111"/>
              <a:buFont typeface="Arial"/>
              <a:buNone/>
            </a:pPr>
            <a:r>
              <a:rPr b="1" sz="1800" lang="en"/>
              <a:t>4) </a:t>
            </a:r>
            <a:r>
              <a:rPr sz="1800" lang="en"/>
              <a:t>Repeat steps 2 and 3 until all jump list files have been parsed.</a:t>
            </a:r>
          </a:p>
          <a:p>
            <a:r>
              <a:t/>
            </a:r>
          </a:p>
          <a:p>
            <a:pPr rtl="0" lvl="0" indent="457200">
              <a:buClr>
                <a:srgbClr val="000000"/>
              </a:buClr>
              <a:buSzPct val="61111"/>
              <a:buFont typeface="Arial"/>
              <a:buNone/>
            </a:pPr>
            <a:r>
              <a:rPr b="1" sz="1800" lang="en"/>
              <a:t>*</a:t>
            </a:r>
            <a:r>
              <a:rPr sz="1800" lang="en"/>
              <a:t> The above pseudocode implies the use of loops to run through all jump list files. Inside that loop each structure will be filled with corresponding data. Additionally, all arrays will also be populated inside of their own loops accordingly.</a:t>
            </a:r>
          </a:p>
        </p:txBody>
      </p:sp>
      <p:sp>
        <p:nvSpPr>
          <p:cNvPr id="108" name="Shape 108"/>
          <p:cNvSpPr/>
          <p:nvPr/>
        </p:nvSpPr>
        <p:spPr>
          <a:xfrm>
            <a:off y="5874325" x="-166297"/>
            <a:ext cy="914400" cx="914397"/>
          </a:xfrm>
          <a:prstGeom prst="rect">
            <a:avLst/>
          </a:prstGeom>
          <a:blipFill>
            <a:blip r:embed="rId3"/>
            <a:stretch>
              <a:fillRect/>
            </a:stretch>
          </a:blipFill>
        </p:spPr>
      </p:sp>
      <p:sp>
        <p:nvSpPr>
          <p:cNvPr id="109" name="Shape 109"/>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0" name="Shape 110"/>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1" name="Shape 111"/>
          <p:cNvSpPr txBox="1"/>
          <p:nvPr>
            <p:ph type="title"/>
          </p:nvPr>
        </p:nvSpPr>
        <p:spPr>
          <a:xfrm>
            <a:off y="193950" x="4118935"/>
            <a:ext cy="801900" cx="4568099"/>
          </a:xfrm>
          <a:prstGeom prst="rect">
            <a:avLst/>
          </a:prstGeom>
        </p:spPr>
        <p:txBody>
          <a:bodyPr bIns="91425" rIns="91425" lIns="91425" tIns="91425" anchor="b" anchorCtr="0">
            <a:noAutofit/>
          </a:bodyPr>
          <a:lstStyle/>
          <a:p>
            <a:pPr algn="r" rtl="0" lvl="0">
              <a:buNone/>
            </a:pPr>
            <a:r>
              <a:rPr lang="en">
                <a:solidFill>
                  <a:srgbClr val="000000"/>
                </a:solidFill>
              </a:rPr>
              <a:t>Automation 4.0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193950" x="3594236"/>
            <a:ext cy="801900" cx="5092499"/>
          </a:xfrm>
          <a:prstGeom prst="rect">
            <a:avLst/>
          </a:prstGeom>
        </p:spPr>
        <p:txBody>
          <a:bodyPr bIns="91425" rIns="91425" lIns="91425" tIns="91425" anchor="b" anchorCtr="0">
            <a:noAutofit/>
          </a:bodyPr>
          <a:lstStyle/>
          <a:p>
            <a:pPr algn="r" rtl="0" lvl="0" indent="0" marL="0">
              <a:buNone/>
            </a:pPr>
            <a:r>
              <a:rPr lang="en">
                <a:solidFill>
                  <a:srgbClr val="000000"/>
                </a:solidFill>
              </a:rPr>
              <a:t>Sample Jump List 5.0</a:t>
            </a:r>
          </a:p>
        </p:txBody>
      </p:sp>
      <p:sp>
        <p:nvSpPr>
          <p:cNvPr id="117" name="Shape 117"/>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8" name="Shape 118"/>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9" name="Shape 119"/>
          <p:cNvSpPr/>
          <p:nvPr/>
        </p:nvSpPr>
        <p:spPr>
          <a:xfrm>
            <a:off y="5874325" x="-166297"/>
            <a:ext cy="914400" cx="914397"/>
          </a:xfrm>
          <a:prstGeom prst="rect">
            <a:avLst/>
          </a:prstGeom>
          <a:blipFill>
            <a:blip r:embed="rId3"/>
            <a:stretch>
              <a:fillRect/>
            </a:stretch>
          </a:blipFill>
        </p:spPr>
      </p:sp>
      <p:sp>
        <p:nvSpPr>
          <p:cNvPr id="120" name="Shape 120"/>
          <p:cNvSpPr/>
          <p:nvPr/>
        </p:nvSpPr>
        <p:spPr>
          <a:xfrm>
            <a:off y="1369975" x="2505583"/>
            <a:ext cy="1460849" cx="4132831"/>
          </a:xfrm>
          <a:prstGeom prst="rect">
            <a:avLst/>
          </a:prstGeom>
          <a:blipFill>
            <a:blip r:embed="rId4"/>
            <a:stretch>
              <a:fillRect/>
            </a:stretch>
          </a:blipFill>
          <a:ln>
            <a:noFill/>
          </a:ln>
        </p:spPr>
      </p:sp>
      <p:sp>
        <p:nvSpPr>
          <p:cNvPr id="121" name="Shape 121"/>
          <p:cNvSpPr/>
          <p:nvPr/>
        </p:nvSpPr>
        <p:spPr>
          <a:xfrm>
            <a:off y="2983224" x="2519689"/>
            <a:ext cy="690203" cx="4115207"/>
          </a:xfrm>
          <a:prstGeom prst="rect">
            <a:avLst/>
          </a:prstGeom>
          <a:blipFill>
            <a:blip r:embed="rId5"/>
            <a:stretch>
              <a:fillRect/>
            </a:stretch>
          </a:blipFill>
          <a:ln>
            <a:noFill/>
          </a:ln>
        </p:spPr>
      </p:sp>
      <p:sp>
        <p:nvSpPr>
          <p:cNvPr id="122" name="Shape 122"/>
          <p:cNvSpPr/>
          <p:nvPr/>
        </p:nvSpPr>
        <p:spPr>
          <a:xfrm>
            <a:off y="3897332" x="2506831"/>
            <a:ext cy="553457" cx="4125036"/>
          </a:xfrm>
          <a:prstGeom prst="rect">
            <a:avLst/>
          </a:prstGeom>
          <a:blipFill>
            <a:blip r:embed="rId6"/>
            <a:stretch>
              <a:fillRect/>
            </a:stretch>
          </a:blipFill>
          <a:ln>
            <a:noFill/>
          </a:ln>
        </p:spPr>
      </p:sp>
      <p:sp>
        <p:nvSpPr>
          <p:cNvPr id="123" name="Shape 123"/>
          <p:cNvSpPr/>
          <p:nvPr/>
        </p:nvSpPr>
        <p:spPr>
          <a:xfrm>
            <a:off y="4603190" x="2508732"/>
            <a:ext cy="884834" cx="4131828"/>
          </a:xfrm>
          <a:prstGeom prst="rect">
            <a:avLst/>
          </a:prstGeom>
          <a:blipFill>
            <a:blip r:embed="rId7"/>
            <a:stretch>
              <a:fillRect/>
            </a:stretch>
          </a:blipFill>
          <a:ln>
            <a:noFill/>
          </a:ln>
        </p:spPr>
      </p:sp>
      <p:sp>
        <p:nvSpPr>
          <p:cNvPr id="124" name="Shape 124"/>
          <p:cNvSpPr txBox="1"/>
          <p:nvPr/>
        </p:nvSpPr>
        <p:spPr>
          <a:xfrm>
            <a:off y="1446175" x="7008400"/>
            <a:ext cy="421200" cx="1849799"/>
          </a:xfrm>
          <a:prstGeom prst="rect">
            <a:avLst/>
          </a:prstGeom>
          <a:noFill/>
        </p:spPr>
        <p:txBody>
          <a:bodyPr bIns="91425" rIns="91425" lIns="91425" tIns="91425" anchor="t" anchorCtr="0">
            <a:noAutofit/>
          </a:bodyPr>
          <a:lstStyle/>
          <a:p>
            <a:pPr>
              <a:buNone/>
            </a:pPr>
            <a:r>
              <a:rPr b="1" lang="en"/>
              <a:t>Header</a:t>
            </a:r>
          </a:p>
        </p:txBody>
      </p:sp>
      <p:sp>
        <p:nvSpPr>
          <p:cNvPr id="125" name="Shape 125"/>
          <p:cNvSpPr txBox="1"/>
          <p:nvPr/>
        </p:nvSpPr>
        <p:spPr>
          <a:xfrm>
            <a:off y="2907024" x="7008400"/>
            <a:ext cy="270599" cx="1127999"/>
          </a:xfrm>
          <a:prstGeom prst="rect">
            <a:avLst/>
          </a:prstGeom>
          <a:noFill/>
        </p:spPr>
        <p:txBody>
          <a:bodyPr bIns="91425" rIns="91425" lIns="91425" tIns="91425" anchor="t" anchorCtr="0">
            <a:noAutofit/>
          </a:bodyPr>
          <a:lstStyle/>
          <a:p>
            <a:pPr>
              <a:buNone/>
            </a:pPr>
            <a:r>
              <a:rPr b="1" lang="en"/>
              <a:t>Directory</a:t>
            </a:r>
          </a:p>
        </p:txBody>
      </p:sp>
      <p:sp>
        <p:nvSpPr>
          <p:cNvPr id="126" name="Shape 126"/>
          <p:cNvSpPr txBox="1"/>
          <p:nvPr/>
        </p:nvSpPr>
        <p:spPr>
          <a:xfrm>
            <a:off y="4526990" x="7008400"/>
            <a:ext cy="375900" cx="624000"/>
          </a:xfrm>
          <a:prstGeom prst="rect">
            <a:avLst/>
          </a:prstGeom>
          <a:noFill/>
        </p:spPr>
        <p:txBody>
          <a:bodyPr bIns="91425" rIns="91425" lIns="91425" tIns="91425" anchor="t" anchorCtr="0">
            <a:noAutofit/>
          </a:bodyPr>
          <a:lstStyle/>
          <a:p>
            <a:pPr>
              <a:buNone/>
            </a:pPr>
            <a:r>
              <a:rPr b="1" lang="en"/>
              <a:t>File</a:t>
            </a:r>
          </a:p>
        </p:txBody>
      </p:sp>
      <p:sp>
        <p:nvSpPr>
          <p:cNvPr id="127" name="Shape 127"/>
          <p:cNvSpPr txBox="1"/>
          <p:nvPr/>
        </p:nvSpPr>
        <p:spPr>
          <a:xfrm>
            <a:off y="5444825" x="2341200"/>
            <a:ext cy="498899" cx="4461600"/>
          </a:xfrm>
          <a:prstGeom prst="rect">
            <a:avLst/>
          </a:prstGeom>
          <a:noFill/>
        </p:spPr>
        <p:txBody>
          <a:bodyPr bIns="91425" rIns="91425" lIns="91425" tIns="91425" anchor="t" anchorCtr="0">
            <a:noAutofit/>
          </a:bodyPr>
          <a:lstStyle/>
          <a:p>
            <a:pPr algn="ctr">
              <a:buNone/>
            </a:pPr>
            <a:r>
              <a:rPr b="1" lang="en"/>
              <a:t>*</a:t>
            </a:r>
            <a:r>
              <a:rPr lang="en"/>
              <a:t> The above sample output has been snipped.</a:t>
            </a:r>
          </a:p>
        </p:txBody>
      </p:sp>
      <p:sp>
        <p:nvSpPr>
          <p:cNvPr id="128" name="Shape 128"/>
          <p:cNvSpPr txBox="1"/>
          <p:nvPr/>
        </p:nvSpPr>
        <p:spPr>
          <a:xfrm>
            <a:off y="2707624" x="2469780"/>
            <a:ext cy="317999" cx="577799"/>
          </a:xfrm>
          <a:prstGeom prst="rect">
            <a:avLst/>
          </a:prstGeom>
          <a:noFill/>
        </p:spPr>
        <p:txBody>
          <a:bodyPr bIns="91425" rIns="91425" lIns="91425" tIns="91425" anchor="t" anchorCtr="0">
            <a:noAutofit/>
          </a:bodyPr>
          <a:lstStyle/>
          <a:p>
            <a:pPr>
              <a:buNone/>
            </a:pPr>
            <a:r>
              <a:rPr lang="en"/>
              <a:t>etc...</a:t>
            </a:r>
          </a:p>
        </p:txBody>
      </p:sp>
      <p:sp>
        <p:nvSpPr>
          <p:cNvPr id="129" name="Shape 129"/>
          <p:cNvSpPr txBox="1"/>
          <p:nvPr/>
        </p:nvSpPr>
        <p:spPr>
          <a:xfrm>
            <a:off y="3622023" x="2469780"/>
            <a:ext cy="317999" cx="577799"/>
          </a:xfrm>
          <a:prstGeom prst="rect">
            <a:avLst/>
          </a:prstGeom>
          <a:noFill/>
        </p:spPr>
        <p:txBody>
          <a:bodyPr bIns="91425" rIns="91425" lIns="91425" tIns="91425" anchor="t" anchorCtr="0">
            <a:noAutofit/>
          </a:bodyPr>
          <a:lstStyle/>
          <a:p>
            <a:pPr rtl="0" lvl="0">
              <a:buNone/>
            </a:pPr>
            <a:r>
              <a:rPr lang="en"/>
              <a:t>etc...</a:t>
            </a:r>
          </a:p>
        </p:txBody>
      </p:sp>
      <p:sp>
        <p:nvSpPr>
          <p:cNvPr id="130" name="Shape 130"/>
          <p:cNvSpPr txBox="1"/>
          <p:nvPr/>
        </p:nvSpPr>
        <p:spPr>
          <a:xfrm>
            <a:off y="4307823" x="2469780"/>
            <a:ext cy="317999" cx="577799"/>
          </a:xfrm>
          <a:prstGeom prst="rect">
            <a:avLst/>
          </a:prstGeom>
          <a:noFill/>
        </p:spPr>
        <p:txBody>
          <a:bodyPr bIns="91425" rIns="91425" lIns="91425" tIns="91425" anchor="t" anchorCtr="0">
            <a:noAutofit/>
          </a:bodyPr>
          <a:lstStyle/>
          <a:p>
            <a:pPr rtl="0" lvl="0">
              <a:buNone/>
            </a:pPr>
            <a:r>
              <a:rPr lang="en"/>
              <a:t>etc...</a:t>
            </a:r>
          </a:p>
        </p:txBody>
      </p:sp>
      <p:sp>
        <p:nvSpPr>
          <p:cNvPr id="131" name="Shape 131"/>
          <p:cNvSpPr txBox="1"/>
          <p:nvPr/>
        </p:nvSpPr>
        <p:spPr>
          <a:xfrm>
            <a:off y="3821423" x="7008400"/>
            <a:ext cy="270599" cx="1127999"/>
          </a:xfrm>
          <a:prstGeom prst="rect">
            <a:avLst/>
          </a:prstGeom>
          <a:noFill/>
        </p:spPr>
        <p:txBody>
          <a:bodyPr bIns="91425" rIns="91425" lIns="91425" tIns="91425" anchor="t" anchorCtr="0">
            <a:noAutofit/>
          </a:bodyPr>
          <a:lstStyle/>
          <a:p>
            <a:pPr rtl="0" lvl="0">
              <a:buNone/>
            </a:pPr>
            <a:r>
              <a:rPr b="1" lang="en"/>
              <a:t>Directory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idx="1" type="body"/>
          </p:nvPr>
        </p:nvSpPr>
        <p:spPr>
          <a:xfrm>
            <a:off y="2022400" x="457200"/>
            <a:ext cy="4967700" cx="8229600"/>
          </a:xfrm>
          <a:prstGeom prst="rect">
            <a:avLst/>
          </a:prstGeom>
        </p:spPr>
        <p:txBody>
          <a:bodyPr bIns="91425" rIns="91425" lIns="91425" tIns="91425" anchor="t" anchorCtr="0">
            <a:noAutofit/>
          </a:bodyPr>
          <a:lstStyle/>
          <a:p>
            <a:pPr rtl="0" lvl="0" indent="0" marL="0">
              <a:buClr>
                <a:srgbClr val="000000"/>
              </a:buClr>
              <a:buSzPct val="61111"/>
              <a:buFont typeface="Arial"/>
              <a:buNone/>
            </a:pPr>
            <a:r>
              <a:rPr sz="1800" lang="en"/>
              <a:t>
</a:t>
            </a:r>
            <a:r>
              <a:rPr b="1" sz="1800" lang="en"/>
              <a:t>*</a:t>
            </a:r>
            <a:r>
              <a:rPr sz="1800" lang="en"/>
              <a:t> Associate a program with the jump list:</a:t>
            </a:r>
          </a:p>
          <a:p>
            <a:pPr rtl="0" lvl="0">
              <a:buClr>
                <a:srgbClr val="000000"/>
              </a:buClr>
              <a:buSzPct val="61111"/>
              <a:buFont typeface="Arial"/>
              <a:buNone/>
            </a:pPr>
            <a:r>
              <a:rPr sz="1800" lang="en"/>
              <a:t>	- As dictated by </a:t>
            </a:r>
            <a:r>
              <a:rPr sz="1800" lang="en">
                <a:solidFill>
                  <a:srgbClr val="FF0000"/>
                </a:solidFill>
                <a:latin typeface="Verdana"/>
                <a:ea typeface="Verdana"/>
                <a:cs typeface="Verdana"/>
                <a:sym typeface="Verdana"/>
              </a:rPr>
              <a:t>RFC 4122</a:t>
            </a:r>
            <a:r>
              <a:rPr sz="1800" lang="en">
                <a:solidFill>
                  <a:srgbClr val="333333"/>
                </a:solidFill>
                <a:latin typeface="Verdana"/>
                <a:ea typeface="Verdana"/>
                <a:cs typeface="Verdana"/>
                <a:sym typeface="Verdana"/>
              </a:rPr>
              <a:t> </a:t>
            </a:r>
            <a:r>
              <a:rPr sz="1800" lang="en"/>
              <a:t>the first portion of the jump list naming convention consists of </a:t>
            </a:r>
            <a:r>
              <a:rPr sz="1800" lang="en">
                <a:solidFill>
                  <a:srgbClr val="333333"/>
                </a:solidFill>
                <a:latin typeface="Verdana"/>
                <a:ea typeface="Verdana"/>
                <a:cs typeface="Verdana"/>
                <a:sym typeface="Verdana"/>
              </a:rPr>
              <a:t>a Universally Unique IDentifier (UUID) URN Namespace</a:t>
            </a:r>
            <a:r>
              <a:rPr sz="1800" lang="en"/>
              <a:t>. Parse the unique identifier, and compare it to a list of known ID's.</a:t>
            </a:r>
          </a:p>
          <a:p>
            <a:r>
              <a:t/>
            </a:r>
          </a:p>
          <a:p>
            <a:pPr rtl="0" lvl="0" indent="0" marL="0">
              <a:buClr>
                <a:srgbClr val="000000"/>
              </a:buClr>
              <a:buSzPct val="61111"/>
              <a:buFont typeface="Arial"/>
              <a:buNone/>
            </a:pPr>
            <a:r>
              <a:rPr sz="1800" lang="en"/>
              <a:t>	- List of known ID's can be downloaded here:</a:t>
            </a:r>
          </a:p>
          <a:p>
            <a:pPr rtl="0" lvl="0" indent="457200" marL="0">
              <a:buClr>
                <a:srgbClr val="000000"/>
              </a:buClr>
              <a:buSzPct val="61111"/>
              <a:buFont typeface="Arial"/>
              <a:buNone/>
            </a:pPr>
            <a:r>
              <a:rPr u="sng" sz="1800" lang="en">
                <a:solidFill>
                  <a:schemeClr val="hlink"/>
                </a:solidFill>
                <a:hlinkClick r:id="rId3"/>
              </a:rPr>
              <a:t>http://www.forensicswiki.org/wiki/List_of_Jump_List_IDs		</a:t>
            </a:r>
          </a:p>
          <a:p>
            <a:r>
              <a:t/>
            </a:r>
          </a:p>
          <a:p>
            <a:pPr rtl="0" lvl="0" indent="0" marL="0">
              <a:buClr>
                <a:srgbClr val="000000"/>
              </a:buClr>
              <a:buSzPct val="61111"/>
              <a:buFont typeface="Arial"/>
              <a:buNone/>
            </a:pPr>
            <a:r>
              <a:rPr b="1" sz="1800" lang="en"/>
              <a:t>* </a:t>
            </a:r>
            <a:r>
              <a:rPr sz="1800" lang="en"/>
              <a:t>Parse the </a:t>
            </a:r>
            <a:r>
              <a:rPr b="1" sz="1800" lang="en"/>
              <a:t>MS_SHLLINK </a:t>
            </a:r>
            <a:r>
              <a:rPr sz="1800" lang="en"/>
              <a:t>files inside of the </a:t>
            </a:r>
            <a:r>
              <a:rPr b="1" sz="1800" lang="en"/>
              <a:t>MS_CFB</a:t>
            </a:r>
            <a:r>
              <a:rPr sz="1800" lang="en"/>
              <a:t> file to determine recent activity performed with the associated program.</a:t>
            </a:r>
          </a:p>
        </p:txBody>
      </p:sp>
      <p:sp>
        <p:nvSpPr>
          <p:cNvPr id="137" name="Shape 137"/>
          <p:cNvSpPr/>
          <p:nvPr/>
        </p:nvSpPr>
        <p:spPr>
          <a:xfrm>
            <a:off y="5874325" x="-166297"/>
            <a:ext cy="914400" cx="914397"/>
          </a:xfrm>
          <a:prstGeom prst="rect">
            <a:avLst/>
          </a:prstGeom>
          <a:blipFill>
            <a:blip r:embed="rId4"/>
            <a:stretch>
              <a:fillRect/>
            </a:stretch>
          </a:blipFill>
        </p:spPr>
      </p:sp>
      <p:sp>
        <p:nvSpPr>
          <p:cNvPr id="138" name="Shape 138"/>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39" name="Shape 139"/>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40" name="Shape 140"/>
          <p:cNvSpPr txBox="1"/>
          <p:nvPr>
            <p:ph type="title"/>
          </p:nvPr>
        </p:nvSpPr>
        <p:spPr>
          <a:xfrm>
            <a:off y="193950" x="2658953"/>
            <a:ext cy="801900" cx="6028199"/>
          </a:xfrm>
          <a:prstGeom prst="rect">
            <a:avLst/>
          </a:prstGeom>
        </p:spPr>
        <p:txBody>
          <a:bodyPr bIns="91425" rIns="91425" lIns="91425" tIns="91425" anchor="b" anchorCtr="0">
            <a:noAutofit/>
          </a:bodyPr>
          <a:lstStyle/>
          <a:p>
            <a:pPr algn="r" rtl="0" lvl="0">
              <a:buNone/>
            </a:pPr>
            <a:r>
              <a:rPr lang="en">
                <a:solidFill>
                  <a:srgbClr val="000000"/>
                </a:solidFill>
              </a:rPr>
              <a:t>Forensic Application 6.0</a:t>
            </a:r>
          </a:p>
        </p:txBody>
      </p:sp>
      <p:sp>
        <p:nvSpPr>
          <p:cNvPr id="141" name="Shape 141"/>
          <p:cNvSpPr/>
          <p:nvPr/>
        </p:nvSpPr>
        <p:spPr>
          <a:xfrm>
            <a:off y="3841250" x="2995612"/>
            <a:ext cy="152400" cx="3152775"/>
          </a:xfrm>
          <a:prstGeom prst="rect">
            <a:avLst/>
          </a:prstGeom>
          <a:blipFill>
            <a:blip r:embed="rId5"/>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idx="1" type="body"/>
          </p:nvPr>
        </p:nvSpPr>
        <p:spPr>
          <a:xfrm>
            <a:off y="1641325" x="2664300"/>
            <a:ext cy="4233000" cx="3815400"/>
          </a:xfrm>
          <a:prstGeom prst="rect">
            <a:avLst/>
          </a:prstGeom>
        </p:spPr>
        <p:txBody>
          <a:bodyPr bIns="91425" rIns="91425" lIns="91425" tIns="91425" anchor="t" anchorCtr="0">
            <a:noAutofit/>
          </a:bodyPr>
          <a:lstStyle/>
          <a:p>
            <a:pPr rtl="0" lvl="0">
              <a:buNone/>
            </a:pPr>
            <a:r>
              <a:rPr b="1" sz="1800" lang="en"/>
              <a:t>0.0	Introduction...........................</a:t>
            </a:r>
          </a:p>
          <a:p>
            <a:r>
              <a:t/>
            </a:r>
          </a:p>
          <a:p>
            <a:pPr rtl="0" lvl="0">
              <a:buNone/>
            </a:pPr>
            <a:r>
              <a:rPr b="1" sz="1800" lang="en"/>
              <a:t>1.0	Jump List File Structure........</a:t>
            </a:r>
          </a:p>
          <a:p>
            <a:pPr rtl="0" lvl="0">
              <a:buNone/>
            </a:pPr>
            <a:r>
              <a:rPr b="1" sz="1000" lang="en"/>
              <a:t>		1.1 Writing structures</a:t>
            </a:r>
          </a:p>
          <a:p>
            <a:pPr rtl="0" lvl="0">
              <a:buNone/>
            </a:pPr>
            <a:r>
              <a:rPr b="1" sz="1800" lang="en"/>
              <a:t>2.0	Locating Jump Lists..............</a:t>
            </a:r>
          </a:p>
          <a:p>
            <a:pPr rtl="0" lvl="0">
              <a:buNone/>
            </a:pPr>
            <a:r>
              <a:rPr b="1" sz="1000" lang="en"/>
              <a:t>		2.1 Automatic Destinations</a:t>
            </a:r>
          </a:p>
          <a:p>
            <a:pPr rtl="0" lvl="0">
              <a:buNone/>
            </a:pPr>
            <a:r>
              <a:rPr b="1" sz="1000" lang="en"/>
              <a:t>		2.2 Custom Destinations</a:t>
            </a:r>
          </a:p>
          <a:p>
            <a:pPr rtl="0" lvl="0">
              <a:buNone/>
            </a:pPr>
            <a:r>
              <a:rPr b="1" sz="1800" lang="en"/>
              <a:t>3.0	Hexadecimal File Parsing......</a:t>
            </a:r>
          </a:p>
          <a:p>
            <a:r>
              <a:t/>
            </a:r>
          </a:p>
          <a:p>
            <a:pPr rtl="0" lvl="0">
              <a:buNone/>
            </a:pPr>
            <a:r>
              <a:rPr b="1" sz="1800" lang="en"/>
              <a:t>4.0	Automation............................</a:t>
            </a:r>
          </a:p>
          <a:p>
            <a:r>
              <a:t/>
            </a:r>
          </a:p>
          <a:p>
            <a:pPr rtl="0" lvl="0">
              <a:buNone/>
            </a:pPr>
            <a:r>
              <a:rPr b="1" sz="1800" lang="en"/>
              <a:t>5.0	Sample Jump List..................</a:t>
            </a:r>
          </a:p>
          <a:p>
            <a:r>
              <a:t/>
            </a:r>
          </a:p>
          <a:p>
            <a:pPr rtl="0" lvl="0">
              <a:buNone/>
            </a:pPr>
            <a:r>
              <a:rPr b="1" sz="1800" lang="en"/>
              <a:t>6.0	Forensic Application.............</a:t>
            </a:r>
          </a:p>
        </p:txBody>
      </p:sp>
      <p:sp>
        <p:nvSpPr>
          <p:cNvPr id="34" name="Shape 34"/>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35" name="Shape 35"/>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36" name="Shape 36"/>
          <p:cNvSpPr/>
          <p:nvPr/>
        </p:nvSpPr>
        <p:spPr>
          <a:xfrm>
            <a:off y="5874325" x="-166297"/>
            <a:ext cy="914400" cx="914397"/>
          </a:xfrm>
          <a:prstGeom prst="rect">
            <a:avLst/>
          </a:prstGeom>
          <a:blipFill>
            <a:blip r:embed="rId3"/>
            <a:stretch>
              <a:fillRect/>
            </a:stretch>
          </a:blipFill>
        </p:spPr>
      </p:sp>
      <p:sp>
        <p:nvSpPr>
          <p:cNvPr id="37" name="Shape 37"/>
          <p:cNvSpPr txBox="1"/>
          <p:nvPr>
            <p:ph type="title"/>
          </p:nvPr>
        </p:nvSpPr>
        <p:spPr>
          <a:xfrm>
            <a:off y="193950" x="3742644"/>
            <a:ext cy="801900" cx="4944000"/>
          </a:xfrm>
          <a:prstGeom prst="rect">
            <a:avLst/>
          </a:prstGeom>
        </p:spPr>
        <p:txBody>
          <a:bodyPr bIns="91425" rIns="91425" lIns="91425" tIns="91425" anchor="b" anchorCtr="0">
            <a:noAutofit/>
          </a:bodyPr>
          <a:lstStyle/>
          <a:p>
            <a:pPr algn="r" rtl="0" lvl="0">
              <a:buNone/>
            </a:pPr>
            <a:r>
              <a:rPr lang="en">
                <a:solidFill>
                  <a:srgbClr val="000000"/>
                </a:solidFill>
              </a:rPr>
              <a:t>Table Of Contents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idx="1" type="body"/>
          </p:nvPr>
        </p:nvSpPr>
        <p:spPr>
          <a:xfrm>
            <a:off y="1946559" x="467534"/>
            <a:ext cy="4551299" cx="8292900"/>
          </a:xfrm>
          <a:prstGeom prst="rect">
            <a:avLst/>
          </a:prstGeom>
        </p:spPr>
        <p:txBody>
          <a:bodyPr bIns="91425" rIns="91425" lIns="91425" tIns="91425" anchor="t" anchorCtr="0">
            <a:noAutofit/>
          </a:bodyPr>
          <a:lstStyle/>
          <a:p>
            <a:pPr rtl="0" lvl="0">
              <a:buNone/>
            </a:pPr>
            <a:r>
              <a:rPr sz="1800" lang="en">
                <a:solidFill>
                  <a:srgbClr val="333333"/>
                </a:solidFill>
              </a:rPr>
              <a:t>
</a:t>
            </a:r>
            <a:r>
              <a:rPr b="1" sz="1800" lang="en">
                <a:solidFill>
                  <a:srgbClr val="333333"/>
                </a:solidFill>
              </a:rPr>
              <a:t>*</a:t>
            </a:r>
            <a:r>
              <a:rPr sz="1800" lang="en">
                <a:solidFill>
                  <a:srgbClr val="333333"/>
                </a:solidFill>
              </a:rPr>
              <a:t> </a:t>
            </a:r>
            <a:r>
              <a:rPr b="1" sz="1800" lang="en">
                <a:solidFill>
                  <a:srgbClr val="333333"/>
                </a:solidFill>
              </a:rPr>
              <a:t>Requirements for writing a windows jump list file parser:</a:t>
            </a:r>
          </a:p>
          <a:p>
            <a:r>
              <a:t/>
            </a:r>
          </a:p>
          <a:p>
            <a:pPr rtl="0" lvl="0" indent="457200">
              <a:buNone/>
            </a:pPr>
            <a:r>
              <a:rPr b="1" sz="1800" lang="en">
                <a:solidFill>
                  <a:srgbClr val="333333"/>
                </a:solidFill>
              </a:rPr>
              <a:t>1) </a:t>
            </a:r>
            <a:r>
              <a:rPr sz="1800" lang="en">
                <a:solidFill>
                  <a:srgbClr val="333333"/>
                </a:solidFill>
              </a:rPr>
              <a:t>Understanding the file structure implemented within a windows jump list. </a:t>
            </a:r>
          </a:p>
          <a:p>
            <a:r>
              <a:t/>
            </a:r>
          </a:p>
          <a:p>
            <a:pPr rtl="0" lvl="0" indent="457200">
              <a:buNone/>
            </a:pPr>
            <a:r>
              <a:rPr b="1" sz="1800" lang="en">
                <a:solidFill>
                  <a:srgbClr val="333333"/>
                </a:solidFill>
              </a:rPr>
              <a:t>2) </a:t>
            </a:r>
            <a:r>
              <a:rPr sz="1800" lang="en">
                <a:solidFill>
                  <a:srgbClr val="333333"/>
                </a:solidFill>
              </a:rPr>
              <a:t>How to recognize jump list files, and where to access these files. </a:t>
            </a:r>
          </a:p>
          <a:p>
            <a:r>
              <a:t/>
            </a:r>
          </a:p>
          <a:p>
            <a:pPr rtl="0" lvl="0" indent="457200">
              <a:buNone/>
            </a:pPr>
            <a:r>
              <a:rPr b="1" sz="1800" lang="en">
                <a:solidFill>
                  <a:srgbClr val="333333"/>
                </a:solidFill>
              </a:rPr>
              <a:t>3) </a:t>
            </a:r>
            <a:r>
              <a:rPr sz="1800" lang="en">
                <a:solidFill>
                  <a:srgbClr val="333333"/>
                </a:solidFill>
              </a:rPr>
              <a:t>How to parse a file in hexadecimal format.</a:t>
            </a:r>
          </a:p>
          <a:p>
            <a:r>
              <a:t/>
            </a:r>
          </a:p>
          <a:p>
            <a:pPr indent="457200">
              <a:buNone/>
            </a:pPr>
            <a:r>
              <a:rPr b="1" sz="1800" lang="en"/>
              <a:t>4)</a:t>
            </a:r>
            <a:r>
              <a:rPr sz="1800" lang="en"/>
              <a:t> Automation</a:t>
            </a:r>
          </a:p>
        </p:txBody>
      </p:sp>
      <p:sp>
        <p:nvSpPr>
          <p:cNvPr id="43" name="Shape 43"/>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44" name="Shape 44"/>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45" name="Shape 45"/>
          <p:cNvSpPr/>
          <p:nvPr/>
        </p:nvSpPr>
        <p:spPr>
          <a:xfrm>
            <a:off y="5874325" x="-166297"/>
            <a:ext cy="914400" cx="914397"/>
          </a:xfrm>
          <a:prstGeom prst="rect">
            <a:avLst/>
          </a:prstGeom>
          <a:blipFill>
            <a:blip r:embed="rId3"/>
            <a:stretch>
              <a:fillRect/>
            </a:stretch>
          </a:blipFill>
        </p:spPr>
      </p:sp>
      <p:sp>
        <p:nvSpPr>
          <p:cNvPr id="46" name="Shape 46"/>
          <p:cNvSpPr txBox="1"/>
          <p:nvPr>
            <p:ph type="title"/>
          </p:nvPr>
        </p:nvSpPr>
        <p:spPr>
          <a:xfrm>
            <a:off y="193950" x="3954627"/>
            <a:ext cy="801900" cx="4732199"/>
          </a:xfrm>
          <a:prstGeom prst="rect">
            <a:avLst/>
          </a:prstGeom>
        </p:spPr>
        <p:txBody>
          <a:bodyPr bIns="91425" rIns="91425" lIns="91425" tIns="91425" anchor="b" anchorCtr="0">
            <a:noAutofit/>
          </a:bodyPr>
          <a:lstStyle/>
          <a:p>
            <a:pPr algn="r" rtl="0" lvl="0">
              <a:buNone/>
            </a:pPr>
            <a:r>
              <a:rPr lang="en"/>
              <a:t>Introduction 0.0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idx="1" type="body"/>
          </p:nvPr>
        </p:nvSpPr>
        <p:spPr>
          <a:xfrm>
            <a:off y="1614050" x="457199"/>
            <a:ext cy="4967700" cx="8229600"/>
          </a:xfrm>
          <a:prstGeom prst="rect">
            <a:avLst/>
          </a:prstGeom>
        </p:spPr>
        <p:txBody>
          <a:bodyPr bIns="91425" rIns="91425" lIns="91425" tIns="91425" anchor="t" anchorCtr="0">
            <a:noAutofit/>
          </a:bodyPr>
          <a:lstStyle/>
          <a:p>
            <a:pPr rtl="0" lvl="0">
              <a:buNone/>
            </a:pPr>
            <a:r>
              <a:rPr sz="1800" lang="en"/>
              <a:t>
</a:t>
            </a:r>
          </a:p>
          <a:p>
            <a:pPr rtl="0" lvl="0">
              <a:buNone/>
            </a:pPr>
            <a:r>
              <a:rPr b="1" sz="1800" lang="en"/>
              <a:t>* </a:t>
            </a:r>
            <a:r>
              <a:rPr sz="1800" lang="en"/>
              <a:t>The file structure utilized in windows jumplists is called </a:t>
            </a:r>
            <a:r>
              <a:rPr b="1" sz="1800" lang="en"/>
              <a:t>COMPOUND BINARY FILE</a:t>
            </a:r>
            <a:r>
              <a:rPr sz="1800" lang="en"/>
              <a:t> format or </a:t>
            </a:r>
            <a:r>
              <a:rPr b="1" sz="1800" lang="en"/>
              <a:t>CFB</a:t>
            </a:r>
            <a:r>
              <a:rPr sz="1800" lang="en"/>
              <a:t> for short.</a:t>
            </a:r>
          </a:p>
          <a:p>
            <a:r>
              <a:t/>
            </a:r>
          </a:p>
          <a:p>
            <a:pPr rtl="0" lvl="0">
              <a:buNone/>
            </a:pPr>
            <a:r>
              <a:rPr b="1" sz="1800" lang="en"/>
              <a:t>*</a:t>
            </a:r>
            <a:r>
              <a:rPr sz="1800" lang="en"/>
              <a:t> Microsoft has completely documented the CFB file structure in </a:t>
            </a:r>
            <a:r>
              <a:rPr b="1" sz="1800" lang="en"/>
              <a:t>[MS-CFB].pdf</a:t>
            </a:r>
            <a:r>
              <a:rPr sz="1800" lang="en"/>
              <a:t> which can be located at: </a:t>
            </a:r>
          </a:p>
          <a:p>
            <a:pPr>
              <a:buNone/>
            </a:pPr>
            <a:r>
              <a:rPr u="sng" sz="1800" lang="en">
                <a:solidFill>
                  <a:schemeClr val="hlink"/>
                </a:solidFill>
                <a:hlinkClick r:id="rId3"/>
              </a:rPr>
              <a:t>http://msdn.microsoft.com/en-us/library/dd942138.aspx</a:t>
            </a:r>
          </a:p>
        </p:txBody>
      </p:sp>
      <p:sp>
        <p:nvSpPr>
          <p:cNvPr id="52" name="Shape 52"/>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53" name="Shape 53"/>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54" name="Shape 54"/>
          <p:cNvSpPr/>
          <p:nvPr/>
        </p:nvSpPr>
        <p:spPr>
          <a:xfrm>
            <a:off y="5874325" x="-166297"/>
            <a:ext cy="914400" cx="914397"/>
          </a:xfrm>
          <a:prstGeom prst="rect">
            <a:avLst/>
          </a:prstGeom>
          <a:blipFill>
            <a:blip r:embed="rId4"/>
            <a:stretch>
              <a:fillRect/>
            </a:stretch>
          </a:blipFill>
        </p:spPr>
      </p:sp>
      <p:sp>
        <p:nvSpPr>
          <p:cNvPr id="55" name="Shape 55"/>
          <p:cNvSpPr txBox="1"/>
          <p:nvPr>
            <p:ph type="title"/>
          </p:nvPr>
        </p:nvSpPr>
        <p:spPr>
          <a:xfrm>
            <a:off y="314550" x="2465400"/>
            <a:ext cy="801900" cx="6221400"/>
          </a:xfrm>
          <a:prstGeom prst="rect">
            <a:avLst/>
          </a:prstGeom>
        </p:spPr>
        <p:txBody>
          <a:bodyPr bIns="91425" rIns="91425" lIns="91425" tIns="91425" anchor="b" anchorCtr="0">
            <a:noAutofit/>
          </a:bodyPr>
          <a:lstStyle/>
          <a:p>
            <a:pPr algn="r" rtl="0" lvl="0">
              <a:lnSpc>
                <a:spcPct val="115000"/>
              </a:lnSpc>
              <a:spcBef>
                <a:spcPts val="1800"/>
              </a:spcBef>
              <a:spcAft>
                <a:spcPts val="400"/>
              </a:spcAft>
              <a:buNone/>
            </a:pPr>
            <a:r>
              <a:rPr lang="en">
                <a:solidFill>
                  <a:srgbClr val="000000"/>
                </a:solidFill>
              </a:rPr>
              <a:t>Jump List File Structure 1.0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61" name="Shape 61"/>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62" name="Shape 6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1800" lang="en"/>
              <a:t>
</a:t>
            </a:r>
          </a:p>
          <a:p>
            <a:pPr rtl="0" lvl="0">
              <a:buNone/>
            </a:pPr>
            <a:r>
              <a:rPr b="1" sz="1800" lang="en"/>
              <a:t>*</a:t>
            </a:r>
            <a:r>
              <a:rPr sz="1800" lang="en"/>
              <a:t> For this project, each structure in the [MS-CFB].pdf documentation has been written out in python, and can be downloaded at:</a:t>
            </a:r>
          </a:p>
          <a:p>
            <a:pPr rtl="0" lvl="0">
              <a:buNone/>
            </a:pPr>
            <a:r>
              <a:rPr u="sng" sz="1800" lang="en">
                <a:solidFill>
                  <a:schemeClr val="hlink"/>
                </a:solidFill>
                <a:hlinkClick r:id="rId3"/>
              </a:rPr>
              <a:t>http://github.com/blakelyh/doc/structures/ms_cfb/cfb.txt</a:t>
            </a:r>
          </a:p>
          <a:p>
            <a:r>
              <a:t/>
            </a:r>
          </a:p>
          <a:p>
            <a:pPr rtl="0" lvl="0">
              <a:buNone/>
            </a:pPr>
            <a:r>
              <a:rPr b="1" sz="1800" lang="en"/>
              <a:t>* </a:t>
            </a:r>
            <a:r>
              <a:rPr sz="1800" lang="en"/>
              <a:t>A function has been written for each structure in order to populate the fields of information contained in those structures.</a:t>
            </a:r>
          </a:p>
        </p:txBody>
      </p:sp>
      <p:sp>
        <p:nvSpPr>
          <p:cNvPr id="63" name="Shape 63"/>
          <p:cNvSpPr/>
          <p:nvPr/>
        </p:nvSpPr>
        <p:spPr>
          <a:xfrm>
            <a:off y="5874325" x="-166297"/>
            <a:ext cy="914400" cx="914397"/>
          </a:xfrm>
          <a:prstGeom prst="rect">
            <a:avLst/>
          </a:prstGeom>
          <a:blipFill>
            <a:blip r:embed="rId4"/>
            <a:stretch>
              <a:fillRect/>
            </a:stretch>
          </a:blipFill>
        </p:spPr>
      </p:sp>
      <p:sp>
        <p:nvSpPr>
          <p:cNvPr id="64" name="Shape 64"/>
          <p:cNvSpPr txBox="1"/>
          <p:nvPr>
            <p:ph type="title"/>
          </p:nvPr>
        </p:nvSpPr>
        <p:spPr>
          <a:xfrm>
            <a:off y="193950" x="3445848"/>
            <a:ext cy="801900" cx="5240999"/>
          </a:xfrm>
          <a:prstGeom prst="rect">
            <a:avLst/>
          </a:prstGeom>
        </p:spPr>
        <p:txBody>
          <a:bodyPr bIns="91425" rIns="91425" lIns="91425" tIns="91425" anchor="b" anchorCtr="0">
            <a:noAutofit/>
          </a:bodyPr>
          <a:lstStyle/>
          <a:p>
            <a:pPr algn="r" rtl="0" lvl="0">
              <a:buNone/>
            </a:pPr>
            <a:r>
              <a:rPr lang="en">
                <a:solidFill>
                  <a:srgbClr val="000000"/>
                </a:solidFill>
              </a:rPr>
              <a:t> Writing Structures 1.1</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idx="1" type="body"/>
          </p:nvPr>
        </p:nvSpPr>
        <p:spPr>
          <a:xfrm>
            <a:off y="1600200" x="457199"/>
            <a:ext cy="4967700" cx="8229600"/>
          </a:xfrm>
          <a:prstGeom prst="rect">
            <a:avLst/>
          </a:prstGeom>
        </p:spPr>
        <p:txBody>
          <a:bodyPr bIns="91425" rIns="91425" lIns="91425" tIns="91425" anchor="t" anchorCtr="0">
            <a:noAutofit/>
          </a:bodyPr>
          <a:lstStyle/>
          <a:p>
            <a:pPr rtl="0" lvl="0">
              <a:buNone/>
            </a:pPr>
            <a:r>
              <a:rPr sz="1800" lang="en"/>
              <a:t>
</a:t>
            </a:r>
          </a:p>
          <a:p>
            <a:pPr rtl="0" lvl="0">
              <a:buNone/>
            </a:pPr>
            <a:r>
              <a:rPr b="1" sz="1800" lang="en"/>
              <a:t>*</a:t>
            </a:r>
            <a:r>
              <a:rPr sz="1800" lang="en"/>
              <a:t> There are two file locations associated with jump lists in Windows 7. One directory for automatic destinations jump lists, and another directory for custom destinations jump lists.</a:t>
            </a:r>
          </a:p>
          <a:p>
            <a:r>
              <a:t/>
            </a:r>
          </a:p>
          <a:p>
            <a:pPr rtl="0" lvl="0">
              <a:buNone/>
            </a:pPr>
            <a:r>
              <a:rPr b="1" sz="1800" lang="en"/>
              <a:t>*</a:t>
            </a:r>
            <a:r>
              <a:rPr sz="1800" lang="en"/>
              <a:t> </a:t>
            </a:r>
            <a:r>
              <a:rPr b="1" sz="1800" lang="en"/>
              <a:t>Automatic Destinations</a:t>
            </a:r>
          </a:p>
          <a:p>
            <a:pPr rtl="0" lvl="0" indent="457200">
              <a:buNone/>
            </a:pPr>
            <a:r>
              <a:rPr b="1" sz="1400" lang="en">
                <a:solidFill>
                  <a:srgbClr val="000000"/>
                </a:solidFill>
              </a:rPr>
              <a:t>- </a:t>
            </a:r>
            <a:r>
              <a:rPr sz="1400" lang="en">
                <a:solidFill>
                  <a:srgbClr val="000000"/>
                </a:solidFill>
              </a:rPr>
              <a:t>C:\Users\</a:t>
            </a:r>
            <a:r>
              <a:rPr sz="1400" lang="en">
                <a:solidFill>
                  <a:srgbClr val="FF0000"/>
                </a:solidFill>
              </a:rPr>
              <a:t>username</a:t>
            </a:r>
            <a:r>
              <a:rPr sz="1400" lang="en">
                <a:solidFill>
                  <a:srgbClr val="000000"/>
                </a:solidFill>
              </a:rPr>
              <a:t>\AppData\Roaming\Microsoft\Windows\Recent\AutomaticDestinations</a:t>
            </a:r>
          </a:p>
          <a:p>
            <a:r>
              <a:t/>
            </a:r>
          </a:p>
          <a:p>
            <a:pPr rtl="0" lvl="0">
              <a:buNone/>
            </a:pPr>
            <a:r>
              <a:rPr b="1" sz="1800" lang="en"/>
              <a:t>* Custom Destinations</a:t>
            </a:r>
          </a:p>
          <a:p>
            <a:pPr rtl="0" lvl="0" indent="457200">
              <a:buNone/>
            </a:pPr>
            <a:r>
              <a:rPr b="1" sz="1400" lang="en">
                <a:solidFill>
                  <a:srgbClr val="000000"/>
                </a:solidFill>
              </a:rPr>
              <a:t>-</a:t>
            </a:r>
            <a:r>
              <a:rPr sz="1400" lang="en">
                <a:solidFill>
                  <a:srgbClr val="000000"/>
                </a:solidFill>
              </a:rPr>
              <a:t> C:\Users\</a:t>
            </a:r>
            <a:r>
              <a:rPr sz="1400" lang="en">
                <a:solidFill>
                  <a:srgbClr val="FF0000"/>
                </a:solidFill>
              </a:rPr>
              <a:t>username</a:t>
            </a:r>
            <a:r>
              <a:rPr sz="1400" lang="en">
                <a:solidFill>
                  <a:srgbClr val="000000"/>
                </a:solidFill>
              </a:rPr>
              <a:t>\AppData\Roaming\Microsoft\Windows\Recent\CustomDestinations</a:t>
            </a:r>
          </a:p>
        </p:txBody>
      </p:sp>
      <p:sp>
        <p:nvSpPr>
          <p:cNvPr id="70" name="Shape 70"/>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71" name="Shape 71"/>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72" name="Shape 72"/>
          <p:cNvSpPr/>
          <p:nvPr/>
        </p:nvSpPr>
        <p:spPr>
          <a:xfrm>
            <a:off y="5874325" x="-166297"/>
            <a:ext cy="914400" cx="914397"/>
          </a:xfrm>
          <a:prstGeom prst="rect">
            <a:avLst/>
          </a:prstGeom>
          <a:blipFill>
            <a:blip r:embed="rId3"/>
            <a:stretch>
              <a:fillRect/>
            </a:stretch>
          </a:blipFill>
        </p:spPr>
      </p:sp>
      <p:sp>
        <p:nvSpPr>
          <p:cNvPr id="73" name="Shape 73"/>
          <p:cNvSpPr txBox="1"/>
          <p:nvPr>
            <p:ph type="title"/>
          </p:nvPr>
        </p:nvSpPr>
        <p:spPr>
          <a:xfrm>
            <a:off y="193950" x="2783366"/>
            <a:ext cy="801900" cx="5903400"/>
          </a:xfrm>
          <a:prstGeom prst="rect">
            <a:avLst/>
          </a:prstGeom>
        </p:spPr>
        <p:txBody>
          <a:bodyPr bIns="91425" rIns="91425" lIns="91425" tIns="91425" anchor="b" anchorCtr="0">
            <a:noAutofit/>
          </a:bodyPr>
          <a:lstStyle/>
          <a:p>
            <a:pPr algn="r" rtl="0" lvl="0">
              <a:buNone/>
            </a:pPr>
            <a:r>
              <a:rPr lang="en">
                <a:solidFill>
                  <a:srgbClr val="000000"/>
                </a:solidFill>
              </a:rPr>
              <a:t>Locating Jump Lists 2.0</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79" name="Shape 79"/>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80" name="Shape 80"/>
          <p:cNvSpPr/>
          <p:nvPr/>
        </p:nvSpPr>
        <p:spPr>
          <a:xfrm>
            <a:off y="5874325" x="-166297"/>
            <a:ext cy="914400" cx="914397"/>
          </a:xfrm>
          <a:prstGeom prst="rect">
            <a:avLst/>
          </a:prstGeom>
          <a:blipFill>
            <a:blip r:embed="rId3"/>
            <a:stretch>
              <a:fillRect/>
            </a:stretch>
          </a:blipFill>
        </p:spPr>
      </p:sp>
      <p:sp>
        <p:nvSpPr>
          <p:cNvPr id="81" name="Shape 81"/>
          <p:cNvSpPr txBox="1"/>
          <p:nvPr/>
        </p:nvSpPr>
        <p:spPr>
          <a:xfrm>
            <a:off y="956100" x="3064025"/>
            <a:ext cy="595500" cx="2554799"/>
          </a:xfrm>
          <a:prstGeom prst="rect">
            <a:avLst/>
          </a:prstGeom>
          <a:noFill/>
        </p:spPr>
        <p:txBody>
          <a:bodyPr bIns="91425" rIns="91425" lIns="91425" tIns="91425" anchor="t" anchorCtr="0">
            <a:noAutofit/>
          </a:bodyPr>
          <a:lstStyle/>
          <a:p>
            <a:pPr algn="ctr">
              <a:buNone/>
            </a:pPr>
            <a:r>
              <a:rPr b="1" lang="en"/>
              <a:t>AutomaticDestinations</a:t>
            </a:r>
          </a:p>
        </p:txBody>
      </p:sp>
      <p:sp>
        <p:nvSpPr>
          <p:cNvPr id="82" name="Shape 82"/>
          <p:cNvSpPr txBox="1"/>
          <p:nvPr>
            <p:ph type="title"/>
          </p:nvPr>
        </p:nvSpPr>
        <p:spPr>
          <a:xfrm>
            <a:off y="193950" x="3228541"/>
            <a:ext cy="801900" cx="5458199"/>
          </a:xfrm>
          <a:prstGeom prst="rect">
            <a:avLst/>
          </a:prstGeom>
        </p:spPr>
        <p:txBody>
          <a:bodyPr bIns="91425" rIns="91425" lIns="91425" tIns="91425" anchor="b" anchorCtr="0">
            <a:noAutofit/>
          </a:bodyPr>
          <a:lstStyle/>
          <a:p>
            <a:pPr algn="r" rtl="0" lvl="0">
              <a:buNone/>
            </a:pPr>
            <a:r>
              <a:rPr lang="en">
                <a:solidFill>
                  <a:srgbClr val="000000"/>
                </a:solidFill>
              </a:rPr>
              <a:t>Locating Jump Lists 2.1</a:t>
            </a:r>
          </a:p>
        </p:txBody>
      </p:sp>
      <p:sp>
        <p:nvSpPr>
          <p:cNvPr id="83" name="Shape 83"/>
          <p:cNvSpPr/>
          <p:nvPr/>
        </p:nvSpPr>
        <p:spPr>
          <a:xfrm>
            <a:off y="1414462" x="1283900"/>
            <a:ext cy="4029075" cx="6115050"/>
          </a:xfrm>
          <a:prstGeom prst="rect">
            <a:avLst/>
          </a:prstGeom>
          <a:blipFill>
            <a:blip r:embed="rId4"/>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89" name="Shape 89"/>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90" name="Shape 90"/>
          <p:cNvSpPr/>
          <p:nvPr/>
        </p:nvSpPr>
        <p:spPr>
          <a:xfrm>
            <a:off y="5874325" x="-166297"/>
            <a:ext cy="914400" cx="914397"/>
          </a:xfrm>
          <a:prstGeom prst="rect">
            <a:avLst/>
          </a:prstGeom>
          <a:blipFill>
            <a:blip r:embed="rId3"/>
            <a:stretch>
              <a:fillRect/>
            </a:stretch>
          </a:blipFill>
        </p:spPr>
      </p:sp>
      <p:sp>
        <p:nvSpPr>
          <p:cNvPr id="91" name="Shape 91"/>
          <p:cNvSpPr txBox="1"/>
          <p:nvPr/>
        </p:nvSpPr>
        <p:spPr>
          <a:xfrm>
            <a:off y="956100" x="3064025"/>
            <a:ext cy="595500" cx="2554799"/>
          </a:xfrm>
          <a:prstGeom prst="rect">
            <a:avLst/>
          </a:prstGeom>
          <a:noFill/>
        </p:spPr>
        <p:txBody>
          <a:bodyPr bIns="91425" rIns="91425" lIns="91425" tIns="91425" anchor="t" anchorCtr="0">
            <a:noAutofit/>
          </a:bodyPr>
          <a:lstStyle/>
          <a:p>
            <a:pPr algn="ctr" rtl="0" lvl="0">
              <a:buNone/>
            </a:pPr>
            <a:r>
              <a:rPr b="1" lang="en"/>
              <a:t>CustomDestinations</a:t>
            </a:r>
          </a:p>
        </p:txBody>
      </p:sp>
      <p:sp>
        <p:nvSpPr>
          <p:cNvPr id="92" name="Shape 92"/>
          <p:cNvSpPr txBox="1"/>
          <p:nvPr>
            <p:ph type="title"/>
          </p:nvPr>
        </p:nvSpPr>
        <p:spPr>
          <a:xfrm>
            <a:off y="193950" x="2751566"/>
            <a:ext cy="801900" cx="5935199"/>
          </a:xfrm>
          <a:prstGeom prst="rect">
            <a:avLst/>
          </a:prstGeom>
        </p:spPr>
        <p:txBody>
          <a:bodyPr bIns="91425" rIns="91425" lIns="91425" tIns="91425" anchor="b" anchorCtr="0">
            <a:noAutofit/>
          </a:bodyPr>
          <a:lstStyle/>
          <a:p>
            <a:pPr algn="r" rtl="0" lvl="0">
              <a:buNone/>
            </a:pPr>
            <a:r>
              <a:rPr lang="en">
                <a:solidFill>
                  <a:srgbClr val="000000"/>
                </a:solidFill>
              </a:rPr>
              <a:t>Locating Jump Lists 2.2</a:t>
            </a:r>
          </a:p>
        </p:txBody>
      </p:sp>
      <p:sp>
        <p:nvSpPr>
          <p:cNvPr id="93" name="Shape 93"/>
          <p:cNvSpPr/>
          <p:nvPr/>
        </p:nvSpPr>
        <p:spPr>
          <a:xfrm>
            <a:off y="2000250" x="1288662"/>
            <a:ext cy="2857500" cx="6105525"/>
          </a:xfrm>
          <a:prstGeom prst="rect">
            <a:avLst/>
          </a:prstGeom>
          <a:blipFill>
            <a:blip r:embed="rId4"/>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idx="1" type="body"/>
          </p:nvPr>
        </p:nvSpPr>
        <p:spPr>
          <a:xfrm>
            <a:off y="1821025" x="353950"/>
            <a:ext cy="4967700" cx="8229600"/>
          </a:xfrm>
          <a:prstGeom prst="rect">
            <a:avLst/>
          </a:prstGeom>
        </p:spPr>
        <p:txBody>
          <a:bodyPr bIns="91425" rIns="91425" lIns="91425" tIns="91425" anchor="t" anchorCtr="0">
            <a:noAutofit/>
          </a:bodyPr>
          <a:lstStyle/>
          <a:p>
            <a:pPr algn="ctr" rtl="0" lvl="0">
              <a:buNone/>
            </a:pPr>
            <a:r>
              <a:rPr b="1" sz="1800" lang="en"/>
              <a:t>Python Script</a:t>
            </a:r>
          </a:p>
          <a:p>
            <a:pPr algn="l" rtl="0" lvl="0">
              <a:buNone/>
            </a:pPr>
            <a:r>
              <a:rPr sz="1800" lang="en"/>
              <a:t>import binascii									# binary/ascii reading</a:t>
            </a:r>
          </a:p>
          <a:p>
            <a:pPr rtl="0" lvl="0">
              <a:buNone/>
            </a:pPr>
            <a:r>
              <a:rPr sz="1800" lang="en"/>
              <a:t>def seekAndRead(inFile, bOffset, bLength):			# args: file, offset, length</a:t>
            </a:r>
          </a:p>
          <a:p>
            <a:pPr rtl="0" lvl="0">
              <a:buNone/>
            </a:pPr>
            <a:r>
              <a:rPr sz="1800" lang="en"/>
              <a:t>        try:												# exception handling</a:t>
            </a:r>
          </a:p>
          <a:p>
            <a:pPr rtl="0" lvl="0">
              <a:buNone/>
            </a:pPr>
            <a:r>
              <a:rPr sz="1800" lang="en"/>
              <a:t>                f = open(inFile, 'r')						</a:t>
            </a:r>
            <a:r>
              <a:rPr b="1" sz="1800" lang="en">
                <a:solidFill>
                  <a:srgbClr val="FF0000"/>
                </a:solidFill>
              </a:rPr>
              <a:t># open the file to read</a:t>
            </a:r>
          </a:p>
          <a:p>
            <a:pPr rtl="0" lvl="0">
              <a:buNone/>
            </a:pPr>
            <a:r>
              <a:rPr sz="1800" lang="en"/>
              <a:t>        except Exception, e:								# exception handling</a:t>
            </a:r>
          </a:p>
          <a:p>
            <a:pPr rtl="0" lvl="0">
              <a:buNone/>
            </a:pPr>
            <a:r>
              <a:rPr sz="1800" lang="en"/>
              <a:t>                print("Error opening &lt;"+inFile+"&gt;: "+str(e))		# exception handling</a:t>
            </a:r>
          </a:p>
          <a:p>
            <a:pPr rtl="0" lvl="0">
              <a:buNone/>
            </a:pPr>
            <a:r>
              <a:rPr sz="1800" lang="en"/>
              <a:t>        try:											       # exception handling</a:t>
            </a:r>
          </a:p>
          <a:p>
            <a:pPr rtl="0" lvl="0" indent="457200" marL="457200">
              <a:buNone/>
            </a:pPr>
            <a:r>
              <a:rPr sz="1800" lang="en"/>
              <a:t>f.seek(bOffset)							</a:t>
            </a:r>
            <a:r>
              <a:rPr b="1" sz="1800" lang="en">
                <a:solidFill>
                  <a:srgbClr val="FF0000"/>
                </a:solidFill>
              </a:rPr>
              <a:t># go to offset</a:t>
            </a:r>
          </a:p>
          <a:p>
            <a:pPr rtl="0" lvl="0">
              <a:buNone/>
            </a:pPr>
            <a:r>
              <a:rPr sz="1800" lang="en"/>
              <a:t>        except Exception, e:								# exception handling</a:t>
            </a:r>
          </a:p>
          <a:p>
            <a:pPr rtl="0" lvl="0">
              <a:buNone/>
            </a:pPr>
            <a:r>
              <a:rPr sz="1800" lang="en"/>
              <a:t>                print("Error seeking to "+str(bOffset)+" "+str(e))	# exception handling</a:t>
            </a:r>
          </a:p>
          <a:p>
            <a:pPr rtl="0" lvl="0">
              <a:buNone/>
            </a:pPr>
            <a:r>
              <a:rPr sz="1800" lang="en"/>
              <a:t>        out = f.read(bLength).encode("hex")			</a:t>
            </a:r>
            <a:r>
              <a:rPr b="1" sz="1800" lang="en">
                <a:solidFill>
                  <a:srgbClr val="FF0000"/>
                </a:solidFill>
              </a:rPr>
              <a:t># read hex at offset</a:t>
            </a:r>
          </a:p>
          <a:p>
            <a:pPr rtl="0" lvl="0">
              <a:buNone/>
            </a:pPr>
            <a:r>
              <a:rPr sz="1800" lang="en"/>
              <a:t>        f.close()										</a:t>
            </a:r>
            <a:r>
              <a:rPr b="1" sz="1800" lang="en">
                <a:solidFill>
                  <a:srgbClr val="FF0000"/>
                </a:solidFill>
              </a:rPr>
              <a:t># close file</a:t>
            </a:r>
          </a:p>
          <a:p>
            <a:pPr rtl="0" lvl="0">
              <a:buNone/>
            </a:pPr>
            <a:r>
              <a:rPr sz="1800" lang="en"/>
              <a:t>        return out									# return</a:t>
            </a:r>
          </a:p>
          <a:p>
            <a:r>
              <a:t/>
            </a:r>
          </a:p>
        </p:txBody>
      </p:sp>
      <p:sp>
        <p:nvSpPr>
          <p:cNvPr id="99" name="Shape 99"/>
          <p:cNvSpPr/>
          <p:nvPr/>
        </p:nvSpPr>
        <p:spPr>
          <a:xfrm>
            <a:off y="0" x="0"/>
            <a:ext cy="2507700" cx="2521499"/>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00" name="Shape 100"/>
          <p:cNvSpPr/>
          <p:nvPr/>
        </p:nvSpPr>
        <p:spPr>
          <a:xfrm rot="10800000">
            <a:off y="4876800" x="7065899"/>
            <a:ext cy="1981199" cx="2078100"/>
          </a:xfrm>
          <a:prstGeom prst="halfFrame">
            <a:avLst>
              <a:gd fmla="val 33333" name="adj1"/>
              <a:gd fmla="val 33333" name="adj2"/>
            </a:avLst>
          </a:prstGeom>
          <a:solidFill>
            <a:srgbClr val="98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01" name="Shape 101"/>
          <p:cNvSpPr/>
          <p:nvPr/>
        </p:nvSpPr>
        <p:spPr>
          <a:xfrm>
            <a:off y="5874325" x="-166297"/>
            <a:ext cy="914400" cx="914397"/>
          </a:xfrm>
          <a:prstGeom prst="rect">
            <a:avLst/>
          </a:prstGeom>
          <a:blipFill>
            <a:blip r:embed="rId3"/>
            <a:stretch>
              <a:fillRect/>
            </a:stretch>
          </a:blipFill>
        </p:spPr>
      </p:sp>
      <p:sp>
        <p:nvSpPr>
          <p:cNvPr id="102" name="Shape 102"/>
          <p:cNvSpPr txBox="1"/>
          <p:nvPr>
            <p:ph type="title"/>
          </p:nvPr>
        </p:nvSpPr>
        <p:spPr>
          <a:xfrm>
            <a:off y="193950" x="2195063"/>
            <a:ext cy="801900" cx="6491699"/>
          </a:xfrm>
          <a:prstGeom prst="rect">
            <a:avLst/>
          </a:prstGeom>
        </p:spPr>
        <p:txBody>
          <a:bodyPr bIns="91425" rIns="91425" lIns="91425" tIns="91425" anchor="b" anchorCtr="0">
            <a:noAutofit/>
          </a:bodyPr>
          <a:lstStyle/>
          <a:p>
            <a:pPr algn="r" rtl="0" lvl="0">
              <a:buNone/>
            </a:pPr>
            <a:r>
              <a:rPr lang="en">
                <a:solidFill>
                  <a:srgbClr val="000000"/>
                </a:solidFill>
              </a:rPr>
              <a:t>Hexadecimal File Parsing 3.0</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