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3"/>
  </p:notesMasterIdLst>
  <p:handoutMasterIdLst>
    <p:handoutMasterId r:id="rId24"/>
  </p:handoutMasterIdLst>
  <p:sldIdLst>
    <p:sldId id="4192" r:id="rId2"/>
    <p:sldId id="4202" r:id="rId3"/>
    <p:sldId id="4201" r:id="rId4"/>
    <p:sldId id="4203" r:id="rId5"/>
    <p:sldId id="4206" r:id="rId6"/>
    <p:sldId id="4213" r:id="rId7"/>
    <p:sldId id="4204" r:id="rId8"/>
    <p:sldId id="4211" r:id="rId9"/>
    <p:sldId id="4198" r:id="rId10"/>
    <p:sldId id="4208" r:id="rId11"/>
    <p:sldId id="4199" r:id="rId12"/>
    <p:sldId id="4205" r:id="rId13"/>
    <p:sldId id="4207" r:id="rId14"/>
    <p:sldId id="4216" r:id="rId15"/>
    <p:sldId id="4214" r:id="rId16"/>
    <p:sldId id="4215" r:id="rId17"/>
    <p:sldId id="4210" r:id="rId18"/>
    <p:sldId id="4212" r:id="rId19"/>
    <p:sldId id="4200" r:id="rId20"/>
    <p:sldId id="1832" r:id="rId21"/>
    <p:sldId id="42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id="{034B0B4A-A529-6E42-B287-18AA63B3BB8E}">
          <p14:sldIdLst>
            <p14:sldId id="4192"/>
            <p14:sldId id="4202"/>
            <p14:sldId id="4201"/>
            <p14:sldId id="4203"/>
            <p14:sldId id="4206"/>
            <p14:sldId id="4213"/>
            <p14:sldId id="4204"/>
            <p14:sldId id="4211"/>
            <p14:sldId id="4198"/>
            <p14:sldId id="4208"/>
            <p14:sldId id="4199"/>
            <p14:sldId id="4205"/>
            <p14:sldId id="4207"/>
            <p14:sldId id="4216"/>
            <p14:sldId id="4214"/>
            <p14:sldId id="4215"/>
            <p14:sldId id="4210"/>
            <p14:sldId id="4212"/>
            <p14:sldId id="4200"/>
            <p14:sldId id="1832"/>
            <p14:sldId id="4209"/>
          </p14:sldIdLst>
        </p14:section>
      </p14:sectionLst>
    </p:ext>
    <p:ext uri="{EFAFB233-063F-42B5-8137-9DF3F51BA10A}">
      <p15:sldGuideLst xmlns:p15="http://schemas.microsoft.com/office/powerpoint/2012/main">
        <p15:guide id="2" pos="3816" userDrawn="1">
          <p15:clr>
            <a:srgbClr val="A4A3A4"/>
          </p15:clr>
        </p15:guide>
        <p15:guide id="3" orient="horz" pos="2160">
          <p15:clr>
            <a:srgbClr val="A4A3A4"/>
          </p15:clr>
        </p15:guide>
        <p15:guide id="4" orient="horz" pos="29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DD0"/>
    <a:srgbClr val="011C32"/>
    <a:srgbClr val="7C8EA0"/>
    <a:srgbClr val="02143C"/>
    <a:srgbClr val="E8EEFF"/>
    <a:srgbClr val="0214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86515"/>
  </p:normalViewPr>
  <p:slideViewPr>
    <p:cSldViewPr snapToGrid="0" showGuides="1">
      <p:cViewPr varScale="1">
        <p:scale>
          <a:sx n="97" d="100"/>
          <a:sy n="97" d="100"/>
        </p:scale>
        <p:origin x="1266" y="96"/>
      </p:cViewPr>
      <p:guideLst>
        <p:guide pos="3816"/>
        <p:guide orient="horz" pos="2160"/>
        <p:guide orient="horz" pos="2904"/>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203" d="100"/>
          <a:sy n="203" d="100"/>
        </p:scale>
        <p:origin x="718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6B21C-11CE-020C-C7C7-A56E697676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A8EA4E-8C71-6B84-5246-141C21D067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E3CCE7-68AE-E346-916A-F1D60BC6101A}" type="datetimeFigureOut">
              <a:rPr lang="en-US" smtClean="0"/>
              <a:t>4/28/2025</a:t>
            </a:fld>
            <a:endParaRPr lang="en-US"/>
          </a:p>
        </p:txBody>
      </p:sp>
      <p:sp>
        <p:nvSpPr>
          <p:cNvPr id="4" name="Footer Placeholder 3">
            <a:extLst>
              <a:ext uri="{FF2B5EF4-FFF2-40B4-BE49-F238E27FC236}">
                <a16:creationId xmlns:a16="http://schemas.microsoft.com/office/drawing/2014/main" id="{927A30FC-35B1-2FBF-D872-EF6D0CB900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7E7598D-0469-A75F-4735-9194D0695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256C03-4C17-8648-B8BB-9EDFC8C1C550}" type="slidenum">
              <a:rPr lang="en-US" smtClean="0"/>
              <a:t>‹#›</a:t>
            </a:fld>
            <a:endParaRPr lang="en-US"/>
          </a:p>
        </p:txBody>
      </p:sp>
    </p:spTree>
    <p:extLst>
      <p:ext uri="{BB962C8B-B14F-4D97-AF65-F5344CB8AC3E}">
        <p14:creationId xmlns:p14="http://schemas.microsoft.com/office/powerpoint/2010/main" val="3783807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F7F9A-864F-DE44-AF07-EDC0CAC90137}"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053EA-6907-8F47-ACA5-08DBFA1C37EA}" type="slidenum">
              <a:rPr lang="en-US" smtClean="0"/>
              <a:t>‹#›</a:t>
            </a:fld>
            <a:endParaRPr lang="en-US"/>
          </a:p>
        </p:txBody>
      </p:sp>
    </p:spTree>
    <p:extLst>
      <p:ext uri="{BB962C8B-B14F-4D97-AF65-F5344CB8AC3E}">
        <p14:creationId xmlns:p14="http://schemas.microsoft.com/office/powerpoint/2010/main" val="377180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1</a:t>
            </a:fld>
            <a:endParaRPr lang="en-US"/>
          </a:p>
        </p:txBody>
      </p:sp>
    </p:spTree>
    <p:extLst>
      <p:ext uri="{BB962C8B-B14F-4D97-AF65-F5344CB8AC3E}">
        <p14:creationId xmlns:p14="http://schemas.microsoft.com/office/powerpoint/2010/main" val="3731946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13</a:t>
            </a:fld>
            <a:endParaRPr lang="en-US"/>
          </a:p>
        </p:txBody>
      </p:sp>
    </p:spTree>
    <p:extLst>
      <p:ext uri="{BB962C8B-B14F-4D97-AF65-F5344CB8AC3E}">
        <p14:creationId xmlns:p14="http://schemas.microsoft.com/office/powerpoint/2010/main" val="236611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Model context windows increase to a point where down-selecting tables may not be as necessary any more?</a:t>
            </a:r>
          </a:p>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16</a:t>
            </a:fld>
            <a:endParaRPr lang="en-US"/>
          </a:p>
        </p:txBody>
      </p:sp>
    </p:spTree>
    <p:extLst>
      <p:ext uri="{BB962C8B-B14F-4D97-AF65-F5344CB8AC3E}">
        <p14:creationId xmlns:p14="http://schemas.microsoft.com/office/powerpoint/2010/main" val="473530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Databricks has an AI assistant.</a:t>
            </a:r>
          </a:p>
          <a:p>
            <a:r>
              <a:rPr lang="en-US" dirty="0"/>
              <a:t>Denodo has an assisted query feature in their data catalog.</a:t>
            </a:r>
          </a:p>
          <a:p>
            <a:r>
              <a:rPr lang="en-US" dirty="0"/>
              <a:t>Cloudera has a SQL suggestion feature in Hue.</a:t>
            </a:r>
          </a:p>
        </p:txBody>
      </p:sp>
      <p:sp>
        <p:nvSpPr>
          <p:cNvPr id="4" name="Slide Number Placeholder 3"/>
          <p:cNvSpPr>
            <a:spLocks noGrp="1"/>
          </p:cNvSpPr>
          <p:nvPr>
            <p:ph type="sldNum" sz="quarter" idx="5"/>
          </p:nvPr>
        </p:nvSpPr>
        <p:spPr/>
        <p:txBody>
          <a:bodyPr/>
          <a:lstStyle/>
          <a:p>
            <a:fld id="{160053EA-6907-8F47-ACA5-08DBFA1C37EA}" type="slidenum">
              <a:rPr lang="en-US" smtClean="0"/>
              <a:t>17</a:t>
            </a:fld>
            <a:endParaRPr lang="en-US"/>
          </a:p>
        </p:txBody>
      </p:sp>
    </p:spTree>
    <p:extLst>
      <p:ext uri="{BB962C8B-B14F-4D97-AF65-F5344CB8AC3E}">
        <p14:creationId xmlns:p14="http://schemas.microsoft.com/office/powerpoint/2010/main" val="107321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19</a:t>
            </a:fld>
            <a:endParaRPr lang="en-US"/>
          </a:p>
        </p:txBody>
      </p:sp>
    </p:spTree>
    <p:extLst>
      <p:ext uri="{BB962C8B-B14F-4D97-AF65-F5344CB8AC3E}">
        <p14:creationId xmlns:p14="http://schemas.microsoft.com/office/powerpoint/2010/main" val="2897592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20</a:t>
            </a:fld>
            <a:endParaRPr lang="en-US"/>
          </a:p>
        </p:txBody>
      </p:sp>
    </p:spTree>
    <p:extLst>
      <p:ext uri="{BB962C8B-B14F-4D97-AF65-F5344CB8AC3E}">
        <p14:creationId xmlns:p14="http://schemas.microsoft.com/office/powerpoint/2010/main" val="2089107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21</a:t>
            </a:fld>
            <a:endParaRPr lang="en-US"/>
          </a:p>
        </p:txBody>
      </p:sp>
    </p:spTree>
    <p:extLst>
      <p:ext uri="{BB962C8B-B14F-4D97-AF65-F5344CB8AC3E}">
        <p14:creationId xmlns:p14="http://schemas.microsoft.com/office/powerpoint/2010/main" val="2021734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2</a:t>
            </a:fld>
            <a:endParaRPr lang="en-US"/>
          </a:p>
        </p:txBody>
      </p:sp>
    </p:spTree>
    <p:extLst>
      <p:ext uri="{BB962C8B-B14F-4D97-AF65-F5344CB8AC3E}">
        <p14:creationId xmlns:p14="http://schemas.microsoft.com/office/powerpoint/2010/main" val="3276978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3</a:t>
            </a:fld>
            <a:endParaRPr lang="en-US"/>
          </a:p>
        </p:txBody>
      </p:sp>
    </p:spTree>
    <p:extLst>
      <p:ext uri="{BB962C8B-B14F-4D97-AF65-F5344CB8AC3E}">
        <p14:creationId xmlns:p14="http://schemas.microsoft.com/office/powerpoint/2010/main" val="3534307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4</a:t>
            </a:fld>
            <a:endParaRPr lang="en-US"/>
          </a:p>
        </p:txBody>
      </p:sp>
    </p:spTree>
    <p:extLst>
      <p:ext uri="{BB962C8B-B14F-4D97-AF65-F5344CB8AC3E}">
        <p14:creationId xmlns:p14="http://schemas.microsoft.com/office/powerpoint/2010/main" val="3326887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5</a:t>
            </a:fld>
            <a:endParaRPr lang="en-US"/>
          </a:p>
        </p:txBody>
      </p:sp>
    </p:spTree>
    <p:extLst>
      <p:ext uri="{BB962C8B-B14F-4D97-AF65-F5344CB8AC3E}">
        <p14:creationId xmlns:p14="http://schemas.microsoft.com/office/powerpoint/2010/main" val="359524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7</a:t>
            </a:fld>
            <a:endParaRPr lang="en-US"/>
          </a:p>
        </p:txBody>
      </p:sp>
    </p:spTree>
    <p:extLst>
      <p:ext uri="{BB962C8B-B14F-4D97-AF65-F5344CB8AC3E}">
        <p14:creationId xmlns:p14="http://schemas.microsoft.com/office/powerpoint/2010/main" val="1028556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8</a:t>
            </a:fld>
            <a:endParaRPr lang="en-US"/>
          </a:p>
        </p:txBody>
      </p:sp>
    </p:spTree>
    <p:extLst>
      <p:ext uri="{BB962C8B-B14F-4D97-AF65-F5344CB8AC3E}">
        <p14:creationId xmlns:p14="http://schemas.microsoft.com/office/powerpoint/2010/main" val="2552680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9</a:t>
            </a:fld>
            <a:endParaRPr lang="en-US"/>
          </a:p>
        </p:txBody>
      </p:sp>
    </p:spTree>
    <p:extLst>
      <p:ext uri="{BB962C8B-B14F-4D97-AF65-F5344CB8AC3E}">
        <p14:creationId xmlns:p14="http://schemas.microsoft.com/office/powerpoint/2010/main" val="2769754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0053EA-6907-8F47-ACA5-08DBFA1C37EA}" type="slidenum">
              <a:rPr lang="en-US" smtClean="0"/>
              <a:t>11</a:t>
            </a:fld>
            <a:endParaRPr lang="en-US"/>
          </a:p>
        </p:txBody>
      </p:sp>
    </p:spTree>
    <p:extLst>
      <p:ext uri="{BB962C8B-B14F-4D97-AF65-F5344CB8AC3E}">
        <p14:creationId xmlns:p14="http://schemas.microsoft.com/office/powerpoint/2010/main" val="26809443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2895" y="1804415"/>
            <a:ext cx="6477000" cy="926593"/>
          </a:xfrm>
        </p:spPr>
        <p:txBody>
          <a:bodyPr lIns="0" tIns="0" rIns="0" bIns="0" anchor="b">
            <a:normAutofit/>
          </a:bodyPr>
          <a:lstStyle>
            <a:lvl1pPr algn="l">
              <a:defRPr sz="3600">
                <a:solidFill>
                  <a:schemeClr val="accent1"/>
                </a:solidFill>
                <a:latin typeface="+mj-lt"/>
              </a:defRPr>
            </a:lvl1pPr>
          </a:lstStyle>
          <a:p>
            <a:r>
              <a:rPr lang="en-US" dirty="0"/>
              <a:t>Click to add title</a:t>
            </a:r>
          </a:p>
        </p:txBody>
      </p:sp>
      <p:sp>
        <p:nvSpPr>
          <p:cNvPr id="3" name="Subtitle 2"/>
          <p:cNvSpPr>
            <a:spLocks noGrp="1"/>
          </p:cNvSpPr>
          <p:nvPr>
            <p:ph type="subTitle" idx="1" hasCustomPrompt="1"/>
          </p:nvPr>
        </p:nvSpPr>
        <p:spPr>
          <a:xfrm>
            <a:off x="352895" y="3718560"/>
            <a:ext cx="5268686" cy="552733"/>
          </a:xfrm>
          <a:prstGeom prst="rect">
            <a:avLst/>
          </a:prstGeom>
        </p:spPr>
        <p:txBody>
          <a:bodyPr lIns="0" tIns="0" rIns="0" bIns="0" anchor="b">
            <a:noAutofit/>
          </a:bodyPr>
          <a:lstStyle>
            <a:lvl1pPr marL="0" indent="0" algn="l">
              <a:buNone/>
              <a:defRPr sz="2000" b="0" spc="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352895" y="2790226"/>
            <a:ext cx="6014120" cy="548968"/>
          </a:xfrm>
          <a:prstGeom prst="rect">
            <a:avLst/>
          </a:prstGeom>
        </p:spPr>
        <p:txBody>
          <a:bodyPr lIns="0" tIns="0" rIns="0" bIns="0">
            <a:normAutofit/>
          </a:bodyPr>
          <a:lstStyle>
            <a:lvl1pPr marL="0" indent="0">
              <a:buNone/>
              <a:defRPr sz="2400" b="0" i="1">
                <a:solidFill>
                  <a:schemeClr val="bg1"/>
                </a:solidFill>
                <a:latin typeface="+mj-lt"/>
              </a:defRPr>
            </a:lvl1pPr>
          </a:lstStyle>
          <a:p>
            <a:pPr lvl="0"/>
            <a:r>
              <a:rPr lang="en-US" dirty="0"/>
              <a:t>Click to add subtitle</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4288" r="-3731"/>
          <a:stretch/>
        </p:blipFill>
        <p:spPr>
          <a:xfrm>
            <a:off x="345400" y="279742"/>
            <a:ext cx="1329210" cy="514736"/>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p:nvSpPr>
        <p:spPr>
          <a:xfrm>
            <a:off x="352895" y="924827"/>
            <a:ext cx="4504759" cy="307777"/>
          </a:xfrm>
          <a:prstGeom prst="rect">
            <a:avLst/>
          </a:prstGeom>
          <a:noFill/>
        </p:spPr>
        <p:txBody>
          <a:bodyPr wrap="none" lIns="0" tIns="0" rIns="0" bIns="0" rtlCol="0">
            <a:noAutofit/>
          </a:bodyPr>
          <a:lstStyle/>
          <a:p>
            <a:r>
              <a:rPr lang="en-US" sz="1200" i="1" spc="150" baseline="0" dirty="0">
                <a:solidFill>
                  <a:schemeClr val="tx1"/>
                </a:solidFill>
                <a:latin typeface="+mj-lt"/>
              </a:rPr>
              <a:t>Exceptional service in the national interest</a:t>
            </a:r>
          </a:p>
        </p:txBody>
      </p:sp>
      <p:sp>
        <p:nvSpPr>
          <p:cNvPr id="5" name="Content Placeholder 12">
            <a:extLst>
              <a:ext uri="{FF2B5EF4-FFF2-40B4-BE49-F238E27FC236}">
                <a16:creationId xmlns:a16="http://schemas.microsoft.com/office/drawing/2014/main" id="{9E46B321-F521-14A6-E951-95E996DCCC49}"/>
              </a:ext>
            </a:extLst>
          </p:cNvPr>
          <p:cNvSpPr>
            <a:spLocks noGrp="1"/>
          </p:cNvSpPr>
          <p:nvPr>
            <p:ph sz="quarter" idx="29" hasCustomPrompt="1"/>
          </p:nvPr>
        </p:nvSpPr>
        <p:spPr>
          <a:xfrm>
            <a:off x="8878824" y="6540370"/>
            <a:ext cx="2820445" cy="174373"/>
          </a:xfrm>
        </p:spPr>
        <p:txBody>
          <a:bodyPr lIns="0" rIns="0">
            <a:noAutofit/>
          </a:bodyPr>
          <a:lstStyle>
            <a:lvl1pPr marL="0" indent="0" algn="r">
              <a:buFontTx/>
              <a:buNone/>
              <a:defRPr lang="en-US" sz="800" b="1" i="0" kern="1200" spc="300" baseline="0" dirty="0" smtClean="0">
                <a:solidFill>
                  <a:schemeClr val="tx1"/>
                </a:solidFill>
                <a:latin typeface="+mn-lt"/>
                <a:ea typeface="Open Sans SemiBold" panose="020B0606030504020204" pitchFamily="34" charset="0"/>
                <a:cs typeface="Open Sans SemiBold" panose="020B0606030504020204" pitchFamily="34" charset="0"/>
              </a:defRPr>
            </a:lvl1pPr>
          </a:lstStyle>
          <a:p>
            <a:pPr lvl="0"/>
            <a:r>
              <a:rPr lang="en-US" dirty="0"/>
              <a:t>CLICK TO ADD SAND XXXX-XXXX P</a:t>
            </a:r>
          </a:p>
        </p:txBody>
      </p:sp>
      <p:sp>
        <p:nvSpPr>
          <p:cNvPr id="6" name="TextBox 5">
            <a:extLst>
              <a:ext uri="{FF2B5EF4-FFF2-40B4-BE49-F238E27FC236}">
                <a16:creationId xmlns:a16="http://schemas.microsoft.com/office/drawing/2014/main" id="{604D3931-9672-6FB0-B5BB-E89583E1B803}"/>
              </a:ext>
            </a:extLst>
          </p:cNvPr>
          <p:cNvSpPr txBox="1"/>
          <p:nvPr userDrawn="1"/>
        </p:nvSpPr>
        <p:spPr>
          <a:xfrm>
            <a:off x="7647627" y="5970071"/>
            <a:ext cx="4051642" cy="391517"/>
          </a:xfrm>
          <a:prstGeom prst="rect">
            <a:avLst/>
          </a:prstGeom>
          <a:noFill/>
        </p:spPr>
        <p:txBody>
          <a:bodyPr wrap="square" lIns="0" tIns="0" rIns="0" bIns="0" rtlCol="0">
            <a:noAutofit/>
          </a:bodyPr>
          <a:lstStyle/>
          <a:p>
            <a:pPr algn="r">
              <a:lnSpc>
                <a:spcPct val="110000"/>
              </a:lnSpc>
            </a:pPr>
            <a:r>
              <a:rPr lang="en-US" sz="650" b="0" i="0" u="none" strike="noStrike" dirty="0">
                <a:solidFill>
                  <a:schemeClr val="bg1"/>
                </a:solidFill>
                <a:effectLst/>
                <a:latin typeface="+mn-lt"/>
              </a:rPr>
              <a:t>Sandia National Laboratories is a </a:t>
            </a:r>
            <a:r>
              <a:rPr lang="en-US" sz="650" b="0" i="0" u="none" strike="noStrike" dirty="0" err="1">
                <a:solidFill>
                  <a:schemeClr val="bg1"/>
                </a:solidFill>
                <a:effectLst/>
                <a:latin typeface="+mn-lt"/>
              </a:rPr>
              <a:t>multimission</a:t>
            </a:r>
            <a:r>
              <a:rPr lang="en-US" sz="650" b="0" i="0" u="none" strike="noStrike" dirty="0">
                <a:solidFill>
                  <a:schemeClr val="bg1"/>
                </a:solidFill>
                <a:effectLst/>
                <a:latin typeface="+mn-lt"/>
              </a:rPr>
              <a:t> laboratory managed and operated by National Technology and Engineering Solutions of Sandia, LLC, a wholly owned subsidiary of Honeywell International Inc., for the U.S. Department of Energy’s National Nuclear Security Administration under contract DE-NA0003525</a:t>
            </a:r>
            <a:endParaRPr lang="en-US" sz="650" b="0" i="0" dirty="0">
              <a:solidFill>
                <a:schemeClr val="bg1"/>
              </a:solidFill>
              <a:latin typeface="+mn-lt"/>
            </a:endParaRPr>
          </a:p>
        </p:txBody>
      </p:sp>
      <p:pic>
        <p:nvPicPr>
          <p:cNvPr id="8" name="Picture 7">
            <a:extLst>
              <a:ext uri="{FF2B5EF4-FFF2-40B4-BE49-F238E27FC236}">
                <a16:creationId xmlns:a16="http://schemas.microsoft.com/office/drawing/2014/main" id="{1242D4F8-A71D-6829-77CA-B4326EA3C4E2}"/>
              </a:ext>
            </a:extLst>
          </p:cNvPr>
          <p:cNvPicPr>
            <a:picLocks noChangeAspect="1"/>
          </p:cNvPicPr>
          <p:nvPr/>
        </p:nvPicPr>
        <p:blipFill>
          <a:blip r:embed="rId4" cstate="print">
            <a:extLst>
              <a:ext uri="{28A0092B-C50C-407E-A947-70E740481C1C}">
                <a14:useLocalDpi xmlns:a14="http://schemas.microsoft.com/office/drawing/2010/main"/>
              </a:ext>
            </a:extLst>
          </a:blip>
          <a:srcRect/>
          <a:stretch/>
        </p:blipFill>
        <p:spPr>
          <a:xfrm>
            <a:off x="11041002" y="5700166"/>
            <a:ext cx="658267" cy="191198"/>
          </a:xfrm>
          <a:prstGeom prst="rect">
            <a:avLst/>
          </a:prstGeom>
        </p:spPr>
      </p:pic>
      <p:sp>
        <p:nvSpPr>
          <p:cNvPr id="18" name="Text Placeholder 7">
            <a:extLst>
              <a:ext uri="{FF2B5EF4-FFF2-40B4-BE49-F238E27FC236}">
                <a16:creationId xmlns:a16="http://schemas.microsoft.com/office/drawing/2014/main" id="{1E759E8D-369C-956A-8160-6D9E9C7E1F6B}"/>
              </a:ext>
            </a:extLst>
          </p:cNvPr>
          <p:cNvSpPr>
            <a:spLocks noGrp="1"/>
          </p:cNvSpPr>
          <p:nvPr>
            <p:ph type="body" sz="quarter" idx="26" hasCustomPrompt="1"/>
          </p:nvPr>
        </p:nvSpPr>
        <p:spPr>
          <a:xfrm>
            <a:off x="352895" y="4393310"/>
            <a:ext cx="4819650" cy="446913"/>
          </a:xfrm>
        </p:spPr>
        <p:txBody>
          <a:bodyPr lIns="0" rIns="0">
            <a:normAutofit/>
          </a:bodyPr>
          <a:lstStyle>
            <a:lvl1pPr marL="11113" indent="0">
              <a:buFontTx/>
              <a:buNone/>
              <a:tabLst/>
              <a:defRPr sz="1400" b="0" i="1">
                <a:solidFill>
                  <a:schemeClr val="bg1"/>
                </a:solidFill>
                <a:latin typeface="+mn-lt"/>
              </a:defRPr>
            </a:lvl1pPr>
          </a:lstStyle>
          <a:p>
            <a:pPr lvl="0"/>
            <a:r>
              <a:rPr lang="en-US" dirty="0"/>
              <a:t>Click to edit program/organization name</a:t>
            </a:r>
          </a:p>
        </p:txBody>
      </p:sp>
      <p:sp>
        <p:nvSpPr>
          <p:cNvPr id="4" name="Text Placeholder 4">
            <a:extLst>
              <a:ext uri="{FF2B5EF4-FFF2-40B4-BE49-F238E27FC236}">
                <a16:creationId xmlns:a16="http://schemas.microsoft.com/office/drawing/2014/main" id="{05E1BDC2-9B14-F40F-94CC-BC96CE5E5611}"/>
              </a:ext>
            </a:extLst>
          </p:cNvPr>
          <p:cNvSpPr>
            <a:spLocks noGrp="1"/>
          </p:cNvSpPr>
          <p:nvPr>
            <p:ph type="body" sz="quarter" idx="31" hasCustomPrompt="1"/>
          </p:nvPr>
        </p:nvSpPr>
        <p:spPr>
          <a:xfrm>
            <a:off x="352895" y="4888992"/>
            <a:ext cx="4452257" cy="474944"/>
          </a:xfrm>
          <a:prstGeom prst="rect">
            <a:avLst/>
          </a:prstGeom>
        </p:spPr>
        <p:txBody>
          <a:bodyPr lIns="0" tIns="0" rIns="0" bIns="0" anchor="ctr">
            <a:normAutofit/>
          </a:bodyPr>
          <a:lstStyle>
            <a:lvl1pPr marL="0" indent="0">
              <a:lnSpc>
                <a:spcPct val="100000"/>
              </a:lnSpc>
              <a:buFontTx/>
              <a:buNone/>
              <a:defRPr sz="1100" b="0" i="0" spc="50" baseline="0">
                <a:solidFill>
                  <a:schemeClr val="bg1"/>
                </a:solidFill>
                <a:latin typeface="+mn-lt"/>
                <a:ea typeface="Open Sans SemiBold" panose="020B0606030504020204" pitchFamily="34" charset="0"/>
                <a:cs typeface="Open Sans SemiBold" panose="020B0606030504020204" pitchFamily="34" charset="0"/>
              </a:defRPr>
            </a:lvl1pPr>
          </a:lstStyle>
          <a:p>
            <a:pPr lvl="0"/>
            <a:r>
              <a:rPr lang="en-US" dirty="0"/>
              <a:t>Click to add date, location or additional content</a:t>
            </a:r>
          </a:p>
        </p:txBody>
      </p:sp>
      <p:pic>
        <p:nvPicPr>
          <p:cNvPr id="9" name="Picture 8">
            <a:extLst>
              <a:ext uri="{FF2B5EF4-FFF2-40B4-BE49-F238E27FC236}">
                <a16:creationId xmlns:a16="http://schemas.microsoft.com/office/drawing/2014/main" id="{3297AEFF-2856-3FE4-545F-3343807312B3}"/>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345400" y="279742"/>
            <a:ext cx="1329210" cy="514736"/>
          </a:xfrm>
          <a:prstGeom prst="rect">
            <a:avLst/>
          </a:prstGeom>
        </p:spPr>
      </p:pic>
      <p:sp>
        <p:nvSpPr>
          <p:cNvPr id="10" name="TextBox 9">
            <a:extLst>
              <a:ext uri="{FF2B5EF4-FFF2-40B4-BE49-F238E27FC236}">
                <a16:creationId xmlns:a16="http://schemas.microsoft.com/office/drawing/2014/main" id="{290DC417-E8B8-286D-9BB6-443663A01AFA}"/>
              </a:ext>
            </a:extLst>
          </p:cNvPr>
          <p:cNvSpPr txBox="1"/>
          <p:nvPr userDrawn="1"/>
        </p:nvSpPr>
        <p:spPr>
          <a:xfrm>
            <a:off x="352895" y="924827"/>
            <a:ext cx="4504759" cy="307777"/>
          </a:xfrm>
          <a:prstGeom prst="rect">
            <a:avLst/>
          </a:prstGeom>
          <a:noFill/>
        </p:spPr>
        <p:txBody>
          <a:bodyPr wrap="none" lIns="0" tIns="0" rIns="0" bIns="0" rtlCol="0">
            <a:noAutofit/>
          </a:bodyPr>
          <a:lstStyle/>
          <a:p>
            <a:r>
              <a:rPr lang="en-US" sz="1200" i="1" spc="150" baseline="0" dirty="0">
                <a:solidFill>
                  <a:schemeClr val="bg1"/>
                </a:solidFill>
                <a:latin typeface="+mj-lt"/>
              </a:rPr>
              <a:t>Exceptional service in the national interest</a:t>
            </a:r>
          </a:p>
        </p:txBody>
      </p:sp>
      <p:sp>
        <p:nvSpPr>
          <p:cNvPr id="14" name="Text Placeholder 5">
            <a:extLst>
              <a:ext uri="{FF2B5EF4-FFF2-40B4-BE49-F238E27FC236}">
                <a16:creationId xmlns:a16="http://schemas.microsoft.com/office/drawing/2014/main" id="{BA47EBFF-C97D-2ED7-9E00-C685343679A2}"/>
              </a:ext>
            </a:extLst>
          </p:cNvPr>
          <p:cNvSpPr>
            <a:spLocks noGrp="1"/>
          </p:cNvSpPr>
          <p:nvPr>
            <p:ph type="body" sz="quarter" idx="13" hasCustomPrompt="1"/>
          </p:nvPr>
        </p:nvSpPr>
        <p:spPr>
          <a:xfrm>
            <a:off x="352895" y="0"/>
            <a:ext cx="5753100" cy="228600"/>
          </a:xfrm>
        </p:spPr>
        <p:txBody>
          <a:bodyPr anchor="ctr">
            <a:noAutofit/>
          </a:bodyPr>
          <a:lstStyle>
            <a:lvl1pPr marL="0" indent="0" algn="l">
              <a:spcBef>
                <a:spcPts val="0"/>
              </a:spcBef>
              <a:buFont typeface="Arial" panose="020B0604020202020204" pitchFamily="34" charset="0"/>
              <a:buNone/>
              <a:defRPr sz="900" cap="all" spc="50" baseline="0">
                <a:solidFill>
                  <a:schemeClr val="bg1"/>
                </a:solidFill>
                <a:latin typeface="+mn-lt"/>
                <a:ea typeface="Open Sans SemiBold" panose="020B0706030804020204" pitchFamily="34" charset="0"/>
                <a:cs typeface="Open Sans SemiBold" panose="020B0706030804020204" pitchFamily="34" charset="0"/>
              </a:defRPr>
            </a:lvl1pPr>
            <a:lvl2pPr marL="201168" indent="0" algn="ctr">
              <a:buNone/>
              <a:defRPr sz="900" cap="all" spc="50" baseline="0">
                <a:latin typeface="Open Sans SemiBold" panose="020B0706030804020204" pitchFamily="34" charset="0"/>
                <a:ea typeface="Open Sans SemiBold" panose="020B0706030804020204" pitchFamily="34" charset="0"/>
                <a:cs typeface="Open Sans SemiBold" panose="020B0706030804020204" pitchFamily="34" charset="0"/>
              </a:defRPr>
            </a:lvl2pPr>
            <a:lvl3pPr marL="384048" indent="0" algn="ctr">
              <a:buNone/>
              <a:defRPr sz="900" cap="all" spc="50" baseline="0">
                <a:latin typeface="Open Sans SemiBold" panose="020B0706030804020204" pitchFamily="34" charset="0"/>
                <a:ea typeface="Open Sans SemiBold" panose="020B0706030804020204" pitchFamily="34" charset="0"/>
                <a:cs typeface="Open Sans SemiBold" panose="020B0706030804020204" pitchFamily="34" charset="0"/>
              </a:defRPr>
            </a:lvl3pPr>
            <a:lvl4pPr marL="566928" indent="0" algn="ctr">
              <a:buNone/>
              <a:defRPr sz="900" cap="all" spc="50" baseline="0">
                <a:latin typeface="Open Sans SemiBold" panose="020B0706030804020204" pitchFamily="34" charset="0"/>
                <a:ea typeface="Open Sans SemiBold" panose="020B0706030804020204" pitchFamily="34" charset="0"/>
                <a:cs typeface="Open Sans SemiBold" panose="020B0706030804020204" pitchFamily="34" charset="0"/>
              </a:defRPr>
            </a:lvl4pPr>
            <a:lvl5pPr marL="749808" indent="0" algn="ctr">
              <a:buNone/>
              <a:defRPr sz="900" cap="all" spc="50" baseline="0">
                <a:latin typeface="Open Sans SemiBold" panose="020B0706030804020204" pitchFamily="34" charset="0"/>
                <a:ea typeface="Open Sans SemiBold" panose="020B0706030804020204" pitchFamily="34" charset="0"/>
                <a:cs typeface="Open Sans SemiBold" panose="020B0706030804020204" pitchFamily="34" charset="0"/>
              </a:defRPr>
            </a:lvl5pPr>
          </a:lstStyle>
          <a:p>
            <a:r>
              <a:rPr lang="en-US" dirty="0"/>
              <a:t>CLICK TO EDIT CONTROL MARKING//CATEGORY</a:t>
            </a:r>
          </a:p>
        </p:txBody>
      </p:sp>
      <p:pic>
        <p:nvPicPr>
          <p:cNvPr id="7" name="Picture 6">
            <a:extLst>
              <a:ext uri="{FF2B5EF4-FFF2-40B4-BE49-F238E27FC236}">
                <a16:creationId xmlns:a16="http://schemas.microsoft.com/office/drawing/2014/main" id="{932447AD-4DD0-704C-D261-138DA49834E2}"/>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p:blipFill>
        <p:spPr>
          <a:xfrm>
            <a:off x="10007600" y="5666408"/>
            <a:ext cx="923925" cy="224956"/>
          </a:xfrm>
          <a:prstGeom prst="rect">
            <a:avLst/>
          </a:prstGeom>
        </p:spPr>
      </p:pic>
    </p:spTree>
    <p:extLst>
      <p:ext uri="{BB962C8B-B14F-4D97-AF65-F5344CB8AC3E}">
        <p14:creationId xmlns:p14="http://schemas.microsoft.com/office/powerpoint/2010/main" val="143110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Slide_Pho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52895" y="1804415"/>
            <a:ext cx="6477000" cy="926593"/>
          </a:xfrm>
        </p:spPr>
        <p:txBody>
          <a:bodyPr lIns="0" tIns="0" rIns="0" bIns="0" anchor="b">
            <a:normAutofit/>
          </a:bodyPr>
          <a:lstStyle>
            <a:lvl1pPr algn="l">
              <a:defRPr sz="3600">
                <a:solidFill>
                  <a:schemeClr val="accent1"/>
                </a:solidFill>
                <a:latin typeface="+mj-lt"/>
              </a:defRPr>
            </a:lvl1pPr>
          </a:lstStyle>
          <a:p>
            <a:r>
              <a:rPr lang="en-US" dirty="0"/>
              <a:t>Click to add title</a:t>
            </a:r>
          </a:p>
        </p:txBody>
      </p:sp>
      <p:sp>
        <p:nvSpPr>
          <p:cNvPr id="3" name="Subtitle 2"/>
          <p:cNvSpPr>
            <a:spLocks noGrp="1"/>
          </p:cNvSpPr>
          <p:nvPr>
            <p:ph type="subTitle" idx="1" hasCustomPrompt="1"/>
          </p:nvPr>
        </p:nvSpPr>
        <p:spPr>
          <a:xfrm>
            <a:off x="352895" y="3718560"/>
            <a:ext cx="5268686" cy="552733"/>
          </a:xfrm>
          <a:prstGeom prst="rect">
            <a:avLst/>
          </a:prstGeom>
        </p:spPr>
        <p:txBody>
          <a:bodyPr lIns="0" tIns="0" rIns="0" bIns="0" anchor="b">
            <a:noAutofit/>
          </a:bodyPr>
          <a:lstStyle>
            <a:lvl1pPr marL="0" indent="0" algn="l">
              <a:buNone/>
              <a:defRPr sz="2000" b="0" spc="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352895" y="2790226"/>
            <a:ext cx="6014120" cy="548968"/>
          </a:xfrm>
          <a:prstGeom prst="rect">
            <a:avLst/>
          </a:prstGeom>
        </p:spPr>
        <p:txBody>
          <a:bodyPr lIns="0" tIns="0" rIns="0" bIns="0">
            <a:normAutofit/>
          </a:bodyPr>
          <a:lstStyle>
            <a:lvl1pPr marL="0" indent="0">
              <a:buNone/>
              <a:defRPr sz="2400" b="0" i="1">
                <a:solidFill>
                  <a:schemeClr val="bg1"/>
                </a:solidFill>
                <a:latin typeface="+mj-lt"/>
              </a:defRPr>
            </a:lvl1pPr>
          </a:lstStyle>
          <a:p>
            <a:pPr lvl="0"/>
            <a:r>
              <a:rPr lang="en-US" dirty="0"/>
              <a:t>Click to add subtitle</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4288" r="-3731"/>
          <a:stretch/>
        </p:blipFill>
        <p:spPr>
          <a:xfrm>
            <a:off x="345400" y="279742"/>
            <a:ext cx="1329210" cy="514736"/>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p:nvSpPr>
        <p:spPr>
          <a:xfrm>
            <a:off x="352895" y="924827"/>
            <a:ext cx="4504759" cy="307777"/>
          </a:xfrm>
          <a:prstGeom prst="rect">
            <a:avLst/>
          </a:prstGeom>
          <a:noFill/>
        </p:spPr>
        <p:txBody>
          <a:bodyPr wrap="none" lIns="0" tIns="0" rIns="0" bIns="0" rtlCol="0">
            <a:noAutofit/>
          </a:bodyPr>
          <a:lstStyle/>
          <a:p>
            <a:r>
              <a:rPr lang="en-US" sz="1200" i="1" spc="150" baseline="0" dirty="0">
                <a:solidFill>
                  <a:schemeClr val="tx1"/>
                </a:solidFill>
                <a:latin typeface="+mj-lt"/>
              </a:rPr>
              <a:t>Exceptional service in the national interest</a:t>
            </a:r>
          </a:p>
        </p:txBody>
      </p:sp>
      <p:sp>
        <p:nvSpPr>
          <p:cNvPr id="5" name="Content Placeholder 12">
            <a:extLst>
              <a:ext uri="{FF2B5EF4-FFF2-40B4-BE49-F238E27FC236}">
                <a16:creationId xmlns:a16="http://schemas.microsoft.com/office/drawing/2014/main" id="{9E46B321-F521-14A6-E951-95E996DCCC49}"/>
              </a:ext>
            </a:extLst>
          </p:cNvPr>
          <p:cNvSpPr>
            <a:spLocks noGrp="1"/>
          </p:cNvSpPr>
          <p:nvPr>
            <p:ph sz="quarter" idx="29" hasCustomPrompt="1"/>
          </p:nvPr>
        </p:nvSpPr>
        <p:spPr>
          <a:xfrm>
            <a:off x="8878824" y="6540370"/>
            <a:ext cx="2820445" cy="174373"/>
          </a:xfrm>
        </p:spPr>
        <p:txBody>
          <a:bodyPr lIns="0" rIns="0">
            <a:noAutofit/>
          </a:bodyPr>
          <a:lstStyle>
            <a:lvl1pPr marL="0" indent="0" algn="r">
              <a:buFontTx/>
              <a:buNone/>
              <a:defRPr lang="en-US" sz="800" b="1" i="0" kern="1200" spc="300" baseline="0" dirty="0" smtClean="0">
                <a:solidFill>
                  <a:schemeClr val="tx1"/>
                </a:solidFill>
                <a:latin typeface="+mn-lt"/>
                <a:ea typeface="Open Sans SemiBold" panose="020B0606030504020204" pitchFamily="34" charset="0"/>
                <a:cs typeface="Open Sans SemiBold" panose="020B0606030504020204" pitchFamily="34" charset="0"/>
              </a:defRPr>
            </a:lvl1pPr>
          </a:lstStyle>
          <a:p>
            <a:pPr lvl="0"/>
            <a:r>
              <a:rPr lang="en-US" dirty="0"/>
              <a:t>CLICK TO ADD SAND XXXX-XXXX P</a:t>
            </a:r>
          </a:p>
        </p:txBody>
      </p:sp>
      <p:sp>
        <p:nvSpPr>
          <p:cNvPr id="6" name="TextBox 5">
            <a:extLst>
              <a:ext uri="{FF2B5EF4-FFF2-40B4-BE49-F238E27FC236}">
                <a16:creationId xmlns:a16="http://schemas.microsoft.com/office/drawing/2014/main" id="{604D3931-9672-6FB0-B5BB-E89583E1B803}"/>
              </a:ext>
            </a:extLst>
          </p:cNvPr>
          <p:cNvSpPr txBox="1"/>
          <p:nvPr/>
        </p:nvSpPr>
        <p:spPr>
          <a:xfrm>
            <a:off x="7647627" y="5970071"/>
            <a:ext cx="4051642" cy="391517"/>
          </a:xfrm>
          <a:prstGeom prst="rect">
            <a:avLst/>
          </a:prstGeom>
          <a:noFill/>
        </p:spPr>
        <p:txBody>
          <a:bodyPr wrap="square" lIns="0" tIns="0" rIns="0" bIns="0" rtlCol="0">
            <a:noAutofit/>
          </a:bodyPr>
          <a:lstStyle/>
          <a:p>
            <a:pPr algn="r">
              <a:lnSpc>
                <a:spcPct val="110000"/>
              </a:lnSpc>
            </a:pPr>
            <a:r>
              <a:rPr lang="en-US" sz="650" b="0" i="0" u="none" strike="noStrike" dirty="0">
                <a:solidFill>
                  <a:schemeClr val="bg1"/>
                </a:solidFill>
                <a:effectLst/>
                <a:latin typeface="+mn-lt"/>
              </a:rPr>
              <a:t>Sandia National Laboratories is a </a:t>
            </a:r>
            <a:r>
              <a:rPr lang="en-US" sz="650" b="0" i="0" u="none" strike="noStrike" dirty="0" err="1">
                <a:solidFill>
                  <a:schemeClr val="bg1"/>
                </a:solidFill>
                <a:effectLst/>
                <a:latin typeface="+mn-lt"/>
              </a:rPr>
              <a:t>multimission</a:t>
            </a:r>
            <a:r>
              <a:rPr lang="en-US" sz="650" b="0" i="0" u="none" strike="noStrike" dirty="0">
                <a:solidFill>
                  <a:schemeClr val="bg1"/>
                </a:solidFill>
                <a:effectLst/>
                <a:latin typeface="+mn-lt"/>
              </a:rPr>
              <a:t> laboratory managed and operated by National Technology and Engineering Solutions of Sandia, LLC, a wholly owned subsidiary of Honeywell International Inc., for the U.S. Department of Energy’s National Nuclear Security Administration under contract DE-NA0003525</a:t>
            </a:r>
            <a:endParaRPr lang="en-US" sz="650" b="0" i="0" dirty="0">
              <a:solidFill>
                <a:schemeClr val="bg1"/>
              </a:solidFill>
              <a:latin typeface="+mn-lt"/>
            </a:endParaRPr>
          </a:p>
        </p:txBody>
      </p:sp>
      <p:sp>
        <p:nvSpPr>
          <p:cNvPr id="18" name="Text Placeholder 7">
            <a:extLst>
              <a:ext uri="{FF2B5EF4-FFF2-40B4-BE49-F238E27FC236}">
                <a16:creationId xmlns:a16="http://schemas.microsoft.com/office/drawing/2014/main" id="{1E759E8D-369C-956A-8160-6D9E9C7E1F6B}"/>
              </a:ext>
            </a:extLst>
          </p:cNvPr>
          <p:cNvSpPr>
            <a:spLocks noGrp="1"/>
          </p:cNvSpPr>
          <p:nvPr>
            <p:ph type="body" sz="quarter" idx="26" hasCustomPrompt="1"/>
          </p:nvPr>
        </p:nvSpPr>
        <p:spPr>
          <a:xfrm>
            <a:off x="352895" y="4393310"/>
            <a:ext cx="4819650" cy="446913"/>
          </a:xfrm>
        </p:spPr>
        <p:txBody>
          <a:bodyPr lIns="0" rIns="0">
            <a:normAutofit/>
          </a:bodyPr>
          <a:lstStyle>
            <a:lvl1pPr marL="11113" indent="0">
              <a:buFontTx/>
              <a:buNone/>
              <a:tabLst/>
              <a:defRPr sz="1400" b="0" i="1">
                <a:solidFill>
                  <a:schemeClr val="bg1"/>
                </a:solidFill>
                <a:latin typeface="+mn-lt"/>
              </a:defRPr>
            </a:lvl1pPr>
          </a:lstStyle>
          <a:p>
            <a:pPr lvl="0"/>
            <a:r>
              <a:rPr lang="en-US" dirty="0"/>
              <a:t>Click to edit program/organization name</a:t>
            </a:r>
          </a:p>
        </p:txBody>
      </p:sp>
      <p:sp>
        <p:nvSpPr>
          <p:cNvPr id="4" name="Text Placeholder 4">
            <a:extLst>
              <a:ext uri="{FF2B5EF4-FFF2-40B4-BE49-F238E27FC236}">
                <a16:creationId xmlns:a16="http://schemas.microsoft.com/office/drawing/2014/main" id="{05E1BDC2-9B14-F40F-94CC-BC96CE5E5611}"/>
              </a:ext>
            </a:extLst>
          </p:cNvPr>
          <p:cNvSpPr>
            <a:spLocks noGrp="1"/>
          </p:cNvSpPr>
          <p:nvPr>
            <p:ph type="body" sz="quarter" idx="31" hasCustomPrompt="1"/>
          </p:nvPr>
        </p:nvSpPr>
        <p:spPr>
          <a:xfrm>
            <a:off x="352895" y="4888992"/>
            <a:ext cx="4452257" cy="474944"/>
          </a:xfrm>
          <a:prstGeom prst="rect">
            <a:avLst/>
          </a:prstGeom>
        </p:spPr>
        <p:txBody>
          <a:bodyPr lIns="0" tIns="0" rIns="0" bIns="0" anchor="ctr">
            <a:normAutofit/>
          </a:bodyPr>
          <a:lstStyle>
            <a:lvl1pPr marL="0" indent="0">
              <a:lnSpc>
                <a:spcPct val="100000"/>
              </a:lnSpc>
              <a:buFontTx/>
              <a:buNone/>
              <a:defRPr sz="1100" b="0" i="0" spc="50" baseline="0">
                <a:solidFill>
                  <a:schemeClr val="bg1"/>
                </a:solidFill>
                <a:latin typeface="+mn-lt"/>
                <a:ea typeface="Open Sans SemiBold" panose="020B0606030504020204" pitchFamily="34" charset="0"/>
                <a:cs typeface="Open Sans SemiBold" panose="020B0606030504020204" pitchFamily="34" charset="0"/>
              </a:defRPr>
            </a:lvl1pPr>
          </a:lstStyle>
          <a:p>
            <a:pPr lvl="0"/>
            <a:r>
              <a:rPr lang="en-US" dirty="0"/>
              <a:t>Click to add date, location or additional content</a:t>
            </a:r>
          </a:p>
        </p:txBody>
      </p:sp>
      <p:pic>
        <p:nvPicPr>
          <p:cNvPr id="9" name="Picture 8">
            <a:extLst>
              <a:ext uri="{FF2B5EF4-FFF2-40B4-BE49-F238E27FC236}">
                <a16:creationId xmlns:a16="http://schemas.microsoft.com/office/drawing/2014/main" id="{3297AEFF-2856-3FE4-545F-3343807312B3}"/>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345400" y="279742"/>
            <a:ext cx="1329210" cy="514736"/>
          </a:xfrm>
          <a:prstGeom prst="rect">
            <a:avLst/>
          </a:prstGeom>
        </p:spPr>
      </p:pic>
      <p:sp>
        <p:nvSpPr>
          <p:cNvPr id="10" name="TextBox 9">
            <a:extLst>
              <a:ext uri="{FF2B5EF4-FFF2-40B4-BE49-F238E27FC236}">
                <a16:creationId xmlns:a16="http://schemas.microsoft.com/office/drawing/2014/main" id="{290DC417-E8B8-286D-9BB6-443663A01AFA}"/>
              </a:ext>
            </a:extLst>
          </p:cNvPr>
          <p:cNvSpPr txBox="1"/>
          <p:nvPr userDrawn="1"/>
        </p:nvSpPr>
        <p:spPr>
          <a:xfrm>
            <a:off x="352895" y="924827"/>
            <a:ext cx="4504759" cy="307777"/>
          </a:xfrm>
          <a:prstGeom prst="rect">
            <a:avLst/>
          </a:prstGeom>
          <a:noFill/>
        </p:spPr>
        <p:txBody>
          <a:bodyPr wrap="none" lIns="0" tIns="0" rIns="0" bIns="0" rtlCol="0">
            <a:noAutofit/>
          </a:bodyPr>
          <a:lstStyle/>
          <a:p>
            <a:r>
              <a:rPr lang="en-US" sz="1200" i="1" spc="150" baseline="0" dirty="0">
                <a:solidFill>
                  <a:schemeClr val="bg1"/>
                </a:solidFill>
                <a:latin typeface="+mj-lt"/>
              </a:rPr>
              <a:t>Exceptional service in the national interest</a:t>
            </a:r>
          </a:p>
        </p:txBody>
      </p:sp>
      <p:sp>
        <p:nvSpPr>
          <p:cNvPr id="17" name="Picture Placeholder 16">
            <a:extLst>
              <a:ext uri="{FF2B5EF4-FFF2-40B4-BE49-F238E27FC236}">
                <a16:creationId xmlns:a16="http://schemas.microsoft.com/office/drawing/2014/main" id="{5D8068C1-323F-572A-96F9-3C07CF172E93}"/>
              </a:ext>
            </a:extLst>
          </p:cNvPr>
          <p:cNvSpPr>
            <a:spLocks noGrp="1"/>
          </p:cNvSpPr>
          <p:nvPr>
            <p:ph type="pic" sz="quarter" idx="32" hasCustomPrompt="1"/>
          </p:nvPr>
        </p:nvSpPr>
        <p:spPr>
          <a:xfrm>
            <a:off x="7677150" y="1"/>
            <a:ext cx="3467099" cy="1676400"/>
          </a:xfrm>
          <a:prstGeom prst="parallelogram">
            <a:avLst>
              <a:gd name="adj" fmla="val 73223"/>
            </a:avLst>
          </a:prstGeom>
          <a:noFill/>
          <a:ln>
            <a:noFill/>
          </a:ln>
        </p:spPr>
        <p:txBody>
          <a:bodyPr anchor="t">
            <a:normAutofit/>
          </a:bodyPr>
          <a:lstStyle>
            <a:lvl1pPr marL="0" indent="0" algn="ctr">
              <a:buNone/>
              <a:defRPr sz="1800"/>
            </a:lvl1pPr>
          </a:lstStyle>
          <a:p>
            <a:r>
              <a:rPr lang="en-US" dirty="0"/>
              <a:t>Add image</a:t>
            </a:r>
          </a:p>
        </p:txBody>
      </p:sp>
      <p:sp>
        <p:nvSpPr>
          <p:cNvPr id="19" name="Picture Placeholder 16">
            <a:extLst>
              <a:ext uri="{FF2B5EF4-FFF2-40B4-BE49-F238E27FC236}">
                <a16:creationId xmlns:a16="http://schemas.microsoft.com/office/drawing/2014/main" id="{6ECFC8AD-FDE1-C946-6F19-1D200A5C7EB5}"/>
              </a:ext>
            </a:extLst>
          </p:cNvPr>
          <p:cNvSpPr>
            <a:spLocks noGrp="1"/>
          </p:cNvSpPr>
          <p:nvPr>
            <p:ph type="pic" sz="quarter" idx="33" hasCustomPrompt="1"/>
          </p:nvPr>
        </p:nvSpPr>
        <p:spPr>
          <a:xfrm>
            <a:off x="6424422" y="1728217"/>
            <a:ext cx="3467099" cy="1676400"/>
          </a:xfrm>
          <a:prstGeom prst="parallelogram">
            <a:avLst>
              <a:gd name="adj" fmla="val 73223"/>
            </a:avLst>
          </a:prstGeom>
          <a:noFill/>
          <a:ln>
            <a:noFill/>
          </a:ln>
        </p:spPr>
        <p:txBody>
          <a:bodyPr>
            <a:normAutofit/>
          </a:bodyPr>
          <a:lstStyle>
            <a:lvl1pPr marL="0" indent="0" algn="ctr">
              <a:buNone/>
              <a:defRPr sz="1800"/>
            </a:lvl1pPr>
          </a:lstStyle>
          <a:p>
            <a:r>
              <a:rPr lang="en-US" dirty="0"/>
              <a:t>Add image</a:t>
            </a:r>
          </a:p>
        </p:txBody>
      </p:sp>
      <p:sp>
        <p:nvSpPr>
          <p:cNvPr id="20" name="Picture Placeholder 16">
            <a:extLst>
              <a:ext uri="{FF2B5EF4-FFF2-40B4-BE49-F238E27FC236}">
                <a16:creationId xmlns:a16="http://schemas.microsoft.com/office/drawing/2014/main" id="{086AE18A-883A-AF55-B395-94D7303F8A07}"/>
              </a:ext>
            </a:extLst>
          </p:cNvPr>
          <p:cNvSpPr>
            <a:spLocks noGrp="1"/>
          </p:cNvSpPr>
          <p:nvPr>
            <p:ph type="pic" sz="quarter" idx="34" hasCustomPrompt="1"/>
          </p:nvPr>
        </p:nvSpPr>
        <p:spPr>
          <a:xfrm>
            <a:off x="5144262" y="3456433"/>
            <a:ext cx="3467099" cy="1676400"/>
          </a:xfrm>
          <a:prstGeom prst="parallelogram">
            <a:avLst>
              <a:gd name="adj" fmla="val 73223"/>
            </a:avLst>
          </a:prstGeom>
          <a:noFill/>
          <a:ln>
            <a:noFill/>
          </a:ln>
        </p:spPr>
        <p:txBody>
          <a:bodyPr>
            <a:normAutofit/>
          </a:bodyPr>
          <a:lstStyle>
            <a:lvl1pPr marL="0" indent="0" algn="ctr">
              <a:buNone/>
              <a:defRPr sz="1800"/>
            </a:lvl1pPr>
          </a:lstStyle>
          <a:p>
            <a:r>
              <a:rPr lang="en-US" dirty="0"/>
              <a:t>Add image</a:t>
            </a:r>
          </a:p>
        </p:txBody>
      </p:sp>
      <p:sp>
        <p:nvSpPr>
          <p:cNvPr id="21" name="Picture Placeholder 16">
            <a:extLst>
              <a:ext uri="{FF2B5EF4-FFF2-40B4-BE49-F238E27FC236}">
                <a16:creationId xmlns:a16="http://schemas.microsoft.com/office/drawing/2014/main" id="{403128C2-8DFF-BDBA-C323-B9EE2FD9A542}"/>
              </a:ext>
            </a:extLst>
          </p:cNvPr>
          <p:cNvSpPr>
            <a:spLocks noGrp="1"/>
          </p:cNvSpPr>
          <p:nvPr>
            <p:ph type="pic" sz="quarter" idx="35" hasCustomPrompt="1"/>
          </p:nvPr>
        </p:nvSpPr>
        <p:spPr>
          <a:xfrm>
            <a:off x="3900678" y="5175505"/>
            <a:ext cx="3467099" cy="1676400"/>
          </a:xfrm>
          <a:prstGeom prst="parallelogram">
            <a:avLst>
              <a:gd name="adj" fmla="val 73223"/>
            </a:avLst>
          </a:prstGeom>
          <a:noFill/>
          <a:ln>
            <a:noFill/>
          </a:ln>
        </p:spPr>
        <p:txBody>
          <a:bodyPr>
            <a:normAutofit/>
          </a:bodyPr>
          <a:lstStyle>
            <a:lvl1pPr marL="0" indent="0" algn="ctr">
              <a:buNone/>
              <a:defRPr sz="1800"/>
            </a:lvl1pPr>
          </a:lstStyle>
          <a:p>
            <a:r>
              <a:rPr lang="en-US" dirty="0"/>
              <a:t>Add image</a:t>
            </a:r>
          </a:p>
        </p:txBody>
      </p:sp>
      <p:sp>
        <p:nvSpPr>
          <p:cNvPr id="14" name="Text Placeholder 5">
            <a:extLst>
              <a:ext uri="{FF2B5EF4-FFF2-40B4-BE49-F238E27FC236}">
                <a16:creationId xmlns:a16="http://schemas.microsoft.com/office/drawing/2014/main" id="{8C0D6C5F-2EE1-E366-3882-F2CA4D85B840}"/>
              </a:ext>
            </a:extLst>
          </p:cNvPr>
          <p:cNvSpPr>
            <a:spLocks noGrp="1"/>
          </p:cNvSpPr>
          <p:nvPr>
            <p:ph type="body" sz="quarter" idx="13" hasCustomPrompt="1"/>
          </p:nvPr>
        </p:nvSpPr>
        <p:spPr>
          <a:xfrm>
            <a:off x="352895" y="0"/>
            <a:ext cx="5753100" cy="228600"/>
          </a:xfrm>
        </p:spPr>
        <p:txBody>
          <a:bodyPr anchor="ctr">
            <a:noAutofit/>
          </a:bodyPr>
          <a:lstStyle>
            <a:lvl1pPr marL="0" indent="0" algn="l">
              <a:spcBef>
                <a:spcPts val="0"/>
              </a:spcBef>
              <a:buFont typeface="Arial" panose="020B0604020202020204" pitchFamily="34" charset="0"/>
              <a:buNone/>
              <a:defRPr sz="900" cap="all" spc="50" baseline="0">
                <a:solidFill>
                  <a:schemeClr val="bg1"/>
                </a:solidFill>
                <a:latin typeface="+mn-lt"/>
                <a:ea typeface="Open Sans SemiBold" panose="020B0706030804020204" pitchFamily="34" charset="0"/>
                <a:cs typeface="Open Sans SemiBold" panose="020B0706030804020204" pitchFamily="34" charset="0"/>
              </a:defRPr>
            </a:lvl1pPr>
            <a:lvl2pPr marL="201168" indent="0" algn="ctr">
              <a:buNone/>
              <a:defRPr sz="900" cap="all" spc="50" baseline="0">
                <a:latin typeface="Open Sans SemiBold" panose="020B0706030804020204" pitchFamily="34" charset="0"/>
                <a:ea typeface="Open Sans SemiBold" panose="020B0706030804020204" pitchFamily="34" charset="0"/>
                <a:cs typeface="Open Sans SemiBold" panose="020B0706030804020204" pitchFamily="34" charset="0"/>
              </a:defRPr>
            </a:lvl2pPr>
            <a:lvl3pPr marL="384048" indent="0" algn="ctr">
              <a:buNone/>
              <a:defRPr sz="900" cap="all" spc="50" baseline="0">
                <a:latin typeface="Open Sans SemiBold" panose="020B0706030804020204" pitchFamily="34" charset="0"/>
                <a:ea typeface="Open Sans SemiBold" panose="020B0706030804020204" pitchFamily="34" charset="0"/>
                <a:cs typeface="Open Sans SemiBold" panose="020B0706030804020204" pitchFamily="34" charset="0"/>
              </a:defRPr>
            </a:lvl3pPr>
            <a:lvl4pPr marL="566928" indent="0" algn="ctr">
              <a:buNone/>
              <a:defRPr sz="900" cap="all" spc="50" baseline="0">
                <a:latin typeface="Open Sans SemiBold" panose="020B0706030804020204" pitchFamily="34" charset="0"/>
                <a:ea typeface="Open Sans SemiBold" panose="020B0706030804020204" pitchFamily="34" charset="0"/>
                <a:cs typeface="Open Sans SemiBold" panose="020B0706030804020204" pitchFamily="34" charset="0"/>
              </a:defRPr>
            </a:lvl4pPr>
            <a:lvl5pPr marL="749808" indent="0" algn="ctr">
              <a:buNone/>
              <a:defRPr sz="900" cap="all" spc="50" baseline="0">
                <a:latin typeface="Open Sans SemiBold" panose="020B0706030804020204" pitchFamily="34" charset="0"/>
                <a:ea typeface="Open Sans SemiBold" panose="020B0706030804020204" pitchFamily="34" charset="0"/>
                <a:cs typeface="Open Sans SemiBold" panose="020B0706030804020204" pitchFamily="34" charset="0"/>
              </a:defRPr>
            </a:lvl5pPr>
          </a:lstStyle>
          <a:p>
            <a:r>
              <a:rPr lang="en-US" dirty="0"/>
              <a:t>CLICK TO EDIT CONTROL MARKING//CATEGORY</a:t>
            </a:r>
          </a:p>
        </p:txBody>
      </p:sp>
      <p:pic>
        <p:nvPicPr>
          <p:cNvPr id="11" name="Picture 10">
            <a:extLst>
              <a:ext uri="{FF2B5EF4-FFF2-40B4-BE49-F238E27FC236}">
                <a16:creationId xmlns:a16="http://schemas.microsoft.com/office/drawing/2014/main" id="{AF0E8022-DF14-62B8-B246-81EB16FC656C}"/>
              </a:ext>
            </a:extLst>
          </p:cNvPr>
          <p:cNvPicPr>
            <a:picLocks noChangeAspect="1"/>
          </p:cNvPicPr>
          <p:nvPr userDrawn="1"/>
        </p:nvPicPr>
        <p:blipFill>
          <a:blip r:embed="rId4" cstate="print">
            <a:extLst>
              <a:ext uri="{28A0092B-C50C-407E-A947-70E740481C1C}">
                <a14:useLocalDpi xmlns:a14="http://schemas.microsoft.com/office/drawing/2010/main"/>
              </a:ext>
            </a:extLst>
          </a:blip>
          <a:srcRect/>
          <a:stretch/>
        </p:blipFill>
        <p:spPr>
          <a:xfrm>
            <a:off x="11041002" y="5700166"/>
            <a:ext cx="658267" cy="191198"/>
          </a:xfrm>
          <a:prstGeom prst="rect">
            <a:avLst/>
          </a:prstGeom>
        </p:spPr>
      </p:pic>
      <p:pic>
        <p:nvPicPr>
          <p:cNvPr id="8" name="Picture 7">
            <a:extLst>
              <a:ext uri="{FF2B5EF4-FFF2-40B4-BE49-F238E27FC236}">
                <a16:creationId xmlns:a16="http://schemas.microsoft.com/office/drawing/2014/main" id="{21286E28-607F-A063-54C5-4A46C401D2FE}"/>
              </a:ext>
            </a:extLst>
          </p:cNvPr>
          <p:cNvPicPr>
            <a:picLocks noChangeAspect="1"/>
          </p:cNvPicPr>
          <p:nvPr userDrawn="1"/>
        </p:nvPicPr>
        <p:blipFill>
          <a:blip r:embed="rId5" cstate="print">
            <a:extLst>
              <a:ext uri="{28A0092B-C50C-407E-A947-70E740481C1C}">
                <a14:useLocalDpi xmlns:a14="http://schemas.microsoft.com/office/drawing/2010/main"/>
              </a:ext>
            </a:extLst>
          </a:blip>
          <a:srcRect/>
          <a:stretch/>
        </p:blipFill>
        <p:spPr>
          <a:xfrm>
            <a:off x="10007600" y="5666408"/>
            <a:ext cx="923925" cy="224956"/>
          </a:xfrm>
          <a:prstGeom prst="rect">
            <a:avLst/>
          </a:prstGeom>
        </p:spPr>
      </p:pic>
    </p:spTree>
    <p:extLst>
      <p:ext uri="{BB962C8B-B14F-4D97-AF65-F5344CB8AC3E}">
        <p14:creationId xmlns:p14="http://schemas.microsoft.com/office/powerpoint/2010/main" val="320044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A25A95-582E-4BBB-DEB4-056147D55C28}"/>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1298936" y="6483096"/>
            <a:ext cx="893064" cy="374904"/>
          </a:xfrm>
          <a:prstGeom prst="rect">
            <a:avLst/>
          </a:prstGeom>
        </p:spPr>
      </p:pic>
      <p:sp>
        <p:nvSpPr>
          <p:cNvPr id="2" name="Title 1"/>
          <p:cNvSpPr>
            <a:spLocks noGrp="1"/>
          </p:cNvSpPr>
          <p:nvPr>
            <p:ph type="ctrTitle" hasCustomPrompt="1"/>
          </p:nvPr>
        </p:nvSpPr>
        <p:spPr>
          <a:xfrm>
            <a:off x="4161692" y="2031023"/>
            <a:ext cx="3868616" cy="2795954"/>
          </a:xfrm>
        </p:spPr>
        <p:txBody>
          <a:bodyPr anchor="ctr">
            <a:normAutofit/>
          </a:bodyPr>
          <a:lstStyle>
            <a:lvl1pPr algn="ctr">
              <a:defRPr sz="4000">
                <a:solidFill>
                  <a:schemeClr val="bg1"/>
                </a:solidFill>
              </a:defRPr>
            </a:lvl1pPr>
          </a:lstStyle>
          <a:p>
            <a:r>
              <a:rPr lang="en-US" dirty="0"/>
              <a:t>Click to </a:t>
            </a:r>
            <a:br>
              <a:rPr lang="en-US" dirty="0"/>
            </a:br>
            <a:r>
              <a:rPr lang="en-US" dirty="0"/>
              <a:t>edit subtitle</a:t>
            </a:r>
          </a:p>
        </p:txBody>
      </p:sp>
      <p:sp>
        <p:nvSpPr>
          <p:cNvPr id="5" name="Slide Number Placeholder 5">
            <a:extLst>
              <a:ext uri="{FF2B5EF4-FFF2-40B4-BE49-F238E27FC236}">
                <a16:creationId xmlns:a16="http://schemas.microsoft.com/office/drawing/2014/main" id="{0C1BBB78-2337-77EE-6EC0-4C784C5E7159}"/>
              </a:ext>
            </a:extLst>
          </p:cNvPr>
          <p:cNvSpPr>
            <a:spLocks noGrp="1"/>
          </p:cNvSpPr>
          <p:nvPr>
            <p:ph type="sldNum" sz="quarter" idx="4"/>
          </p:nvPr>
        </p:nvSpPr>
        <p:spPr>
          <a:xfrm>
            <a:off x="11706126" y="6638826"/>
            <a:ext cx="485874" cy="219174"/>
          </a:xfrm>
          <a:prstGeom prst="rect">
            <a:avLst/>
          </a:prstGeom>
        </p:spPr>
        <p:txBody>
          <a:bodyPr vert="horz" lIns="91440" tIns="45720" rIns="91440" bIns="45720" rtlCol="0" anchor="ctr"/>
          <a:lstStyle>
            <a:lvl1pPr algn="ctr">
              <a:defRPr sz="1000" b="1" i="0">
                <a:solidFill>
                  <a:schemeClr val="tx2"/>
                </a:solidFill>
                <a:latin typeface="Exo 2 Semi Bold" pitchFamily="2" charset="77"/>
              </a:defRPr>
            </a:lvl1pPr>
          </a:lstStyle>
          <a:p>
            <a:fld id="{6FB6B91F-BB11-E946-B7F6-1372EDB8DEC1}" type="slidenum">
              <a:rPr lang="en-US" smtClean="0"/>
              <a:pPr/>
              <a:t>‹#›</a:t>
            </a:fld>
            <a:endParaRPr lang="en-US" dirty="0"/>
          </a:p>
        </p:txBody>
      </p:sp>
      <p:sp>
        <p:nvSpPr>
          <p:cNvPr id="3" name="Footer Placeholder 4">
            <a:extLst>
              <a:ext uri="{FF2B5EF4-FFF2-40B4-BE49-F238E27FC236}">
                <a16:creationId xmlns:a16="http://schemas.microsoft.com/office/drawing/2014/main" id="{5560EA2B-BE9C-1249-82D6-B7B0949FCFDE}"/>
              </a:ext>
            </a:extLst>
          </p:cNvPr>
          <p:cNvSpPr>
            <a:spLocks noGrp="1"/>
          </p:cNvSpPr>
          <p:nvPr>
            <p:ph type="ftr" sz="quarter" idx="3"/>
          </p:nvPr>
        </p:nvSpPr>
        <p:spPr>
          <a:xfrm>
            <a:off x="1600200" y="0"/>
            <a:ext cx="8991600" cy="219174"/>
          </a:xfrm>
          <a:prstGeom prst="rect">
            <a:avLst/>
          </a:prstGeom>
        </p:spPr>
        <p:txBody>
          <a:bodyPr vert="horz" lIns="0" tIns="0" rIns="0" bIns="0" rtlCol="0" anchor="ctr"/>
          <a:lstStyle>
            <a:lvl1pPr marL="0" marR="0" indent="0" algn="ctr" defTabSz="914400" rtl="0" eaLnBrk="1" fontAlgn="auto" latinLnBrk="0" hangingPunct="1">
              <a:lnSpc>
                <a:spcPct val="100000"/>
              </a:lnSpc>
              <a:spcBef>
                <a:spcPts val="0"/>
              </a:spcBef>
              <a:spcAft>
                <a:spcPts val="0"/>
              </a:spcAft>
              <a:buClrTx/>
              <a:buSzTx/>
              <a:buFontTx/>
              <a:buNone/>
              <a:tabLst/>
              <a:defRPr sz="900" b="0" i="0">
                <a:solidFill>
                  <a:schemeClr val="tx1"/>
                </a:solidFill>
                <a:latin typeface="+mn-lt"/>
                <a:ea typeface="Open Sans SemiBold" panose="020B0606030504020204" pitchFamily="34" charset="0"/>
                <a:cs typeface="Open Sans SemiBold" panose="020B0606030504020204" pitchFamily="34" charset="0"/>
              </a:defRPr>
            </a:lvl1pPr>
          </a:lstStyle>
          <a:p>
            <a:r>
              <a:rPr lang="en-US"/>
              <a:t>CLICK TO EDIT CONTROL MARKING//CATEGORY</a:t>
            </a:r>
            <a:endParaRPr lang="en-US" dirty="0"/>
          </a:p>
        </p:txBody>
      </p:sp>
    </p:spTree>
    <p:extLst>
      <p:ext uri="{BB962C8B-B14F-4D97-AF65-F5344CB8AC3E}">
        <p14:creationId xmlns:p14="http://schemas.microsoft.com/office/powerpoint/2010/main" val="361810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76D2-8435-708B-9C12-A2DDE33F5A48}"/>
              </a:ext>
            </a:extLst>
          </p:cNvPr>
          <p:cNvSpPr>
            <a:spLocks noGrp="1"/>
          </p:cNvSpPr>
          <p:nvPr>
            <p:ph type="title"/>
          </p:nvPr>
        </p:nvSpPr>
        <p:spPr>
          <a:xfrm>
            <a:off x="352326" y="238026"/>
            <a:ext cx="10224545" cy="676374"/>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EC6E0C3-D357-9904-3F83-469364BF9F2C}"/>
              </a:ext>
            </a:extLst>
          </p:cNvPr>
          <p:cNvSpPr>
            <a:spLocks noGrp="1"/>
          </p:cNvSpPr>
          <p:nvPr>
            <p:ph type="dt" sz="half" idx="10"/>
          </p:nvPr>
        </p:nvSpPr>
        <p:spPr>
          <a:xfrm>
            <a:off x="352326" y="6638826"/>
            <a:ext cx="1047750" cy="219174"/>
          </a:xfrm>
        </p:spPr>
        <p:txBody>
          <a:bodyPr/>
          <a:lstStyle/>
          <a:p>
            <a:endParaRPr lang="en-US" dirty="0"/>
          </a:p>
        </p:txBody>
      </p:sp>
      <p:sp>
        <p:nvSpPr>
          <p:cNvPr id="6" name="Content Placeholder 2">
            <a:extLst>
              <a:ext uri="{FF2B5EF4-FFF2-40B4-BE49-F238E27FC236}">
                <a16:creationId xmlns:a16="http://schemas.microsoft.com/office/drawing/2014/main" id="{07DD9EA8-5FFB-C9B1-1267-6671E46FBB5B}"/>
              </a:ext>
            </a:extLst>
          </p:cNvPr>
          <p:cNvSpPr>
            <a:spLocks noGrp="1"/>
          </p:cNvSpPr>
          <p:nvPr>
            <p:ph idx="1"/>
          </p:nvPr>
        </p:nvSpPr>
        <p:spPr>
          <a:xfrm>
            <a:off x="352326" y="1225691"/>
            <a:ext cx="11239500" cy="50498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0FEDC9B2-DEFB-E449-1A1F-85E60AE319B5}"/>
              </a:ext>
            </a:extLst>
          </p:cNvPr>
          <p:cNvSpPr>
            <a:spLocks noGrp="1"/>
          </p:cNvSpPr>
          <p:nvPr>
            <p:ph type="sldNum" sz="quarter" idx="4"/>
          </p:nvPr>
        </p:nvSpPr>
        <p:spPr>
          <a:xfrm>
            <a:off x="11706126" y="6638826"/>
            <a:ext cx="485874" cy="219174"/>
          </a:xfrm>
          <a:prstGeom prst="rect">
            <a:avLst/>
          </a:prstGeom>
        </p:spPr>
        <p:txBody>
          <a:bodyPr vert="horz" lIns="91440" tIns="45720" rIns="91440" bIns="45720" rtlCol="0" anchor="ctr"/>
          <a:lstStyle>
            <a:lvl1pPr algn="ctr">
              <a:defRPr sz="1000" b="1" i="0">
                <a:solidFill>
                  <a:schemeClr val="tx2"/>
                </a:solidFill>
                <a:latin typeface="Exo 2 Semi Bold" pitchFamily="2" charset="77"/>
              </a:defRPr>
            </a:lvl1pPr>
          </a:lstStyle>
          <a:p>
            <a:fld id="{6FB6B91F-BB11-E946-B7F6-1372EDB8DEC1}" type="slidenum">
              <a:rPr lang="en-US" smtClean="0"/>
              <a:pPr/>
              <a:t>‹#›</a:t>
            </a:fld>
            <a:endParaRPr lang="en-US" dirty="0"/>
          </a:p>
        </p:txBody>
      </p:sp>
      <p:sp>
        <p:nvSpPr>
          <p:cNvPr id="5" name="Footer Placeholder 4">
            <a:extLst>
              <a:ext uri="{FF2B5EF4-FFF2-40B4-BE49-F238E27FC236}">
                <a16:creationId xmlns:a16="http://schemas.microsoft.com/office/drawing/2014/main" id="{F011983E-5F7D-4A6F-7455-559917154B65}"/>
              </a:ext>
            </a:extLst>
          </p:cNvPr>
          <p:cNvSpPr>
            <a:spLocks noGrp="1"/>
          </p:cNvSpPr>
          <p:nvPr>
            <p:ph type="ftr" sz="quarter" idx="3"/>
          </p:nvPr>
        </p:nvSpPr>
        <p:spPr>
          <a:xfrm>
            <a:off x="1600200" y="0"/>
            <a:ext cx="8991600" cy="228600"/>
          </a:xfrm>
          <a:prstGeom prst="rect">
            <a:avLst/>
          </a:prstGeom>
        </p:spPr>
        <p:txBody>
          <a:bodyPr vert="horz" lIns="0" tIns="0" rIns="0" bIns="0" rtlCol="0" anchor="ctr"/>
          <a:lstStyle>
            <a:lvl1pPr algn="ctr">
              <a:defRPr sz="900" b="0" i="0">
                <a:solidFill>
                  <a:schemeClr val="tx1"/>
                </a:solidFill>
                <a:latin typeface="+mn-lt"/>
                <a:ea typeface="Open Sans SemiBold" panose="020B0606030504020204" pitchFamily="34" charset="0"/>
                <a:cs typeface="Open Sans SemiBold" panose="020B0606030504020204" pitchFamily="34" charset="0"/>
              </a:defRPr>
            </a:lvl1pPr>
          </a:lstStyle>
          <a:p>
            <a:r>
              <a:rPr lang="en-US"/>
              <a:t>CLICK TO EDIT CONTROL MARKING//CATEGORY</a:t>
            </a:r>
            <a:endParaRPr lang="en-US" dirty="0"/>
          </a:p>
        </p:txBody>
      </p:sp>
    </p:spTree>
    <p:extLst>
      <p:ext uri="{BB962C8B-B14F-4D97-AF65-F5344CB8AC3E}">
        <p14:creationId xmlns:p14="http://schemas.microsoft.com/office/powerpoint/2010/main" val="109791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_Sub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1A6A05-6A68-95A1-41EE-FDBA7FA90F3C}"/>
              </a:ext>
            </a:extLst>
          </p:cNvPr>
          <p:cNvSpPr/>
          <p:nvPr userDrawn="1"/>
        </p:nvSpPr>
        <p:spPr>
          <a:xfrm>
            <a:off x="0" y="914400"/>
            <a:ext cx="11696699" cy="766119"/>
          </a:xfrm>
          <a:prstGeom prst="rect">
            <a:avLst/>
          </a:prstGeom>
          <a:gradFill flip="none" rotWithShape="1">
            <a:gsLst>
              <a:gs pos="0">
                <a:schemeClr val="tx2">
                  <a:lumMod val="20000"/>
                  <a:lumOff val="80000"/>
                  <a:alpha val="0"/>
                </a:schemeClr>
              </a:gs>
              <a:gs pos="40000">
                <a:schemeClr val="tx2">
                  <a:lumMod val="20000"/>
                  <a:lumOff val="80000"/>
                  <a:alpha val="20000"/>
                </a:schemeClr>
              </a:gs>
              <a:gs pos="60000">
                <a:schemeClr val="accent1">
                  <a:alpha val="25000"/>
                </a:schemeClr>
              </a:gs>
              <a:gs pos="100000">
                <a:schemeClr val="accent1">
                  <a:alpha val="58414"/>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01F21708-074B-CB27-329D-6020CFC9800E}"/>
              </a:ext>
            </a:extLst>
          </p:cNvPr>
          <p:cNvSpPr>
            <a:spLocks noGrp="1"/>
          </p:cNvSpPr>
          <p:nvPr>
            <p:ph idx="1"/>
          </p:nvPr>
        </p:nvSpPr>
        <p:spPr>
          <a:xfrm>
            <a:off x="1037968" y="2042984"/>
            <a:ext cx="10544432" cy="42435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E16EF4D-A4D6-628F-7773-C9A53396E25A}"/>
              </a:ext>
            </a:extLst>
          </p:cNvPr>
          <p:cNvSpPr>
            <a:spLocks noGrp="1"/>
          </p:cNvSpPr>
          <p:nvPr>
            <p:ph type="sldNum" sz="quarter" idx="12"/>
          </p:nvPr>
        </p:nvSpPr>
        <p:spPr>
          <a:xfrm>
            <a:off x="11706126" y="6638826"/>
            <a:ext cx="485874" cy="219174"/>
          </a:xfrm>
          <a:prstGeom prst="rect">
            <a:avLst/>
          </a:prstGeom>
        </p:spPr>
        <p:txBody>
          <a:bodyPr/>
          <a:lstStyle/>
          <a:p>
            <a:fld id="{6FB6B91F-BB11-E946-B7F6-1372EDB8DEC1}" type="slidenum">
              <a:rPr lang="en-US" smtClean="0"/>
              <a:t>‹#›</a:t>
            </a:fld>
            <a:endParaRPr lang="en-US" dirty="0"/>
          </a:p>
        </p:txBody>
      </p:sp>
      <p:sp>
        <p:nvSpPr>
          <p:cNvPr id="5" name="Title Placeholder 1">
            <a:extLst>
              <a:ext uri="{FF2B5EF4-FFF2-40B4-BE49-F238E27FC236}">
                <a16:creationId xmlns:a16="http://schemas.microsoft.com/office/drawing/2014/main" id="{B9BA94E1-F833-74C4-C220-979B5551CE35}"/>
              </a:ext>
            </a:extLst>
          </p:cNvPr>
          <p:cNvSpPr>
            <a:spLocks noGrp="1"/>
          </p:cNvSpPr>
          <p:nvPr>
            <p:ph type="title"/>
          </p:nvPr>
        </p:nvSpPr>
        <p:spPr>
          <a:xfrm>
            <a:off x="352326" y="238026"/>
            <a:ext cx="10224545" cy="676374"/>
          </a:xfrm>
          <a:prstGeom prst="rect">
            <a:avLst/>
          </a:prstGeom>
        </p:spPr>
        <p:txBody>
          <a:bodyPr vert="horz" lIns="0" tIns="0" rIns="0" bIns="0" rtlCol="0" anchor="ctr">
            <a:noAutofit/>
          </a:bodyPr>
          <a:lstStyle/>
          <a:p>
            <a:r>
              <a:rPr lang="en-US" dirty="0"/>
              <a:t>Click to edit Master title style</a:t>
            </a:r>
          </a:p>
        </p:txBody>
      </p:sp>
      <p:sp>
        <p:nvSpPr>
          <p:cNvPr id="2" name="Footer Placeholder 4">
            <a:extLst>
              <a:ext uri="{FF2B5EF4-FFF2-40B4-BE49-F238E27FC236}">
                <a16:creationId xmlns:a16="http://schemas.microsoft.com/office/drawing/2014/main" id="{57360BF7-31E7-2BD1-4BB4-C13DCDA30168}"/>
              </a:ext>
            </a:extLst>
          </p:cNvPr>
          <p:cNvSpPr>
            <a:spLocks noGrp="1"/>
          </p:cNvSpPr>
          <p:nvPr>
            <p:ph type="ftr" sz="quarter" idx="3"/>
          </p:nvPr>
        </p:nvSpPr>
        <p:spPr>
          <a:xfrm>
            <a:off x="1600200" y="0"/>
            <a:ext cx="8991600" cy="228600"/>
          </a:xfrm>
          <a:prstGeom prst="rect">
            <a:avLst/>
          </a:prstGeom>
        </p:spPr>
        <p:txBody>
          <a:bodyPr vert="horz" lIns="0" tIns="0" rIns="0" bIns="0" rtlCol="0" anchor="ctr"/>
          <a:lstStyle>
            <a:lvl1pPr algn="ctr">
              <a:defRPr sz="900" b="0" i="0">
                <a:solidFill>
                  <a:schemeClr val="tx1"/>
                </a:solidFill>
                <a:latin typeface="+mn-lt"/>
                <a:ea typeface="Open Sans SemiBold" panose="020B0606030504020204" pitchFamily="34" charset="0"/>
                <a:cs typeface="Open Sans SemiBold" panose="020B0606030504020204" pitchFamily="34" charset="0"/>
              </a:defRPr>
            </a:lvl1pPr>
          </a:lstStyle>
          <a:p>
            <a:r>
              <a:rPr lang="en-US"/>
              <a:t>CLICK TO EDIT CONTROL MARKING//CATEGORY</a:t>
            </a:r>
            <a:endParaRPr lang="en-US" dirty="0"/>
          </a:p>
        </p:txBody>
      </p:sp>
      <p:sp>
        <p:nvSpPr>
          <p:cNvPr id="8" name="Text Placeholder 7">
            <a:extLst>
              <a:ext uri="{FF2B5EF4-FFF2-40B4-BE49-F238E27FC236}">
                <a16:creationId xmlns:a16="http://schemas.microsoft.com/office/drawing/2014/main" id="{A64E1765-210E-6276-4BFF-2D655F43CC3C}"/>
              </a:ext>
            </a:extLst>
          </p:cNvPr>
          <p:cNvSpPr>
            <a:spLocks noGrp="1"/>
          </p:cNvSpPr>
          <p:nvPr>
            <p:ph type="body" sz="quarter" idx="13" hasCustomPrompt="1"/>
          </p:nvPr>
        </p:nvSpPr>
        <p:spPr>
          <a:xfrm>
            <a:off x="1037968" y="1054571"/>
            <a:ext cx="9529477" cy="485775"/>
          </a:xfrm>
        </p:spPr>
        <p:txBody>
          <a:bodyPr anchor="ct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subtitle</a:t>
            </a:r>
          </a:p>
        </p:txBody>
      </p:sp>
      <p:sp>
        <p:nvSpPr>
          <p:cNvPr id="10" name="Triangle 9">
            <a:extLst>
              <a:ext uri="{FF2B5EF4-FFF2-40B4-BE49-F238E27FC236}">
                <a16:creationId xmlns:a16="http://schemas.microsoft.com/office/drawing/2014/main" id="{E2DB5861-DC1F-274C-DB37-975429602C12}"/>
              </a:ext>
            </a:extLst>
          </p:cNvPr>
          <p:cNvSpPr/>
          <p:nvPr userDrawn="1"/>
        </p:nvSpPr>
        <p:spPr>
          <a:xfrm rot="5400000">
            <a:off x="516549" y="1150458"/>
            <a:ext cx="529826" cy="294000"/>
          </a:xfrm>
          <a:prstGeom prst="triangle">
            <a:avLst/>
          </a:prstGeom>
          <a:solidFill>
            <a:schemeClr val="bg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D9E6835A-8A89-91B3-CA12-BE90FD1FEF40}"/>
              </a:ext>
            </a:extLst>
          </p:cNvPr>
          <p:cNvSpPr/>
          <p:nvPr userDrawn="1"/>
        </p:nvSpPr>
        <p:spPr>
          <a:xfrm rot="5400000">
            <a:off x="204109" y="1150458"/>
            <a:ext cx="529826" cy="294000"/>
          </a:xfrm>
          <a:prstGeom prst="triangle">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2FC92465-7D33-6807-71D6-C420B847E784}"/>
              </a:ext>
            </a:extLst>
          </p:cNvPr>
          <p:cNvSpPr/>
          <p:nvPr userDrawn="1"/>
        </p:nvSpPr>
        <p:spPr>
          <a:xfrm rot="5400000">
            <a:off x="-117913" y="1150458"/>
            <a:ext cx="529826" cy="294000"/>
          </a:xfrm>
          <a:prstGeom prst="triangl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2">
            <a:extLst>
              <a:ext uri="{FF2B5EF4-FFF2-40B4-BE49-F238E27FC236}">
                <a16:creationId xmlns:a16="http://schemas.microsoft.com/office/drawing/2014/main" id="{AE2A5084-C44C-EA39-3933-08EF7A31F02B}"/>
              </a:ext>
            </a:extLst>
          </p:cNvPr>
          <p:cNvSpPr>
            <a:spLocks noGrp="1"/>
          </p:cNvSpPr>
          <p:nvPr>
            <p:ph type="dt" sz="half" idx="10"/>
          </p:nvPr>
        </p:nvSpPr>
        <p:spPr>
          <a:xfrm>
            <a:off x="352326" y="6638826"/>
            <a:ext cx="1047750" cy="219174"/>
          </a:xfrm>
        </p:spPr>
        <p:txBody>
          <a:bodyPr/>
          <a:lstStyle/>
          <a:p>
            <a:endParaRPr lang="en-US" dirty="0"/>
          </a:p>
        </p:txBody>
      </p:sp>
    </p:spTree>
    <p:extLst>
      <p:ext uri="{BB962C8B-B14F-4D97-AF65-F5344CB8AC3E}">
        <p14:creationId xmlns:p14="http://schemas.microsoft.com/office/powerpoint/2010/main" val="2321446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311F5-00A8-177A-AD8C-C74DC54BD29A}"/>
              </a:ext>
            </a:extLst>
          </p:cNvPr>
          <p:cNvSpPr>
            <a:spLocks noGrp="1"/>
          </p:cNvSpPr>
          <p:nvPr>
            <p:ph sz="half" idx="1"/>
          </p:nvPr>
        </p:nvSpPr>
        <p:spPr>
          <a:xfrm>
            <a:off x="353113" y="1228626"/>
            <a:ext cx="5582133" cy="5067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05ABF7C-5569-F775-5910-F82732B6A132}"/>
              </a:ext>
            </a:extLst>
          </p:cNvPr>
          <p:cNvSpPr>
            <a:spLocks noGrp="1"/>
          </p:cNvSpPr>
          <p:nvPr>
            <p:ph sz="half" idx="2"/>
          </p:nvPr>
        </p:nvSpPr>
        <p:spPr>
          <a:xfrm>
            <a:off x="6247764" y="1228626"/>
            <a:ext cx="5434796"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26392EEC-0AE6-91A4-3002-A2E772C157DE}"/>
              </a:ext>
            </a:extLst>
          </p:cNvPr>
          <p:cNvSpPr>
            <a:spLocks noGrp="1"/>
          </p:cNvSpPr>
          <p:nvPr>
            <p:ph type="dt" sz="half" idx="10"/>
          </p:nvPr>
        </p:nvSpPr>
        <p:spPr>
          <a:xfrm>
            <a:off x="352326" y="6638826"/>
            <a:ext cx="1047750" cy="219174"/>
          </a:xfrm>
        </p:spPr>
        <p:txBody>
          <a:bodyPr/>
          <a:lstStyle/>
          <a:p>
            <a:endParaRPr lang="en-US" dirty="0"/>
          </a:p>
        </p:txBody>
      </p:sp>
      <p:sp>
        <p:nvSpPr>
          <p:cNvPr id="7" name="Slide Number Placeholder 6">
            <a:extLst>
              <a:ext uri="{FF2B5EF4-FFF2-40B4-BE49-F238E27FC236}">
                <a16:creationId xmlns:a16="http://schemas.microsoft.com/office/drawing/2014/main" id="{A466B168-7BCE-5553-8F95-2FA0CB174124}"/>
              </a:ext>
            </a:extLst>
          </p:cNvPr>
          <p:cNvSpPr>
            <a:spLocks noGrp="1"/>
          </p:cNvSpPr>
          <p:nvPr>
            <p:ph type="sldNum" sz="quarter" idx="12"/>
          </p:nvPr>
        </p:nvSpPr>
        <p:spPr>
          <a:xfrm>
            <a:off x="11706126" y="6638826"/>
            <a:ext cx="485874" cy="219174"/>
          </a:xfrm>
          <a:prstGeom prst="rect">
            <a:avLst/>
          </a:prstGeom>
        </p:spPr>
        <p:txBody>
          <a:bodyPr/>
          <a:lstStyle/>
          <a:p>
            <a:fld id="{6FB6B91F-BB11-E946-B7F6-1372EDB8DEC1}" type="slidenum">
              <a:rPr lang="en-US" smtClean="0"/>
              <a:t>‹#›</a:t>
            </a:fld>
            <a:endParaRPr lang="en-US"/>
          </a:p>
        </p:txBody>
      </p:sp>
      <p:sp>
        <p:nvSpPr>
          <p:cNvPr id="6" name="Footer Placeholder 4">
            <a:extLst>
              <a:ext uri="{FF2B5EF4-FFF2-40B4-BE49-F238E27FC236}">
                <a16:creationId xmlns:a16="http://schemas.microsoft.com/office/drawing/2014/main" id="{8DBDE7BE-0766-0034-7D0C-E8361882A2A3}"/>
              </a:ext>
            </a:extLst>
          </p:cNvPr>
          <p:cNvSpPr>
            <a:spLocks noGrp="1"/>
          </p:cNvSpPr>
          <p:nvPr>
            <p:ph type="ftr" sz="quarter" idx="3"/>
          </p:nvPr>
        </p:nvSpPr>
        <p:spPr>
          <a:xfrm>
            <a:off x="1600200" y="0"/>
            <a:ext cx="8991600" cy="228600"/>
          </a:xfrm>
          <a:prstGeom prst="rect">
            <a:avLst/>
          </a:prstGeom>
        </p:spPr>
        <p:txBody>
          <a:bodyPr vert="horz" lIns="0" tIns="0" rIns="0" bIns="0" rtlCol="0" anchor="ctr"/>
          <a:lstStyle>
            <a:lvl1pPr algn="ctr">
              <a:defRPr sz="900" b="0" i="0">
                <a:solidFill>
                  <a:schemeClr val="tx1"/>
                </a:solidFill>
                <a:latin typeface="+mn-lt"/>
                <a:ea typeface="Open Sans SemiBold" panose="020B0606030504020204" pitchFamily="34" charset="0"/>
                <a:cs typeface="Open Sans SemiBold" panose="020B0606030504020204" pitchFamily="34" charset="0"/>
              </a:defRPr>
            </a:lvl1pPr>
          </a:lstStyle>
          <a:p>
            <a:r>
              <a:rPr lang="en-US"/>
              <a:t>CLICK TO EDIT CONTROL MARKING//CATEGORY</a:t>
            </a:r>
            <a:endParaRPr lang="en-US" dirty="0"/>
          </a:p>
        </p:txBody>
      </p:sp>
      <p:sp>
        <p:nvSpPr>
          <p:cNvPr id="9" name="Title Placeholder 1">
            <a:extLst>
              <a:ext uri="{FF2B5EF4-FFF2-40B4-BE49-F238E27FC236}">
                <a16:creationId xmlns:a16="http://schemas.microsoft.com/office/drawing/2014/main" id="{5B33AD1C-7933-2EF8-CAB0-A2F20CFCC907}"/>
              </a:ext>
            </a:extLst>
          </p:cNvPr>
          <p:cNvSpPr>
            <a:spLocks noGrp="1"/>
          </p:cNvSpPr>
          <p:nvPr>
            <p:ph type="title"/>
          </p:nvPr>
        </p:nvSpPr>
        <p:spPr>
          <a:xfrm>
            <a:off x="352326" y="238026"/>
            <a:ext cx="10224545" cy="676374"/>
          </a:xfrm>
          <a:prstGeom prst="rect">
            <a:avLst/>
          </a:prstGeom>
        </p:spPr>
        <p:txBody>
          <a:bodyPr vert="horz" lIns="0" tIns="0" rIns="0" bIns="0" rtlCol="0" anchor="ctr">
            <a:noAutofit/>
          </a:bodyPr>
          <a:lstStyle/>
          <a:p>
            <a:r>
              <a:rPr lang="en-US" dirty="0"/>
              <a:t>Click to edit Master title style</a:t>
            </a:r>
          </a:p>
        </p:txBody>
      </p:sp>
    </p:spTree>
    <p:extLst>
      <p:ext uri="{BB962C8B-B14F-4D97-AF65-F5344CB8AC3E}">
        <p14:creationId xmlns:p14="http://schemas.microsoft.com/office/powerpoint/2010/main" val="407256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5598EE-734B-7927-A9F9-59E746C06745}"/>
              </a:ext>
            </a:extLst>
          </p:cNvPr>
          <p:cNvSpPr>
            <a:spLocks noGrp="1"/>
          </p:cNvSpPr>
          <p:nvPr>
            <p:ph type="body" idx="1"/>
          </p:nvPr>
        </p:nvSpPr>
        <p:spPr>
          <a:xfrm>
            <a:off x="356400" y="1062682"/>
            <a:ext cx="5502275" cy="749842"/>
          </a:xfrm>
        </p:spPr>
        <p:txBody>
          <a:bodyPr anchor="b">
            <a:noAutofit/>
          </a:bodyPr>
          <a:lstStyle>
            <a:lvl1pPr marL="0" indent="0">
              <a:buNone/>
              <a:defRPr sz="2400" b="1" i="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5DCA79ED-631A-4038-CD24-1318D135B013}"/>
              </a:ext>
            </a:extLst>
          </p:cNvPr>
          <p:cNvSpPr>
            <a:spLocks noGrp="1"/>
          </p:cNvSpPr>
          <p:nvPr>
            <p:ph sz="half" idx="2"/>
          </p:nvPr>
        </p:nvSpPr>
        <p:spPr>
          <a:xfrm>
            <a:off x="351687" y="1995160"/>
            <a:ext cx="5502275" cy="42985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9B22261-E334-48E8-A5C2-10C4156C0D98}"/>
              </a:ext>
            </a:extLst>
          </p:cNvPr>
          <p:cNvSpPr>
            <a:spLocks noGrp="1"/>
          </p:cNvSpPr>
          <p:nvPr>
            <p:ph type="body" sz="quarter" idx="3"/>
          </p:nvPr>
        </p:nvSpPr>
        <p:spPr>
          <a:xfrm>
            <a:off x="6102750" y="1062682"/>
            <a:ext cx="5410200" cy="749842"/>
          </a:xfrm>
        </p:spPr>
        <p:txBody>
          <a:bodyPr anchor="b">
            <a:noAutofit/>
          </a:bodyPr>
          <a:lstStyle>
            <a:lvl1pPr marL="0" indent="0">
              <a:buNone/>
              <a:defRPr sz="2400" b="1" i="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52312-4529-7366-8A26-B3D48C92DCCC}"/>
              </a:ext>
            </a:extLst>
          </p:cNvPr>
          <p:cNvSpPr>
            <a:spLocks noGrp="1"/>
          </p:cNvSpPr>
          <p:nvPr>
            <p:ph sz="quarter" idx="4"/>
          </p:nvPr>
        </p:nvSpPr>
        <p:spPr>
          <a:xfrm>
            <a:off x="6102750" y="1995160"/>
            <a:ext cx="5410200" cy="42985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82D12A-DDF5-F9C7-183F-B0D4053783BA}"/>
              </a:ext>
            </a:extLst>
          </p:cNvPr>
          <p:cNvSpPr>
            <a:spLocks noGrp="1"/>
          </p:cNvSpPr>
          <p:nvPr>
            <p:ph type="dt" sz="half" idx="10"/>
          </p:nvPr>
        </p:nvSpPr>
        <p:spPr>
          <a:xfrm>
            <a:off x="352326" y="6638826"/>
            <a:ext cx="1047750" cy="219174"/>
          </a:xfrm>
        </p:spPr>
        <p:txBody>
          <a:bodyPr/>
          <a:lstStyle/>
          <a:p>
            <a:endParaRPr lang="en-US" dirty="0"/>
          </a:p>
        </p:txBody>
      </p:sp>
      <p:sp>
        <p:nvSpPr>
          <p:cNvPr id="9" name="Slide Number Placeholder 8">
            <a:extLst>
              <a:ext uri="{FF2B5EF4-FFF2-40B4-BE49-F238E27FC236}">
                <a16:creationId xmlns:a16="http://schemas.microsoft.com/office/drawing/2014/main" id="{531B7175-61AA-514B-24D4-5450A47E2C66}"/>
              </a:ext>
            </a:extLst>
          </p:cNvPr>
          <p:cNvSpPr>
            <a:spLocks noGrp="1"/>
          </p:cNvSpPr>
          <p:nvPr>
            <p:ph type="sldNum" sz="quarter" idx="12"/>
          </p:nvPr>
        </p:nvSpPr>
        <p:spPr>
          <a:xfrm>
            <a:off x="11706126" y="6638826"/>
            <a:ext cx="485874" cy="219174"/>
          </a:xfrm>
          <a:prstGeom prst="rect">
            <a:avLst/>
          </a:prstGeom>
        </p:spPr>
        <p:txBody>
          <a:bodyPr/>
          <a:lstStyle/>
          <a:p>
            <a:fld id="{6FB6B91F-BB11-E946-B7F6-1372EDB8DEC1}" type="slidenum">
              <a:rPr lang="en-US" smtClean="0"/>
              <a:t>‹#›</a:t>
            </a:fld>
            <a:endParaRPr lang="en-US"/>
          </a:p>
        </p:txBody>
      </p:sp>
      <p:sp>
        <p:nvSpPr>
          <p:cNvPr id="11" name="Footer Placeholder 4">
            <a:extLst>
              <a:ext uri="{FF2B5EF4-FFF2-40B4-BE49-F238E27FC236}">
                <a16:creationId xmlns:a16="http://schemas.microsoft.com/office/drawing/2014/main" id="{F76D97C8-0436-F62D-BFA5-717EFFE33A42}"/>
              </a:ext>
            </a:extLst>
          </p:cNvPr>
          <p:cNvSpPr>
            <a:spLocks noGrp="1"/>
          </p:cNvSpPr>
          <p:nvPr>
            <p:ph type="ftr" sz="quarter" idx="13"/>
          </p:nvPr>
        </p:nvSpPr>
        <p:spPr>
          <a:xfrm>
            <a:off x="1600200" y="0"/>
            <a:ext cx="8991600" cy="228600"/>
          </a:xfrm>
          <a:prstGeom prst="rect">
            <a:avLst/>
          </a:prstGeom>
        </p:spPr>
        <p:txBody>
          <a:bodyPr vert="horz" lIns="0" tIns="0" rIns="0" bIns="0" rtlCol="0" anchor="ctr"/>
          <a:lstStyle>
            <a:lvl1pPr algn="ctr">
              <a:defRPr sz="900" b="0" i="0">
                <a:solidFill>
                  <a:schemeClr val="tx1"/>
                </a:solidFill>
                <a:latin typeface="+mn-lt"/>
                <a:ea typeface="Open Sans SemiBold" panose="020B0606030504020204" pitchFamily="34" charset="0"/>
                <a:cs typeface="Open Sans SemiBold" panose="020B0606030504020204" pitchFamily="34" charset="0"/>
              </a:defRPr>
            </a:lvl1pPr>
          </a:lstStyle>
          <a:p>
            <a:r>
              <a:rPr lang="en-US"/>
              <a:t>CLICK TO EDIT CONTROL MARKING//CATEGORY</a:t>
            </a:r>
            <a:endParaRPr lang="en-US" dirty="0"/>
          </a:p>
        </p:txBody>
      </p:sp>
      <p:sp>
        <p:nvSpPr>
          <p:cNvPr id="12" name="Title Placeholder 1">
            <a:extLst>
              <a:ext uri="{FF2B5EF4-FFF2-40B4-BE49-F238E27FC236}">
                <a16:creationId xmlns:a16="http://schemas.microsoft.com/office/drawing/2014/main" id="{0AE0F15A-FB55-0A2A-8637-346EC2BA52BF}"/>
              </a:ext>
            </a:extLst>
          </p:cNvPr>
          <p:cNvSpPr>
            <a:spLocks noGrp="1"/>
          </p:cNvSpPr>
          <p:nvPr>
            <p:ph type="title"/>
          </p:nvPr>
        </p:nvSpPr>
        <p:spPr>
          <a:xfrm>
            <a:off x="352326" y="238026"/>
            <a:ext cx="10224545" cy="676374"/>
          </a:xfrm>
          <a:prstGeom prst="rect">
            <a:avLst/>
          </a:prstGeom>
        </p:spPr>
        <p:txBody>
          <a:bodyPr vert="horz" lIns="0" tIns="0" rIns="0" bIns="0" rtlCol="0" anchor="ctr">
            <a:noAutofit/>
          </a:bodyPr>
          <a:lstStyle/>
          <a:p>
            <a:r>
              <a:rPr lang="en-US" dirty="0"/>
              <a:t>Click to edit Master title style</a:t>
            </a:r>
          </a:p>
        </p:txBody>
      </p:sp>
    </p:spTree>
    <p:extLst>
      <p:ext uri="{BB962C8B-B14F-4D97-AF65-F5344CB8AC3E}">
        <p14:creationId xmlns:p14="http://schemas.microsoft.com/office/powerpoint/2010/main" val="61166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8DD55A-0C34-DF81-43F5-9E311C53B0FA}"/>
              </a:ext>
            </a:extLst>
          </p:cNvPr>
          <p:cNvSpPr>
            <a:spLocks noGrp="1"/>
          </p:cNvSpPr>
          <p:nvPr>
            <p:ph type="sldNum" sz="quarter" idx="12"/>
          </p:nvPr>
        </p:nvSpPr>
        <p:spPr>
          <a:xfrm>
            <a:off x="11706126" y="6638826"/>
            <a:ext cx="485874" cy="219174"/>
          </a:xfrm>
          <a:prstGeom prst="rect">
            <a:avLst/>
          </a:prstGeom>
        </p:spPr>
        <p:txBody>
          <a:bodyPr/>
          <a:lstStyle/>
          <a:p>
            <a:fld id="{6FB6B91F-BB11-E946-B7F6-1372EDB8DEC1}" type="slidenum">
              <a:rPr lang="en-US" smtClean="0"/>
              <a:t>‹#›</a:t>
            </a:fld>
            <a:endParaRPr lang="en-US"/>
          </a:p>
        </p:txBody>
      </p:sp>
      <p:sp>
        <p:nvSpPr>
          <p:cNvPr id="6" name="Date Placeholder 6">
            <a:extLst>
              <a:ext uri="{FF2B5EF4-FFF2-40B4-BE49-F238E27FC236}">
                <a16:creationId xmlns:a16="http://schemas.microsoft.com/office/drawing/2014/main" id="{B2AFD62A-76F2-FED8-00D7-9815E827E263}"/>
              </a:ext>
            </a:extLst>
          </p:cNvPr>
          <p:cNvSpPr>
            <a:spLocks noGrp="1"/>
          </p:cNvSpPr>
          <p:nvPr>
            <p:ph type="dt" sz="half" idx="10"/>
          </p:nvPr>
        </p:nvSpPr>
        <p:spPr>
          <a:xfrm>
            <a:off x="352326" y="6638826"/>
            <a:ext cx="1047750" cy="219174"/>
          </a:xfrm>
        </p:spPr>
        <p:txBody>
          <a:bodyPr/>
          <a:lstStyle/>
          <a:p>
            <a:endParaRPr lang="en-US" dirty="0"/>
          </a:p>
        </p:txBody>
      </p:sp>
      <p:sp>
        <p:nvSpPr>
          <p:cNvPr id="2" name="Footer Placeholder 4">
            <a:extLst>
              <a:ext uri="{FF2B5EF4-FFF2-40B4-BE49-F238E27FC236}">
                <a16:creationId xmlns:a16="http://schemas.microsoft.com/office/drawing/2014/main" id="{095CF84F-EC16-562C-2BAD-72F51D22DAB1}"/>
              </a:ext>
            </a:extLst>
          </p:cNvPr>
          <p:cNvSpPr>
            <a:spLocks noGrp="1"/>
          </p:cNvSpPr>
          <p:nvPr>
            <p:ph type="ftr" sz="quarter" idx="3"/>
          </p:nvPr>
        </p:nvSpPr>
        <p:spPr>
          <a:xfrm>
            <a:off x="1600200" y="0"/>
            <a:ext cx="8991600" cy="228600"/>
          </a:xfrm>
          <a:prstGeom prst="rect">
            <a:avLst/>
          </a:prstGeom>
        </p:spPr>
        <p:txBody>
          <a:bodyPr vert="horz" lIns="0" tIns="0" rIns="0" bIns="0" rtlCol="0" anchor="ctr"/>
          <a:lstStyle>
            <a:lvl1pPr algn="ctr">
              <a:defRPr sz="900" b="0" i="0">
                <a:solidFill>
                  <a:schemeClr val="tx1"/>
                </a:solidFill>
                <a:latin typeface="+mn-lt"/>
                <a:ea typeface="Open Sans SemiBold" panose="020B0606030504020204" pitchFamily="34" charset="0"/>
                <a:cs typeface="Open Sans SemiBold" panose="020B0606030504020204" pitchFamily="34" charset="0"/>
              </a:defRPr>
            </a:lvl1pPr>
          </a:lstStyle>
          <a:p>
            <a:r>
              <a:rPr lang="en-US"/>
              <a:t>CLICK TO EDIT CONTROL MARKING//CATEGORY</a:t>
            </a:r>
            <a:endParaRPr lang="en-US" dirty="0"/>
          </a:p>
        </p:txBody>
      </p:sp>
      <p:sp>
        <p:nvSpPr>
          <p:cNvPr id="3" name="Title Placeholder 1">
            <a:extLst>
              <a:ext uri="{FF2B5EF4-FFF2-40B4-BE49-F238E27FC236}">
                <a16:creationId xmlns:a16="http://schemas.microsoft.com/office/drawing/2014/main" id="{D4A350AF-779F-D130-3E44-E37B55D94EC8}"/>
              </a:ext>
            </a:extLst>
          </p:cNvPr>
          <p:cNvSpPr>
            <a:spLocks noGrp="1"/>
          </p:cNvSpPr>
          <p:nvPr>
            <p:ph type="title"/>
          </p:nvPr>
        </p:nvSpPr>
        <p:spPr>
          <a:xfrm>
            <a:off x="352326" y="238026"/>
            <a:ext cx="10224545" cy="676374"/>
          </a:xfrm>
          <a:prstGeom prst="rect">
            <a:avLst/>
          </a:prstGeom>
        </p:spPr>
        <p:txBody>
          <a:bodyPr vert="horz" lIns="0" tIns="0" rIns="0" bIns="0" rtlCol="0" anchor="ctr">
            <a:noAutofit/>
          </a:bodyPr>
          <a:lstStyle/>
          <a:p>
            <a:r>
              <a:rPr lang="en-US" dirty="0"/>
              <a:t>Click to edit Master title style</a:t>
            </a:r>
          </a:p>
        </p:txBody>
      </p:sp>
    </p:spTree>
    <p:extLst>
      <p:ext uri="{BB962C8B-B14F-4D97-AF65-F5344CB8AC3E}">
        <p14:creationId xmlns:p14="http://schemas.microsoft.com/office/powerpoint/2010/main" val="407879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8DD55A-0C34-DF81-43F5-9E311C53B0FA}"/>
              </a:ext>
            </a:extLst>
          </p:cNvPr>
          <p:cNvSpPr>
            <a:spLocks noGrp="1"/>
          </p:cNvSpPr>
          <p:nvPr>
            <p:ph type="sldNum" sz="quarter" idx="12"/>
          </p:nvPr>
        </p:nvSpPr>
        <p:spPr>
          <a:xfrm>
            <a:off x="11706126" y="6638826"/>
            <a:ext cx="485874" cy="219174"/>
          </a:xfrm>
          <a:prstGeom prst="rect">
            <a:avLst/>
          </a:prstGeom>
        </p:spPr>
        <p:txBody>
          <a:bodyPr/>
          <a:lstStyle/>
          <a:p>
            <a:fld id="{6FB6B91F-BB11-E946-B7F6-1372EDB8DEC1}" type="slidenum">
              <a:rPr lang="en-US" smtClean="0"/>
              <a:t>‹#›</a:t>
            </a:fld>
            <a:endParaRPr lang="en-US"/>
          </a:p>
        </p:txBody>
      </p:sp>
      <p:sp>
        <p:nvSpPr>
          <p:cNvPr id="4" name="Date Placeholder 6">
            <a:extLst>
              <a:ext uri="{FF2B5EF4-FFF2-40B4-BE49-F238E27FC236}">
                <a16:creationId xmlns:a16="http://schemas.microsoft.com/office/drawing/2014/main" id="{DC167D27-96EB-70A9-C8AE-F79AD23D02F4}"/>
              </a:ext>
            </a:extLst>
          </p:cNvPr>
          <p:cNvSpPr>
            <a:spLocks noGrp="1"/>
          </p:cNvSpPr>
          <p:nvPr>
            <p:ph type="dt" sz="half" idx="10"/>
          </p:nvPr>
        </p:nvSpPr>
        <p:spPr>
          <a:xfrm>
            <a:off x="352326" y="6638826"/>
            <a:ext cx="1047750" cy="219174"/>
          </a:xfrm>
        </p:spPr>
        <p:txBody>
          <a:bodyPr/>
          <a:lstStyle/>
          <a:p>
            <a:endParaRPr lang="en-US" dirty="0"/>
          </a:p>
        </p:txBody>
      </p:sp>
      <p:sp>
        <p:nvSpPr>
          <p:cNvPr id="2" name="Footer Placeholder 4">
            <a:extLst>
              <a:ext uri="{FF2B5EF4-FFF2-40B4-BE49-F238E27FC236}">
                <a16:creationId xmlns:a16="http://schemas.microsoft.com/office/drawing/2014/main" id="{4B54AD98-93FF-50F1-2674-9C5F6C07E9B6}"/>
              </a:ext>
            </a:extLst>
          </p:cNvPr>
          <p:cNvSpPr>
            <a:spLocks noGrp="1"/>
          </p:cNvSpPr>
          <p:nvPr>
            <p:ph type="ftr" sz="quarter" idx="3"/>
          </p:nvPr>
        </p:nvSpPr>
        <p:spPr>
          <a:xfrm>
            <a:off x="1600200" y="0"/>
            <a:ext cx="8991600" cy="228600"/>
          </a:xfrm>
          <a:prstGeom prst="rect">
            <a:avLst/>
          </a:prstGeom>
        </p:spPr>
        <p:txBody>
          <a:bodyPr vert="horz" lIns="0" tIns="0" rIns="0" bIns="0" rtlCol="0" anchor="ctr"/>
          <a:lstStyle>
            <a:lvl1pPr algn="ctr">
              <a:defRPr sz="900" b="0" i="0">
                <a:solidFill>
                  <a:schemeClr val="tx1"/>
                </a:solidFill>
                <a:latin typeface="+mn-lt"/>
                <a:ea typeface="Open Sans SemiBold" panose="020B0606030504020204" pitchFamily="34" charset="0"/>
                <a:cs typeface="Open Sans SemiBold" panose="020B0606030504020204" pitchFamily="34" charset="0"/>
              </a:defRPr>
            </a:lvl1pPr>
          </a:lstStyle>
          <a:p>
            <a:r>
              <a:rPr lang="en-US"/>
              <a:t>CLICK TO EDIT CONTROL MARKING//CATEGORY</a:t>
            </a:r>
            <a:endParaRPr lang="en-US" dirty="0"/>
          </a:p>
        </p:txBody>
      </p:sp>
    </p:spTree>
    <p:extLst>
      <p:ext uri="{BB962C8B-B14F-4D97-AF65-F5344CB8AC3E}">
        <p14:creationId xmlns:p14="http://schemas.microsoft.com/office/powerpoint/2010/main" val="3657551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1" name="Picture 50">
            <a:extLst>
              <a:ext uri="{FF2B5EF4-FFF2-40B4-BE49-F238E27FC236}">
                <a16:creationId xmlns:a16="http://schemas.microsoft.com/office/drawing/2014/main" id="{3BEAAE65-DB30-3E9B-C7B2-88F7ACE23F4A}"/>
              </a:ext>
            </a:extLst>
          </p:cNvPr>
          <p:cNvPicPr>
            <a:picLocks noChangeAspect="1"/>
          </p:cNvPicPr>
          <p:nvPr/>
        </p:nvPicPr>
        <p:blipFill rotWithShape="1">
          <a:blip r:embed="rId11" cstate="print">
            <a:extLst>
              <a:ext uri="{28A0092B-C50C-407E-A947-70E740481C1C}">
                <a14:useLocalDpi xmlns:a14="http://schemas.microsoft.com/office/drawing/2010/main"/>
              </a:ext>
            </a:extLst>
          </a:blip>
          <a:srcRect/>
          <a:stretch/>
        </p:blipFill>
        <p:spPr>
          <a:xfrm>
            <a:off x="11298936" y="6483096"/>
            <a:ext cx="893064" cy="374904"/>
          </a:xfrm>
          <a:prstGeom prst="rect">
            <a:avLst/>
          </a:prstGeom>
        </p:spPr>
      </p:pic>
      <p:sp>
        <p:nvSpPr>
          <p:cNvPr id="2" name="Title Placeholder 1">
            <a:extLst>
              <a:ext uri="{FF2B5EF4-FFF2-40B4-BE49-F238E27FC236}">
                <a16:creationId xmlns:a16="http://schemas.microsoft.com/office/drawing/2014/main" id="{AAC8B33F-B679-0A95-7EA1-D24ED89820CE}"/>
              </a:ext>
            </a:extLst>
          </p:cNvPr>
          <p:cNvSpPr>
            <a:spLocks noGrp="1"/>
          </p:cNvSpPr>
          <p:nvPr>
            <p:ph type="title"/>
          </p:nvPr>
        </p:nvSpPr>
        <p:spPr>
          <a:xfrm>
            <a:off x="352326" y="228194"/>
            <a:ext cx="10224545" cy="676374"/>
          </a:xfrm>
          <a:prstGeom prst="rect">
            <a:avLst/>
          </a:prstGeom>
        </p:spPr>
        <p:txBody>
          <a:bodyPr vert="horz" lIns="0" tIns="0" rIns="0" bIns="0" rtlCol="0" anchor="ctr">
            <a:noAutofit/>
          </a:bodyPr>
          <a:lstStyle/>
          <a:p>
            <a:r>
              <a:rPr lang="en-US" dirty="0"/>
              <a:t>Click to edit Master title</a:t>
            </a:r>
          </a:p>
        </p:txBody>
      </p:sp>
      <p:sp>
        <p:nvSpPr>
          <p:cNvPr id="3" name="Text Placeholder 2">
            <a:extLst>
              <a:ext uri="{FF2B5EF4-FFF2-40B4-BE49-F238E27FC236}">
                <a16:creationId xmlns:a16="http://schemas.microsoft.com/office/drawing/2014/main" id="{13EF4DAD-B0D7-7273-0B9E-980C44A17CDD}"/>
              </a:ext>
            </a:extLst>
          </p:cNvPr>
          <p:cNvSpPr>
            <a:spLocks noGrp="1"/>
          </p:cNvSpPr>
          <p:nvPr>
            <p:ph type="body" idx="1"/>
          </p:nvPr>
        </p:nvSpPr>
        <p:spPr>
          <a:xfrm>
            <a:off x="352326" y="1227262"/>
            <a:ext cx="11239500" cy="50592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ADA91-6050-8AEB-75E0-102C5DDBC41C}"/>
              </a:ext>
            </a:extLst>
          </p:cNvPr>
          <p:cNvSpPr>
            <a:spLocks noGrp="1"/>
          </p:cNvSpPr>
          <p:nvPr>
            <p:ph type="dt" sz="half" idx="2"/>
          </p:nvPr>
        </p:nvSpPr>
        <p:spPr>
          <a:xfrm>
            <a:off x="352326" y="6634113"/>
            <a:ext cx="1047750" cy="219174"/>
          </a:xfrm>
          <a:prstGeom prst="rect">
            <a:avLst/>
          </a:prstGeom>
        </p:spPr>
        <p:txBody>
          <a:bodyPr vert="horz" lIns="0" tIns="0" rIns="0" bIns="0" rtlCol="0" anchor="ctr"/>
          <a:lstStyle>
            <a:lvl1pPr algn="l">
              <a:defRPr sz="1000" b="1" i="0">
                <a:solidFill>
                  <a:schemeClr val="tx2"/>
                </a:solidFill>
                <a:latin typeface="Exo 2 Semi Bold" pitchFamily="2" charset="77"/>
                <a:ea typeface="Open Sans" panose="020B0606030504020204" pitchFamily="34" charset="0"/>
                <a:cs typeface="Open Sans" panose="020B0606030504020204" pitchFamily="34" charset="0"/>
              </a:defRPr>
            </a:lvl1pPr>
          </a:lstStyle>
          <a:p>
            <a:endParaRPr lang="en-US" dirty="0"/>
          </a:p>
        </p:txBody>
      </p:sp>
      <p:sp>
        <p:nvSpPr>
          <p:cNvPr id="5" name="Footer Placeholder 4">
            <a:extLst>
              <a:ext uri="{FF2B5EF4-FFF2-40B4-BE49-F238E27FC236}">
                <a16:creationId xmlns:a16="http://schemas.microsoft.com/office/drawing/2014/main" id="{FD72EF1B-4646-6E00-A89E-1C0F88866C41}"/>
              </a:ext>
            </a:extLst>
          </p:cNvPr>
          <p:cNvSpPr>
            <a:spLocks noGrp="1"/>
          </p:cNvSpPr>
          <p:nvPr>
            <p:ph type="ftr" sz="quarter" idx="3"/>
          </p:nvPr>
        </p:nvSpPr>
        <p:spPr>
          <a:xfrm>
            <a:off x="1600200" y="0"/>
            <a:ext cx="8991600" cy="219174"/>
          </a:xfrm>
          <a:prstGeom prst="rect">
            <a:avLst/>
          </a:prstGeom>
        </p:spPr>
        <p:txBody>
          <a:bodyPr vert="horz" lIns="0" tIns="0" rIns="0" bIns="0" rtlCol="0" anchor="ctr"/>
          <a:lstStyle>
            <a:lvl1pPr marL="0" marR="0" indent="0" algn="ctr" defTabSz="914400" rtl="0" eaLnBrk="1" fontAlgn="auto" latinLnBrk="0" hangingPunct="1">
              <a:lnSpc>
                <a:spcPct val="100000"/>
              </a:lnSpc>
              <a:spcBef>
                <a:spcPts val="0"/>
              </a:spcBef>
              <a:spcAft>
                <a:spcPts val="0"/>
              </a:spcAft>
              <a:buClrTx/>
              <a:buSzTx/>
              <a:buFontTx/>
              <a:buNone/>
              <a:tabLst/>
              <a:defRPr sz="900" b="0" i="0">
                <a:solidFill>
                  <a:schemeClr val="tx1"/>
                </a:solidFill>
                <a:latin typeface="+mn-lt"/>
                <a:ea typeface="Open Sans SemiBold" panose="020B0606030504020204" pitchFamily="34" charset="0"/>
                <a:cs typeface="Open Sans SemiBold" panose="020B0606030504020204" pitchFamily="34" charset="0"/>
              </a:defRPr>
            </a:lvl1pPr>
          </a:lstStyle>
          <a:p>
            <a:r>
              <a:rPr lang="en-US" dirty="0"/>
              <a:t>CLICK TO EDIT CONTROL MARKING//CATEGORY</a:t>
            </a:r>
          </a:p>
        </p:txBody>
      </p:sp>
      <p:pic>
        <p:nvPicPr>
          <p:cNvPr id="52" name="Picture 51">
            <a:extLst>
              <a:ext uri="{FF2B5EF4-FFF2-40B4-BE49-F238E27FC236}">
                <a16:creationId xmlns:a16="http://schemas.microsoft.com/office/drawing/2014/main" id="{595B480F-57BC-AAE4-E8B1-8E74194E0AF7}"/>
              </a:ext>
            </a:extLst>
          </p:cNvPr>
          <p:cNvPicPr>
            <a:picLocks noChangeAspect="1"/>
          </p:cNvPicPr>
          <p:nvPr/>
        </p:nvPicPr>
        <p:blipFill rotWithShape="1">
          <a:blip r:embed="rId12" cstate="print">
            <a:extLst>
              <a:ext uri="{28A0092B-C50C-407E-A947-70E740481C1C}">
                <a14:useLocalDpi xmlns:a14="http://schemas.microsoft.com/office/drawing/2010/main"/>
              </a:ext>
            </a:extLst>
          </a:blip>
          <a:srcRect/>
          <a:stretch/>
        </p:blipFill>
        <p:spPr>
          <a:xfrm>
            <a:off x="11146536" y="0"/>
            <a:ext cx="1045464" cy="1941576"/>
          </a:xfrm>
          <a:prstGeom prst="rect">
            <a:avLst/>
          </a:prstGeom>
        </p:spPr>
      </p:pic>
      <p:sp>
        <p:nvSpPr>
          <p:cNvPr id="7" name="Slide Number Placeholder 5">
            <a:extLst>
              <a:ext uri="{FF2B5EF4-FFF2-40B4-BE49-F238E27FC236}">
                <a16:creationId xmlns:a16="http://schemas.microsoft.com/office/drawing/2014/main" id="{AECF45F2-A7DC-3969-B1B1-7C78B77CE94D}"/>
              </a:ext>
            </a:extLst>
          </p:cNvPr>
          <p:cNvSpPr>
            <a:spLocks noGrp="1"/>
          </p:cNvSpPr>
          <p:nvPr>
            <p:ph type="sldNum" sz="quarter" idx="4"/>
          </p:nvPr>
        </p:nvSpPr>
        <p:spPr>
          <a:xfrm>
            <a:off x="11706126" y="6638826"/>
            <a:ext cx="485874" cy="219174"/>
          </a:xfrm>
          <a:prstGeom prst="rect">
            <a:avLst/>
          </a:prstGeom>
        </p:spPr>
        <p:txBody>
          <a:bodyPr vert="horz" lIns="91440" tIns="45720" rIns="91440" bIns="45720" rtlCol="0" anchor="ctr"/>
          <a:lstStyle>
            <a:lvl1pPr algn="ctr">
              <a:defRPr sz="1000" b="1" i="0">
                <a:solidFill>
                  <a:schemeClr val="tx2"/>
                </a:solidFill>
                <a:latin typeface="Exo 2 Semi Bold" pitchFamily="2" charset="77"/>
              </a:defRPr>
            </a:lvl1pPr>
          </a:lstStyle>
          <a:p>
            <a:fld id="{6FB6B91F-BB11-E946-B7F6-1372EDB8DEC1}" type="slidenum">
              <a:rPr lang="en-US" smtClean="0"/>
              <a:pPr/>
              <a:t>‹#›</a:t>
            </a:fld>
            <a:endParaRPr lang="en-US" dirty="0"/>
          </a:p>
        </p:txBody>
      </p:sp>
    </p:spTree>
    <p:extLst>
      <p:ext uri="{BB962C8B-B14F-4D97-AF65-F5344CB8AC3E}">
        <p14:creationId xmlns:p14="http://schemas.microsoft.com/office/powerpoint/2010/main" val="2950539206"/>
      </p:ext>
    </p:extLst>
  </p:cSld>
  <p:clrMap bg1="lt1" tx1="dk1" bg2="lt2" tx2="dk2" accent1="accent1" accent2="accent2" accent3="accent3" accent4="accent4" accent5="accent5" accent6="accent6" hlink="hlink" folHlink="folHlink"/>
  <p:sldLayoutIdLst>
    <p:sldLayoutId id="2147483700" r:id="rId1"/>
    <p:sldLayoutId id="2147483711" r:id="rId2"/>
    <p:sldLayoutId id="2147483710" r:id="rId3"/>
    <p:sldLayoutId id="2147483715" r:id="rId4"/>
    <p:sldLayoutId id="2147483714" r:id="rId5"/>
    <p:sldLayoutId id="2147483706" r:id="rId6"/>
    <p:sldLayoutId id="2147483707" r:id="rId7"/>
    <p:sldLayoutId id="2147483708" r:id="rId8"/>
    <p:sldLayoutId id="2147483709" r:id="rId9"/>
  </p:sldLayoutIdLst>
  <p:hf hdr="0" ftr="0" dt="0"/>
  <p:txStyles>
    <p:titleStyle>
      <a:lvl1pPr algn="l" defTabSz="914400" rtl="0" eaLnBrk="1" latinLnBrk="0" hangingPunct="1">
        <a:lnSpc>
          <a:spcPct val="90000"/>
        </a:lnSpc>
        <a:spcBef>
          <a:spcPct val="0"/>
        </a:spcBef>
        <a:buNone/>
        <a:defRPr sz="2800" kern="1200" cap="all" baseline="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100000"/>
        </a:lnSpc>
        <a:spcBef>
          <a:spcPts val="600"/>
        </a:spcBef>
        <a:spcAft>
          <a:spcPts val="600"/>
        </a:spcAft>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600"/>
        </a:spcBef>
        <a:spcAft>
          <a:spcPts val="600"/>
        </a:spcAft>
        <a:buClr>
          <a:schemeClr val="accent1"/>
        </a:buClr>
        <a:buFont typeface="Wingdings"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600"/>
        </a:spcBef>
        <a:spcAft>
          <a:spcPts val="600"/>
        </a:spcAft>
        <a:buClr>
          <a:schemeClr val="accent1"/>
        </a:buClr>
        <a:buFont typeface="Apple Symbols" panose="02000000000000000000" pitchFamily="2" charset="-79"/>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spcAft>
          <a:spcPts val="600"/>
        </a:spcAft>
        <a:buClr>
          <a:schemeClr val="accent1"/>
        </a:buClr>
        <a:buFont typeface="Courier New" panose="02070309020205020404" pitchFamily="49" charset="0"/>
        <a:buChar char="o"/>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2" orient="horz" pos="4176">
          <p15:clr>
            <a:srgbClr val="F26B43"/>
          </p15:clr>
        </p15:guide>
        <p15:guide id="13" pos="216">
          <p15:clr>
            <a:srgbClr val="F26B43"/>
          </p15:clr>
        </p15:guide>
        <p15:guide id="14" orient="horz" pos="576">
          <p15:clr>
            <a:srgbClr val="F26B43"/>
          </p15:clr>
        </p15:guide>
        <p15:guide id="15" orient="horz" pos="144">
          <p15:clr>
            <a:srgbClr val="F26B43"/>
          </p15:clr>
        </p15:guide>
        <p15:guide id="16" pos="7368">
          <p15:clr>
            <a:srgbClr val="F26B43"/>
          </p15:clr>
        </p15:guide>
        <p15:guide id="17" orient="horz" pos="768">
          <p15:clr>
            <a:srgbClr val="F26B43"/>
          </p15:clr>
        </p15:guide>
        <p15:guide id="18" orient="horz" pos="3960">
          <p15:clr>
            <a:srgbClr val="F26B43"/>
          </p15:clr>
        </p15:guide>
        <p15:guide id="21" orient="horz" pos="2160">
          <p15:clr>
            <a:srgbClr val="F26B43"/>
          </p15:clr>
        </p15:guide>
        <p15:guide id="2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21.sv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svg"/><Relationship Id="rId7" Type="http://schemas.openxmlformats.org/officeDocument/2006/relationships/image" Target="../media/image15.sv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5.sv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mailto:pcarlso@sandia.gov" TargetMode="External"/><Relationship Id="rId7" Type="http://schemas.openxmlformats.org/officeDocument/2006/relationships/image" Target="../media/image34.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9.jpg"/><Relationship Id="rId4" Type="http://schemas.openxmlformats.org/officeDocument/2006/relationships/hyperlink" Target="https://carlsonp.github.i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pcarlso@sandia.gov"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hyperlink" Target="https://carlsonp.github.i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6A2410B-6AF7-5C23-C262-97C467549352}"/>
              </a:ext>
            </a:extLst>
          </p:cNvPr>
          <p:cNvSpPr>
            <a:spLocks noGrp="1"/>
          </p:cNvSpPr>
          <p:nvPr>
            <p:ph type="ctrTitle"/>
          </p:nvPr>
        </p:nvSpPr>
        <p:spPr/>
        <p:txBody>
          <a:bodyPr>
            <a:normAutofit fontScale="90000"/>
          </a:bodyPr>
          <a:lstStyle/>
          <a:p>
            <a:r>
              <a:rPr lang="en-US" dirty="0">
                <a:solidFill>
                  <a:schemeClr val="bg1"/>
                </a:solidFill>
              </a:rPr>
              <a:t>Exploring Text-to-SQL: Impact on Data Warehouses and Data Governance</a:t>
            </a:r>
          </a:p>
        </p:txBody>
      </p:sp>
      <p:sp>
        <p:nvSpPr>
          <p:cNvPr id="9" name="Subtitle 8">
            <a:extLst>
              <a:ext uri="{FF2B5EF4-FFF2-40B4-BE49-F238E27FC236}">
                <a16:creationId xmlns:a16="http://schemas.microsoft.com/office/drawing/2014/main" id="{277E70AA-80C4-8182-CFB3-3F7F8063FE23}"/>
              </a:ext>
            </a:extLst>
          </p:cNvPr>
          <p:cNvSpPr>
            <a:spLocks noGrp="1"/>
          </p:cNvSpPr>
          <p:nvPr>
            <p:ph type="subTitle" idx="1"/>
          </p:nvPr>
        </p:nvSpPr>
        <p:spPr/>
        <p:txBody>
          <a:bodyPr/>
          <a:lstStyle/>
          <a:p>
            <a:r>
              <a:rPr lang="en-US" dirty="0"/>
              <a:t>Patrick Carlson</a:t>
            </a:r>
          </a:p>
        </p:txBody>
      </p:sp>
      <p:sp>
        <p:nvSpPr>
          <p:cNvPr id="10" name="Text Placeholder 9">
            <a:extLst>
              <a:ext uri="{FF2B5EF4-FFF2-40B4-BE49-F238E27FC236}">
                <a16:creationId xmlns:a16="http://schemas.microsoft.com/office/drawing/2014/main" id="{197648E5-4D33-101D-02F7-374668BC7696}"/>
              </a:ext>
            </a:extLst>
          </p:cNvPr>
          <p:cNvSpPr>
            <a:spLocks noGrp="1"/>
          </p:cNvSpPr>
          <p:nvPr>
            <p:ph type="body" sz="quarter" idx="10"/>
          </p:nvPr>
        </p:nvSpPr>
        <p:spPr/>
        <p:txBody>
          <a:bodyPr/>
          <a:lstStyle/>
          <a:p>
            <a:endParaRPr lang="en-US" dirty="0"/>
          </a:p>
        </p:txBody>
      </p:sp>
      <p:sp>
        <p:nvSpPr>
          <p:cNvPr id="12" name="Content Placeholder 11">
            <a:extLst>
              <a:ext uri="{FF2B5EF4-FFF2-40B4-BE49-F238E27FC236}">
                <a16:creationId xmlns:a16="http://schemas.microsoft.com/office/drawing/2014/main" id="{FE4873B7-1324-8AB3-9E55-13DFF8C23AA3}"/>
              </a:ext>
            </a:extLst>
          </p:cNvPr>
          <p:cNvSpPr>
            <a:spLocks noGrp="1"/>
          </p:cNvSpPr>
          <p:nvPr>
            <p:ph sz="quarter" idx="29"/>
          </p:nvPr>
        </p:nvSpPr>
        <p:spPr/>
        <p:txBody>
          <a:bodyPr/>
          <a:lstStyle/>
          <a:p>
            <a:r>
              <a:rPr lang="en-US" dirty="0"/>
              <a:t>SAND2025-05141C</a:t>
            </a:r>
          </a:p>
        </p:txBody>
      </p:sp>
      <p:sp>
        <p:nvSpPr>
          <p:cNvPr id="11" name="Text Placeholder 10">
            <a:extLst>
              <a:ext uri="{FF2B5EF4-FFF2-40B4-BE49-F238E27FC236}">
                <a16:creationId xmlns:a16="http://schemas.microsoft.com/office/drawing/2014/main" id="{723372AE-4EB0-AF36-96F8-172343BDF00D}"/>
              </a:ext>
            </a:extLst>
          </p:cNvPr>
          <p:cNvSpPr>
            <a:spLocks noGrp="1"/>
          </p:cNvSpPr>
          <p:nvPr>
            <p:ph type="body" sz="quarter" idx="26"/>
          </p:nvPr>
        </p:nvSpPr>
        <p:spPr/>
        <p:txBody>
          <a:bodyPr/>
          <a:lstStyle/>
          <a:p>
            <a:r>
              <a:rPr lang="en-US" dirty="0"/>
              <a:t>Sandia National Lab</a:t>
            </a:r>
          </a:p>
        </p:txBody>
      </p:sp>
      <p:sp>
        <p:nvSpPr>
          <p:cNvPr id="13" name="Text Placeholder 12">
            <a:extLst>
              <a:ext uri="{FF2B5EF4-FFF2-40B4-BE49-F238E27FC236}">
                <a16:creationId xmlns:a16="http://schemas.microsoft.com/office/drawing/2014/main" id="{E22B2ACE-23E2-92D2-528F-973283EE27CB}"/>
              </a:ext>
            </a:extLst>
          </p:cNvPr>
          <p:cNvSpPr>
            <a:spLocks noGrp="1"/>
          </p:cNvSpPr>
          <p:nvPr>
            <p:ph type="body" sz="quarter" idx="31"/>
          </p:nvPr>
        </p:nvSpPr>
        <p:spPr/>
        <p:txBody>
          <a:bodyPr/>
          <a:lstStyle/>
          <a:p>
            <a:r>
              <a:rPr lang="en-US" dirty="0"/>
              <a:t>NLIT 2025 – May 5-8, 2025</a:t>
            </a:r>
          </a:p>
        </p:txBody>
      </p:sp>
    </p:spTree>
    <p:extLst>
      <p:ext uri="{BB962C8B-B14F-4D97-AF65-F5344CB8AC3E}">
        <p14:creationId xmlns:p14="http://schemas.microsoft.com/office/powerpoint/2010/main" val="56396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0F6A-FE83-D549-29AC-66800C70A106}"/>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335BD451-8110-225E-1B6D-0794C2060132}"/>
              </a:ext>
            </a:extLst>
          </p:cNvPr>
          <p:cNvSpPr>
            <a:spLocks noGrp="1"/>
          </p:cNvSpPr>
          <p:nvPr>
            <p:ph idx="1"/>
          </p:nvPr>
        </p:nvSpPr>
        <p:spPr>
          <a:xfrm>
            <a:off x="352326" y="1225691"/>
            <a:ext cx="11239500" cy="2776038"/>
          </a:xfrm>
        </p:spPr>
        <p:txBody>
          <a:bodyPr>
            <a:normAutofit/>
          </a:bodyPr>
          <a:lstStyle/>
          <a:p>
            <a:r>
              <a:rPr lang="en-US" dirty="0"/>
              <a:t>Create </a:t>
            </a:r>
            <a:r>
              <a:rPr lang="en-US" dirty="0" err="1"/>
              <a:t>sqlalchemy</a:t>
            </a:r>
            <a:r>
              <a:rPr lang="en-US" dirty="0"/>
              <a:t> connection to database</a:t>
            </a:r>
          </a:p>
          <a:p>
            <a:r>
              <a:rPr lang="en-US" dirty="0"/>
              <a:t>Load the embedding model</a:t>
            </a:r>
          </a:p>
          <a:p>
            <a:r>
              <a:rPr lang="en-US" dirty="0"/>
              <a:t>Down selects “k” numbers of tables from the 102 tables to inject into the question</a:t>
            </a:r>
          </a:p>
          <a:p>
            <a:r>
              <a:rPr lang="en-US" dirty="0"/>
              <a:t>The LLM runs on the question and responds with the answer</a:t>
            </a:r>
          </a:p>
          <a:p>
            <a:r>
              <a:rPr lang="en-US" dirty="0"/>
              <a:t>If you know what tables to use, include them in the question and skip this down-selection</a:t>
            </a:r>
          </a:p>
          <a:p>
            <a:endParaRPr lang="en-US" dirty="0"/>
          </a:p>
        </p:txBody>
      </p:sp>
      <p:sp>
        <p:nvSpPr>
          <p:cNvPr id="4" name="Slide Number Placeholder 3">
            <a:extLst>
              <a:ext uri="{FF2B5EF4-FFF2-40B4-BE49-F238E27FC236}">
                <a16:creationId xmlns:a16="http://schemas.microsoft.com/office/drawing/2014/main" id="{95CA2F3C-AD23-F5FF-7642-4A8256A47F8B}"/>
              </a:ext>
            </a:extLst>
          </p:cNvPr>
          <p:cNvSpPr>
            <a:spLocks noGrp="1"/>
          </p:cNvSpPr>
          <p:nvPr>
            <p:ph type="sldNum" sz="quarter" idx="4"/>
          </p:nvPr>
        </p:nvSpPr>
        <p:spPr/>
        <p:txBody>
          <a:bodyPr/>
          <a:lstStyle/>
          <a:p>
            <a:fld id="{6FB6B91F-BB11-E946-B7F6-1372EDB8DEC1}" type="slidenum">
              <a:rPr lang="en-US" smtClean="0"/>
              <a:pPr/>
              <a:t>10</a:t>
            </a:fld>
            <a:endParaRPr lang="en-US" dirty="0"/>
          </a:p>
        </p:txBody>
      </p:sp>
      <p:sp>
        <p:nvSpPr>
          <p:cNvPr id="5" name="TextBox 4">
            <a:extLst>
              <a:ext uri="{FF2B5EF4-FFF2-40B4-BE49-F238E27FC236}">
                <a16:creationId xmlns:a16="http://schemas.microsoft.com/office/drawing/2014/main" id="{CEF5DD11-5C78-E536-8927-26AFC03E31AF}"/>
              </a:ext>
            </a:extLst>
          </p:cNvPr>
          <p:cNvSpPr txBox="1"/>
          <p:nvPr/>
        </p:nvSpPr>
        <p:spPr>
          <a:xfrm>
            <a:off x="894736" y="4284408"/>
            <a:ext cx="8259097" cy="2067233"/>
          </a:xfrm>
          <a:prstGeom prst="rect">
            <a:avLst/>
          </a:prstGeom>
          <a:solidFill>
            <a:schemeClr val="tx1"/>
          </a:solidFill>
        </p:spPr>
        <p:txBody>
          <a:bodyPr wrap="square" rtlCol="0">
            <a:spAutoFit/>
          </a:bodyPr>
          <a:lstStyle/>
          <a:p>
            <a:r>
              <a:rPr lang="en-US" sz="2400" b="0" dirty="0" err="1">
                <a:solidFill>
                  <a:srgbClr val="9CDCFE"/>
                </a:solidFill>
                <a:effectLst/>
                <a:latin typeface="Consolas" panose="020B0609020204030204" pitchFamily="49" charset="0"/>
              </a:rPr>
              <a:t>query_engine</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CCCCCC"/>
                </a:solidFill>
                <a:effectLst/>
                <a:latin typeface="Consolas" panose="020B0609020204030204" pitchFamily="49" charset="0"/>
              </a:rPr>
              <a:t>SQLTableRetrieverQueryEngine</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sql_database</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obj_index</a:t>
            </a:r>
            <a:r>
              <a:rPr lang="en-US" sz="2400" b="0" dirty="0" err="1">
                <a:solidFill>
                  <a:srgbClr val="CCCCCC"/>
                </a:solidFill>
                <a:effectLst/>
                <a:latin typeface="Consolas" panose="020B0609020204030204" pitchFamily="49" charset="0"/>
              </a:rPr>
              <a:t>.as_retriever</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similarity_top_k</a:t>
            </a:r>
            <a:r>
              <a:rPr lang="en-US" sz="2400" b="0" dirty="0">
                <a:solidFill>
                  <a:srgbClr val="D4D4D4"/>
                </a:solidFill>
                <a:effectLst/>
                <a:latin typeface="Consolas" panose="020B0609020204030204" pitchFamily="49" charset="0"/>
              </a:rPr>
              <a:t>=</a:t>
            </a:r>
            <a:r>
              <a:rPr lang="en-US" sz="2400" b="0" dirty="0">
                <a:solidFill>
                  <a:srgbClr val="B5CEA8"/>
                </a:solidFill>
                <a:effectLst/>
                <a:latin typeface="Consolas" panose="020B0609020204030204" pitchFamily="49" charset="0"/>
              </a:rPr>
              <a:t>4</a:t>
            </a:r>
            <a:r>
              <a:rPr lang="en-US" sz="2400" b="0" dirty="0">
                <a:solidFill>
                  <a:srgbClr val="CCCCCC"/>
                </a:solidFill>
                <a:effectLst/>
                <a:latin typeface="Consolas" panose="020B0609020204030204" pitchFamily="49" charset="0"/>
              </a:rPr>
              <a:t>)</a:t>
            </a:r>
          </a:p>
          <a:p>
            <a:r>
              <a:rPr lang="en-US" sz="2400" b="0" dirty="0">
                <a:solidFill>
                  <a:srgbClr val="CCCCCC"/>
                </a:solidFill>
                <a:effectLst/>
                <a:latin typeface="Consolas" panose="020B0609020204030204" pitchFamily="49" charset="0"/>
              </a:rPr>
              <a:t>    )</a:t>
            </a:r>
          </a:p>
          <a:p>
            <a:pPr algn="l">
              <a:spcBef>
                <a:spcPts val="1000"/>
              </a:spcBef>
              <a:spcAft>
                <a:spcPts val="600"/>
              </a:spcAft>
            </a:pPr>
            <a:endParaRPr lang="en-US" sz="2400" dirty="0" err="1"/>
          </a:p>
        </p:txBody>
      </p:sp>
    </p:spTree>
    <p:extLst>
      <p:ext uri="{BB962C8B-B14F-4D97-AF65-F5344CB8AC3E}">
        <p14:creationId xmlns:p14="http://schemas.microsoft.com/office/powerpoint/2010/main" val="319968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11</a:t>
            </a:fld>
            <a:endParaRPr lang="en-US" dirty="0"/>
          </a:p>
        </p:txBody>
      </p:sp>
      <p:pic>
        <p:nvPicPr>
          <p:cNvPr id="4" name="Picture 3">
            <a:extLst>
              <a:ext uri="{FF2B5EF4-FFF2-40B4-BE49-F238E27FC236}">
                <a16:creationId xmlns:a16="http://schemas.microsoft.com/office/drawing/2014/main" id="{CD305022-9358-259A-449C-F4954D4CA785}"/>
              </a:ext>
            </a:extLst>
          </p:cNvPr>
          <p:cNvPicPr>
            <a:picLocks noChangeAspect="1"/>
          </p:cNvPicPr>
          <p:nvPr/>
        </p:nvPicPr>
        <p:blipFill>
          <a:blip r:embed="rId3"/>
          <a:stretch>
            <a:fillRect/>
          </a:stretch>
        </p:blipFill>
        <p:spPr>
          <a:xfrm>
            <a:off x="568418" y="136794"/>
            <a:ext cx="10020923" cy="6721206"/>
          </a:xfrm>
          <a:prstGeom prst="rect">
            <a:avLst/>
          </a:prstGeom>
        </p:spPr>
      </p:pic>
    </p:spTree>
    <p:extLst>
      <p:ext uri="{BB962C8B-B14F-4D97-AF65-F5344CB8AC3E}">
        <p14:creationId xmlns:p14="http://schemas.microsoft.com/office/powerpoint/2010/main" val="169433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465224-407A-1254-4C14-0B5E8C2FF001}"/>
              </a:ext>
            </a:extLst>
          </p:cNvPr>
          <p:cNvSpPr>
            <a:spLocks noGrp="1"/>
          </p:cNvSpPr>
          <p:nvPr>
            <p:ph type="sldNum" sz="quarter" idx="4"/>
          </p:nvPr>
        </p:nvSpPr>
        <p:spPr/>
        <p:txBody>
          <a:bodyPr/>
          <a:lstStyle/>
          <a:p>
            <a:fld id="{6FB6B91F-BB11-E946-B7F6-1372EDB8DEC1}" type="slidenum">
              <a:rPr lang="en-US" smtClean="0"/>
              <a:pPr/>
              <a:t>12</a:t>
            </a:fld>
            <a:endParaRPr lang="en-US" dirty="0"/>
          </a:p>
        </p:txBody>
      </p:sp>
      <p:pic>
        <p:nvPicPr>
          <p:cNvPr id="6" name="Picture 5">
            <a:extLst>
              <a:ext uri="{FF2B5EF4-FFF2-40B4-BE49-F238E27FC236}">
                <a16:creationId xmlns:a16="http://schemas.microsoft.com/office/drawing/2014/main" id="{76C0F940-63D5-7004-34B1-BBBDC54B46ED}"/>
              </a:ext>
            </a:extLst>
          </p:cNvPr>
          <p:cNvPicPr>
            <a:picLocks noChangeAspect="1"/>
          </p:cNvPicPr>
          <p:nvPr/>
        </p:nvPicPr>
        <p:blipFill>
          <a:blip r:embed="rId2"/>
          <a:stretch>
            <a:fillRect/>
          </a:stretch>
        </p:blipFill>
        <p:spPr>
          <a:xfrm>
            <a:off x="335516" y="137651"/>
            <a:ext cx="11165489" cy="6582697"/>
          </a:xfrm>
          <a:prstGeom prst="rect">
            <a:avLst/>
          </a:prstGeom>
        </p:spPr>
      </p:pic>
    </p:spTree>
    <p:extLst>
      <p:ext uri="{BB962C8B-B14F-4D97-AF65-F5344CB8AC3E}">
        <p14:creationId xmlns:p14="http://schemas.microsoft.com/office/powerpoint/2010/main" val="49842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B7A8-9DE4-2F3B-9C9E-1508B3FD783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9B280DC-4188-D2E1-EBD9-7042D231B056}"/>
              </a:ext>
            </a:extLst>
          </p:cNvPr>
          <p:cNvSpPr>
            <a:spLocks noGrp="1"/>
          </p:cNvSpPr>
          <p:nvPr>
            <p:ph idx="1"/>
          </p:nvPr>
        </p:nvSpPr>
        <p:spPr/>
        <p:txBody>
          <a:bodyPr/>
          <a:lstStyle/>
          <a:p>
            <a:r>
              <a:rPr lang="en-US" dirty="0"/>
              <a:t>When the LLM gets the wrong down-selected tables, it yields poor results.  This may not be a criticism of the model itself.</a:t>
            </a:r>
          </a:p>
          <a:p>
            <a:r>
              <a:rPr lang="en-US" dirty="0"/>
              <a:t>Best Model: Llama-3.3 70B</a:t>
            </a:r>
          </a:p>
          <a:p>
            <a:r>
              <a:rPr lang="en-US" dirty="0"/>
              <a:t>Hardest Question: When does the Sandia fiscal year of 2024 start?  What date?</a:t>
            </a:r>
          </a:p>
          <a:p>
            <a:pPr lvl="1"/>
            <a:r>
              <a:rPr lang="en-US" dirty="0"/>
              <a:t>When this question is run through the model with the singular table needed to answer the question, it provides a correct answer.</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D3AB29A-E377-DC10-013C-FB28C3DFD276}"/>
              </a:ext>
            </a:extLst>
          </p:cNvPr>
          <p:cNvSpPr>
            <a:spLocks noGrp="1"/>
          </p:cNvSpPr>
          <p:nvPr>
            <p:ph type="sldNum" sz="quarter" idx="4"/>
          </p:nvPr>
        </p:nvSpPr>
        <p:spPr/>
        <p:txBody>
          <a:bodyPr/>
          <a:lstStyle/>
          <a:p>
            <a:fld id="{6FB6B91F-BB11-E946-B7F6-1372EDB8DEC1}" type="slidenum">
              <a:rPr lang="en-US" smtClean="0"/>
              <a:pPr/>
              <a:t>13</a:t>
            </a:fld>
            <a:endParaRPr lang="en-US" dirty="0"/>
          </a:p>
        </p:txBody>
      </p:sp>
    </p:spTree>
    <p:extLst>
      <p:ext uri="{BB962C8B-B14F-4D97-AF65-F5344CB8AC3E}">
        <p14:creationId xmlns:p14="http://schemas.microsoft.com/office/powerpoint/2010/main" val="423614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7277F-58B6-7F75-A0FE-7ACDE57B6E43}"/>
              </a:ext>
            </a:extLst>
          </p:cNvPr>
          <p:cNvSpPr>
            <a:spLocks noGrp="1"/>
          </p:cNvSpPr>
          <p:nvPr>
            <p:ph type="title"/>
          </p:nvPr>
        </p:nvSpPr>
        <p:spPr/>
        <p:txBody>
          <a:bodyPr/>
          <a:lstStyle/>
          <a:p>
            <a:r>
              <a:rPr lang="en-US" dirty="0"/>
              <a:t>Future Leverage Vector Database</a:t>
            </a:r>
          </a:p>
        </p:txBody>
      </p:sp>
      <p:sp>
        <p:nvSpPr>
          <p:cNvPr id="4" name="Slide Number Placeholder 3">
            <a:extLst>
              <a:ext uri="{FF2B5EF4-FFF2-40B4-BE49-F238E27FC236}">
                <a16:creationId xmlns:a16="http://schemas.microsoft.com/office/drawing/2014/main" id="{7D45F1DC-F7F8-F19E-21BF-D13C3C470C72}"/>
              </a:ext>
            </a:extLst>
          </p:cNvPr>
          <p:cNvSpPr>
            <a:spLocks noGrp="1"/>
          </p:cNvSpPr>
          <p:nvPr>
            <p:ph type="sldNum" sz="quarter" idx="4"/>
          </p:nvPr>
        </p:nvSpPr>
        <p:spPr/>
        <p:txBody>
          <a:bodyPr/>
          <a:lstStyle/>
          <a:p>
            <a:fld id="{6FB6B91F-BB11-E946-B7F6-1372EDB8DEC1}" type="slidenum">
              <a:rPr lang="en-US" smtClean="0"/>
              <a:pPr/>
              <a:t>14</a:t>
            </a:fld>
            <a:endParaRPr lang="en-US" dirty="0"/>
          </a:p>
        </p:txBody>
      </p:sp>
      <p:pic>
        <p:nvPicPr>
          <p:cNvPr id="6" name="Graphic 5" descr="Database with solid fill">
            <a:extLst>
              <a:ext uri="{FF2B5EF4-FFF2-40B4-BE49-F238E27FC236}">
                <a16:creationId xmlns:a16="http://schemas.microsoft.com/office/drawing/2014/main" id="{CFF615D5-953D-AA21-DFE7-778F776B3C7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92727" y="4441723"/>
            <a:ext cx="914400" cy="914400"/>
          </a:xfrm>
          <a:prstGeom prst="rect">
            <a:avLst/>
          </a:prstGeom>
        </p:spPr>
      </p:pic>
      <p:pic>
        <p:nvPicPr>
          <p:cNvPr id="8" name="Graphic 7" descr="Office worker male with solid fill">
            <a:extLst>
              <a:ext uri="{FF2B5EF4-FFF2-40B4-BE49-F238E27FC236}">
                <a16:creationId xmlns:a16="http://schemas.microsoft.com/office/drawing/2014/main" id="{96DBCD17-5C3F-233E-DD8D-60F2730203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295" y="4441723"/>
            <a:ext cx="914400" cy="914400"/>
          </a:xfrm>
          <a:prstGeom prst="rect">
            <a:avLst/>
          </a:prstGeom>
        </p:spPr>
      </p:pic>
      <p:sp>
        <p:nvSpPr>
          <p:cNvPr id="9" name="TextBox 8">
            <a:extLst>
              <a:ext uri="{FF2B5EF4-FFF2-40B4-BE49-F238E27FC236}">
                <a16:creationId xmlns:a16="http://schemas.microsoft.com/office/drawing/2014/main" id="{4A667B5C-6938-628E-A85B-068AC587375A}"/>
              </a:ext>
            </a:extLst>
          </p:cNvPr>
          <p:cNvSpPr txBox="1"/>
          <p:nvPr/>
        </p:nvSpPr>
        <p:spPr>
          <a:xfrm>
            <a:off x="2832352" y="4626840"/>
            <a:ext cx="1376516" cy="923330"/>
          </a:xfrm>
          <a:prstGeom prst="rect">
            <a:avLst/>
          </a:prstGeom>
          <a:noFill/>
        </p:spPr>
        <p:txBody>
          <a:bodyPr wrap="square" rtlCol="0">
            <a:spAutoFit/>
          </a:bodyPr>
          <a:lstStyle/>
          <a:p>
            <a:pPr algn="l">
              <a:spcBef>
                <a:spcPts val="1000"/>
              </a:spcBef>
              <a:spcAft>
                <a:spcPts val="600"/>
              </a:spcAft>
            </a:pPr>
            <a:r>
              <a:rPr lang="en-US" dirty="0"/>
              <a:t>Business Question Prompt</a:t>
            </a:r>
          </a:p>
        </p:txBody>
      </p:sp>
      <p:sp>
        <p:nvSpPr>
          <p:cNvPr id="10" name="TextBox 9">
            <a:extLst>
              <a:ext uri="{FF2B5EF4-FFF2-40B4-BE49-F238E27FC236}">
                <a16:creationId xmlns:a16="http://schemas.microsoft.com/office/drawing/2014/main" id="{F2E4BAE4-1420-8367-AC87-1E36CF005022}"/>
              </a:ext>
            </a:extLst>
          </p:cNvPr>
          <p:cNvSpPr txBox="1"/>
          <p:nvPr/>
        </p:nvSpPr>
        <p:spPr>
          <a:xfrm>
            <a:off x="5241255" y="4626840"/>
            <a:ext cx="1548580" cy="646331"/>
          </a:xfrm>
          <a:prstGeom prst="rect">
            <a:avLst/>
          </a:prstGeom>
          <a:noFill/>
        </p:spPr>
        <p:txBody>
          <a:bodyPr wrap="square" rtlCol="0">
            <a:spAutoFit/>
          </a:bodyPr>
          <a:lstStyle/>
          <a:p>
            <a:pPr algn="l">
              <a:spcBef>
                <a:spcPts val="1000"/>
              </a:spcBef>
              <a:spcAft>
                <a:spcPts val="600"/>
              </a:spcAft>
            </a:pPr>
            <a:r>
              <a:rPr lang="en-US" dirty="0"/>
              <a:t>Embedding Model</a:t>
            </a:r>
          </a:p>
        </p:txBody>
      </p:sp>
      <p:sp>
        <p:nvSpPr>
          <p:cNvPr id="11" name="TextBox 10">
            <a:extLst>
              <a:ext uri="{FF2B5EF4-FFF2-40B4-BE49-F238E27FC236}">
                <a16:creationId xmlns:a16="http://schemas.microsoft.com/office/drawing/2014/main" id="{517CC2F5-96EC-0C7A-95F9-14524C9A91BD}"/>
              </a:ext>
            </a:extLst>
          </p:cNvPr>
          <p:cNvSpPr txBox="1"/>
          <p:nvPr/>
        </p:nvSpPr>
        <p:spPr>
          <a:xfrm>
            <a:off x="7596082" y="5314336"/>
            <a:ext cx="1548580" cy="369332"/>
          </a:xfrm>
          <a:prstGeom prst="rect">
            <a:avLst/>
          </a:prstGeom>
          <a:noFill/>
        </p:spPr>
        <p:txBody>
          <a:bodyPr wrap="square" rtlCol="0">
            <a:spAutoFit/>
          </a:bodyPr>
          <a:lstStyle/>
          <a:p>
            <a:pPr algn="l">
              <a:spcBef>
                <a:spcPts val="1000"/>
              </a:spcBef>
              <a:spcAft>
                <a:spcPts val="600"/>
              </a:spcAft>
            </a:pPr>
            <a:r>
              <a:rPr lang="en-US" dirty="0"/>
              <a:t>Vector DB</a:t>
            </a:r>
          </a:p>
        </p:txBody>
      </p:sp>
      <p:sp>
        <p:nvSpPr>
          <p:cNvPr id="12" name="TextBox 11">
            <a:extLst>
              <a:ext uri="{FF2B5EF4-FFF2-40B4-BE49-F238E27FC236}">
                <a16:creationId xmlns:a16="http://schemas.microsoft.com/office/drawing/2014/main" id="{784A5662-6686-819C-112E-8EA465BAC513}"/>
              </a:ext>
            </a:extLst>
          </p:cNvPr>
          <p:cNvSpPr txBox="1"/>
          <p:nvPr/>
        </p:nvSpPr>
        <p:spPr>
          <a:xfrm>
            <a:off x="1008897" y="2555918"/>
            <a:ext cx="1465005" cy="646331"/>
          </a:xfrm>
          <a:prstGeom prst="rect">
            <a:avLst/>
          </a:prstGeom>
          <a:noFill/>
        </p:spPr>
        <p:txBody>
          <a:bodyPr wrap="square" rtlCol="0">
            <a:spAutoFit/>
          </a:bodyPr>
          <a:lstStyle/>
          <a:p>
            <a:pPr algn="l">
              <a:spcBef>
                <a:spcPts val="1000"/>
              </a:spcBef>
              <a:spcAft>
                <a:spcPts val="600"/>
              </a:spcAft>
            </a:pPr>
            <a:r>
              <a:rPr lang="en-US" dirty="0"/>
              <a:t>SQL Query Logs</a:t>
            </a:r>
          </a:p>
        </p:txBody>
      </p:sp>
      <p:sp>
        <p:nvSpPr>
          <p:cNvPr id="13" name="TextBox 12">
            <a:extLst>
              <a:ext uri="{FF2B5EF4-FFF2-40B4-BE49-F238E27FC236}">
                <a16:creationId xmlns:a16="http://schemas.microsoft.com/office/drawing/2014/main" id="{EFE49AFA-23C2-1A3C-7576-FB41FF63303E}"/>
              </a:ext>
            </a:extLst>
          </p:cNvPr>
          <p:cNvSpPr txBox="1"/>
          <p:nvPr/>
        </p:nvSpPr>
        <p:spPr>
          <a:xfrm>
            <a:off x="4218039" y="2516794"/>
            <a:ext cx="2571795" cy="923330"/>
          </a:xfrm>
          <a:prstGeom prst="rect">
            <a:avLst/>
          </a:prstGeom>
          <a:noFill/>
        </p:spPr>
        <p:txBody>
          <a:bodyPr wrap="square" rtlCol="0">
            <a:spAutoFit/>
          </a:bodyPr>
          <a:lstStyle/>
          <a:p>
            <a:pPr algn="l">
              <a:spcBef>
                <a:spcPts val="1000"/>
              </a:spcBef>
              <a:spcAft>
                <a:spcPts val="600"/>
              </a:spcAft>
            </a:pPr>
            <a:r>
              <a:rPr lang="en-US" dirty="0"/>
              <a:t>Generate SQL Summary and Tables Used with LLM</a:t>
            </a:r>
          </a:p>
        </p:txBody>
      </p:sp>
      <p:sp>
        <p:nvSpPr>
          <p:cNvPr id="14" name="TextBox 13">
            <a:extLst>
              <a:ext uri="{FF2B5EF4-FFF2-40B4-BE49-F238E27FC236}">
                <a16:creationId xmlns:a16="http://schemas.microsoft.com/office/drawing/2014/main" id="{41FA9BF6-91D4-BD22-2BC6-BB364563365C}"/>
              </a:ext>
            </a:extLst>
          </p:cNvPr>
          <p:cNvSpPr txBox="1"/>
          <p:nvPr/>
        </p:nvSpPr>
        <p:spPr>
          <a:xfrm>
            <a:off x="4043836" y="1132410"/>
            <a:ext cx="1922205" cy="369332"/>
          </a:xfrm>
          <a:prstGeom prst="rect">
            <a:avLst/>
          </a:prstGeom>
          <a:noFill/>
        </p:spPr>
        <p:txBody>
          <a:bodyPr wrap="square" rtlCol="0">
            <a:spAutoFit/>
          </a:bodyPr>
          <a:lstStyle/>
          <a:p>
            <a:pPr algn="l">
              <a:spcBef>
                <a:spcPts val="1000"/>
              </a:spcBef>
              <a:spcAft>
                <a:spcPts val="600"/>
              </a:spcAft>
            </a:pPr>
            <a:r>
              <a:rPr lang="en-US" dirty="0"/>
              <a:t>Table Metadata</a:t>
            </a:r>
          </a:p>
        </p:txBody>
      </p:sp>
      <p:sp>
        <p:nvSpPr>
          <p:cNvPr id="15" name="Arrow: Down 14">
            <a:extLst>
              <a:ext uri="{FF2B5EF4-FFF2-40B4-BE49-F238E27FC236}">
                <a16:creationId xmlns:a16="http://schemas.microsoft.com/office/drawing/2014/main" id="{AE20B542-4412-215A-BACE-0EC060CE2FFA}"/>
              </a:ext>
            </a:extLst>
          </p:cNvPr>
          <p:cNvSpPr/>
          <p:nvPr/>
        </p:nvSpPr>
        <p:spPr>
          <a:xfrm rot="16200000">
            <a:off x="3081130" y="2022577"/>
            <a:ext cx="221227" cy="16344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720C4FED-296D-629B-B7DA-79F9398A8678}"/>
              </a:ext>
            </a:extLst>
          </p:cNvPr>
          <p:cNvSpPr/>
          <p:nvPr/>
        </p:nvSpPr>
        <p:spPr>
          <a:xfrm>
            <a:off x="4783711" y="1513904"/>
            <a:ext cx="221227" cy="1002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618B2A70-8C6B-CFB2-A868-A01A80FF4821}"/>
              </a:ext>
            </a:extLst>
          </p:cNvPr>
          <p:cNvSpPr/>
          <p:nvPr/>
        </p:nvSpPr>
        <p:spPr>
          <a:xfrm rot="20799485">
            <a:off x="5353984" y="3452286"/>
            <a:ext cx="221227" cy="1002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E6EEC420-A466-6D47-A4D7-BA32AFA378F2}"/>
              </a:ext>
            </a:extLst>
          </p:cNvPr>
          <p:cNvSpPr/>
          <p:nvPr/>
        </p:nvSpPr>
        <p:spPr>
          <a:xfrm rot="16200000">
            <a:off x="4486539" y="4448559"/>
            <a:ext cx="221227" cy="1002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E03FA83D-499E-8FAD-16D7-BEEFB31BE3F7}"/>
              </a:ext>
            </a:extLst>
          </p:cNvPr>
          <p:cNvSpPr/>
          <p:nvPr/>
        </p:nvSpPr>
        <p:spPr>
          <a:xfrm rot="16200000">
            <a:off x="7149901" y="4452937"/>
            <a:ext cx="221227" cy="1002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AE9096E-C847-8446-0133-1AC18953BED8}"/>
              </a:ext>
            </a:extLst>
          </p:cNvPr>
          <p:cNvSpPr txBox="1"/>
          <p:nvPr/>
        </p:nvSpPr>
        <p:spPr>
          <a:xfrm>
            <a:off x="10012170" y="4829489"/>
            <a:ext cx="1548580" cy="369332"/>
          </a:xfrm>
          <a:prstGeom prst="rect">
            <a:avLst/>
          </a:prstGeom>
          <a:noFill/>
        </p:spPr>
        <p:txBody>
          <a:bodyPr wrap="square" rtlCol="0">
            <a:spAutoFit/>
          </a:bodyPr>
          <a:lstStyle/>
          <a:p>
            <a:pPr algn="l">
              <a:spcBef>
                <a:spcPts val="1000"/>
              </a:spcBef>
              <a:spcAft>
                <a:spcPts val="600"/>
              </a:spcAft>
            </a:pPr>
            <a:r>
              <a:rPr lang="en-US" dirty="0"/>
              <a:t>Top K Tables</a:t>
            </a:r>
          </a:p>
        </p:txBody>
      </p:sp>
      <p:sp>
        <p:nvSpPr>
          <p:cNvPr id="21" name="Arrow: Down 20">
            <a:extLst>
              <a:ext uri="{FF2B5EF4-FFF2-40B4-BE49-F238E27FC236}">
                <a16:creationId xmlns:a16="http://schemas.microsoft.com/office/drawing/2014/main" id="{32897FEE-FED1-C2E4-D303-1FB971EEE729}"/>
              </a:ext>
            </a:extLst>
          </p:cNvPr>
          <p:cNvSpPr/>
          <p:nvPr/>
        </p:nvSpPr>
        <p:spPr>
          <a:xfrm rot="16200000">
            <a:off x="9249035" y="4438658"/>
            <a:ext cx="221227" cy="10028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44C8B11-C485-080A-0A5C-34CB633C784E}"/>
              </a:ext>
            </a:extLst>
          </p:cNvPr>
          <p:cNvSpPr txBox="1"/>
          <p:nvPr/>
        </p:nvSpPr>
        <p:spPr>
          <a:xfrm>
            <a:off x="8592969" y="1373928"/>
            <a:ext cx="2838402" cy="1754326"/>
          </a:xfrm>
          <a:prstGeom prst="rect">
            <a:avLst/>
          </a:prstGeom>
          <a:noFill/>
        </p:spPr>
        <p:txBody>
          <a:bodyPr wrap="square" rtlCol="0">
            <a:spAutoFit/>
          </a:bodyPr>
          <a:lstStyle/>
          <a:p>
            <a:pPr algn="l">
              <a:spcBef>
                <a:spcPts val="1000"/>
              </a:spcBef>
              <a:spcAft>
                <a:spcPts val="600"/>
              </a:spcAft>
            </a:pPr>
            <a:r>
              <a:rPr lang="en-US" dirty="0"/>
              <a:t>Store embeddings on past queries, tables, and generated summaries to leverage as a “lookup” when business question prompts come in.</a:t>
            </a:r>
          </a:p>
        </p:txBody>
      </p:sp>
    </p:spTree>
    <p:extLst>
      <p:ext uri="{BB962C8B-B14F-4D97-AF65-F5344CB8AC3E}">
        <p14:creationId xmlns:p14="http://schemas.microsoft.com/office/powerpoint/2010/main" val="3126429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2A4BABB-96E9-CA7F-3209-56212F29E36F}"/>
              </a:ext>
            </a:extLst>
          </p:cNvPr>
          <p:cNvSpPr/>
          <p:nvPr/>
        </p:nvSpPr>
        <p:spPr>
          <a:xfrm>
            <a:off x="5754330" y="1262413"/>
            <a:ext cx="3745415" cy="227373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16EFA4-82F2-F069-CC8F-5D6E04F49318}"/>
              </a:ext>
            </a:extLst>
          </p:cNvPr>
          <p:cNvSpPr/>
          <p:nvPr/>
        </p:nvSpPr>
        <p:spPr>
          <a:xfrm>
            <a:off x="5763802" y="3635457"/>
            <a:ext cx="3745416" cy="2273730"/>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B7694-252F-B35E-957D-CB3A959002B7}"/>
              </a:ext>
            </a:extLst>
          </p:cNvPr>
          <p:cNvSpPr>
            <a:spLocks noGrp="1"/>
          </p:cNvSpPr>
          <p:nvPr>
            <p:ph type="title"/>
          </p:nvPr>
        </p:nvSpPr>
        <p:spPr/>
        <p:txBody>
          <a:bodyPr/>
          <a:lstStyle/>
          <a:p>
            <a:r>
              <a:rPr lang="en-US" dirty="0"/>
              <a:t>Future for data integration</a:t>
            </a:r>
          </a:p>
        </p:txBody>
      </p:sp>
      <p:sp>
        <p:nvSpPr>
          <p:cNvPr id="4" name="Slide Number Placeholder 3">
            <a:extLst>
              <a:ext uri="{FF2B5EF4-FFF2-40B4-BE49-F238E27FC236}">
                <a16:creationId xmlns:a16="http://schemas.microsoft.com/office/drawing/2014/main" id="{1E6658A0-58AE-BF5F-D517-6D6FBCFAA849}"/>
              </a:ext>
            </a:extLst>
          </p:cNvPr>
          <p:cNvSpPr>
            <a:spLocks noGrp="1"/>
          </p:cNvSpPr>
          <p:nvPr>
            <p:ph type="sldNum" sz="quarter" idx="4"/>
          </p:nvPr>
        </p:nvSpPr>
        <p:spPr/>
        <p:txBody>
          <a:bodyPr/>
          <a:lstStyle/>
          <a:p>
            <a:fld id="{6FB6B91F-BB11-E946-B7F6-1372EDB8DEC1}" type="slidenum">
              <a:rPr lang="en-US" smtClean="0"/>
              <a:pPr/>
              <a:t>15</a:t>
            </a:fld>
            <a:endParaRPr lang="en-US" dirty="0"/>
          </a:p>
        </p:txBody>
      </p:sp>
      <p:pic>
        <p:nvPicPr>
          <p:cNvPr id="6" name="Graphic 5" descr="Female Profile with solid fill">
            <a:extLst>
              <a:ext uri="{FF2B5EF4-FFF2-40B4-BE49-F238E27FC236}">
                <a16:creationId xmlns:a16="http://schemas.microsoft.com/office/drawing/2014/main" id="{13B30CCD-8FDF-EC7B-AF40-EA93D2A853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3613" y="3257378"/>
            <a:ext cx="914400" cy="914400"/>
          </a:xfrm>
          <a:prstGeom prst="rect">
            <a:avLst/>
          </a:prstGeom>
        </p:spPr>
      </p:pic>
      <p:pic>
        <p:nvPicPr>
          <p:cNvPr id="7" name="Graphic 6" descr="Database with solid fill">
            <a:extLst>
              <a:ext uri="{FF2B5EF4-FFF2-40B4-BE49-F238E27FC236}">
                <a16:creationId xmlns:a16="http://schemas.microsoft.com/office/drawing/2014/main" id="{BEB02D5F-EB07-3CE6-B635-15DD39E403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45697" y="1658169"/>
            <a:ext cx="914400" cy="914400"/>
          </a:xfrm>
          <a:prstGeom prst="rect">
            <a:avLst/>
          </a:prstGeom>
        </p:spPr>
      </p:pic>
      <p:pic>
        <p:nvPicPr>
          <p:cNvPr id="8" name="Graphic 7" descr="Table with solid fill">
            <a:extLst>
              <a:ext uri="{FF2B5EF4-FFF2-40B4-BE49-F238E27FC236}">
                <a16:creationId xmlns:a16="http://schemas.microsoft.com/office/drawing/2014/main" id="{6C5C702E-5DAA-028C-DA56-63A92ACB68F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83697" y="2375924"/>
            <a:ext cx="914400" cy="914400"/>
          </a:xfrm>
          <a:prstGeom prst="rect">
            <a:avLst/>
          </a:prstGeom>
        </p:spPr>
      </p:pic>
      <p:pic>
        <p:nvPicPr>
          <p:cNvPr id="9" name="Graphic 8" descr="Table with solid fill">
            <a:extLst>
              <a:ext uri="{FF2B5EF4-FFF2-40B4-BE49-F238E27FC236}">
                <a16:creationId xmlns:a16="http://schemas.microsoft.com/office/drawing/2014/main" id="{A29B8314-6937-FDE8-6E34-97355A3ADF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31297" y="1886769"/>
            <a:ext cx="914400" cy="914400"/>
          </a:xfrm>
          <a:prstGeom prst="rect">
            <a:avLst/>
          </a:prstGeom>
        </p:spPr>
      </p:pic>
      <p:pic>
        <p:nvPicPr>
          <p:cNvPr id="10" name="Graphic 9" descr="Table with solid fill">
            <a:extLst>
              <a:ext uri="{FF2B5EF4-FFF2-40B4-BE49-F238E27FC236}">
                <a16:creationId xmlns:a16="http://schemas.microsoft.com/office/drawing/2014/main" id="{8982923F-A24D-5FA8-A22C-909D8E505D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83697" y="1357568"/>
            <a:ext cx="914400" cy="914400"/>
          </a:xfrm>
          <a:prstGeom prst="rect">
            <a:avLst/>
          </a:prstGeom>
        </p:spPr>
      </p:pic>
      <p:pic>
        <p:nvPicPr>
          <p:cNvPr id="11" name="Graphic 10" descr="Database with solid fill">
            <a:extLst>
              <a:ext uri="{FF2B5EF4-FFF2-40B4-BE49-F238E27FC236}">
                <a16:creationId xmlns:a16="http://schemas.microsoft.com/office/drawing/2014/main" id="{258015D3-BCDF-7901-73FB-BAF5640D44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91726" y="4088375"/>
            <a:ext cx="914400" cy="914400"/>
          </a:xfrm>
          <a:prstGeom prst="rect">
            <a:avLst/>
          </a:prstGeom>
        </p:spPr>
      </p:pic>
      <p:pic>
        <p:nvPicPr>
          <p:cNvPr id="12" name="Graphic 11" descr="Table with solid fill">
            <a:extLst>
              <a:ext uri="{FF2B5EF4-FFF2-40B4-BE49-F238E27FC236}">
                <a16:creationId xmlns:a16="http://schemas.microsoft.com/office/drawing/2014/main" id="{93A69D97-204C-40D9-343A-1E24491567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29726" y="4806130"/>
            <a:ext cx="914400" cy="914400"/>
          </a:xfrm>
          <a:prstGeom prst="rect">
            <a:avLst/>
          </a:prstGeom>
        </p:spPr>
      </p:pic>
      <p:pic>
        <p:nvPicPr>
          <p:cNvPr id="13" name="Graphic 12" descr="Table with solid fill">
            <a:extLst>
              <a:ext uri="{FF2B5EF4-FFF2-40B4-BE49-F238E27FC236}">
                <a16:creationId xmlns:a16="http://schemas.microsoft.com/office/drawing/2014/main" id="{BB8979FD-DFA3-01FA-90CE-1F79FD8664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77326" y="4316975"/>
            <a:ext cx="914400" cy="914400"/>
          </a:xfrm>
          <a:prstGeom prst="rect">
            <a:avLst/>
          </a:prstGeom>
        </p:spPr>
      </p:pic>
      <p:pic>
        <p:nvPicPr>
          <p:cNvPr id="14" name="Graphic 13" descr="Table with solid fill">
            <a:extLst>
              <a:ext uri="{FF2B5EF4-FFF2-40B4-BE49-F238E27FC236}">
                <a16:creationId xmlns:a16="http://schemas.microsoft.com/office/drawing/2014/main" id="{54D93790-4191-EE21-2852-8B780DE143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98594" y="3792384"/>
            <a:ext cx="914400" cy="914400"/>
          </a:xfrm>
          <a:prstGeom prst="rect">
            <a:avLst/>
          </a:prstGeom>
        </p:spPr>
      </p:pic>
      <p:sp>
        <p:nvSpPr>
          <p:cNvPr id="15" name="TextBox 14">
            <a:extLst>
              <a:ext uri="{FF2B5EF4-FFF2-40B4-BE49-F238E27FC236}">
                <a16:creationId xmlns:a16="http://schemas.microsoft.com/office/drawing/2014/main" id="{E0D1AAD0-5948-15AE-843F-B02406E7223F}"/>
              </a:ext>
            </a:extLst>
          </p:cNvPr>
          <p:cNvSpPr txBox="1"/>
          <p:nvPr/>
        </p:nvSpPr>
        <p:spPr>
          <a:xfrm>
            <a:off x="9934910" y="3184387"/>
            <a:ext cx="914400" cy="461665"/>
          </a:xfrm>
          <a:prstGeom prst="rect">
            <a:avLst/>
          </a:prstGeom>
          <a:noFill/>
        </p:spPr>
        <p:txBody>
          <a:bodyPr wrap="square" rtlCol="0">
            <a:spAutoFit/>
          </a:bodyPr>
          <a:lstStyle/>
          <a:p>
            <a:pPr algn="l">
              <a:spcBef>
                <a:spcPts val="1000"/>
              </a:spcBef>
              <a:spcAft>
                <a:spcPts val="600"/>
              </a:spcAft>
            </a:pPr>
            <a:r>
              <a:rPr lang="en-US" sz="2400" dirty="0"/>
              <a:t>HR</a:t>
            </a:r>
          </a:p>
        </p:txBody>
      </p:sp>
      <p:sp>
        <p:nvSpPr>
          <p:cNvPr id="16" name="TextBox 15">
            <a:extLst>
              <a:ext uri="{FF2B5EF4-FFF2-40B4-BE49-F238E27FC236}">
                <a16:creationId xmlns:a16="http://schemas.microsoft.com/office/drawing/2014/main" id="{E44AEFC1-06B4-37D1-6320-7F6A6DDE7A31}"/>
              </a:ext>
            </a:extLst>
          </p:cNvPr>
          <p:cNvSpPr txBox="1"/>
          <p:nvPr/>
        </p:nvSpPr>
        <p:spPr>
          <a:xfrm>
            <a:off x="9934910" y="5589043"/>
            <a:ext cx="1539932" cy="461665"/>
          </a:xfrm>
          <a:prstGeom prst="rect">
            <a:avLst/>
          </a:prstGeom>
          <a:noFill/>
        </p:spPr>
        <p:txBody>
          <a:bodyPr wrap="square" rtlCol="0">
            <a:spAutoFit/>
          </a:bodyPr>
          <a:lstStyle/>
          <a:p>
            <a:pPr algn="l">
              <a:spcBef>
                <a:spcPts val="1000"/>
              </a:spcBef>
              <a:spcAft>
                <a:spcPts val="600"/>
              </a:spcAft>
            </a:pPr>
            <a:r>
              <a:rPr lang="en-US" sz="2400" dirty="0"/>
              <a:t>Finance</a:t>
            </a:r>
          </a:p>
        </p:txBody>
      </p:sp>
      <p:sp>
        <p:nvSpPr>
          <p:cNvPr id="17" name="TextBox 16">
            <a:extLst>
              <a:ext uri="{FF2B5EF4-FFF2-40B4-BE49-F238E27FC236}">
                <a16:creationId xmlns:a16="http://schemas.microsoft.com/office/drawing/2014/main" id="{BA1F0B00-4152-B46B-7584-96A21C71AEFB}"/>
              </a:ext>
            </a:extLst>
          </p:cNvPr>
          <p:cNvSpPr txBox="1"/>
          <p:nvPr/>
        </p:nvSpPr>
        <p:spPr>
          <a:xfrm>
            <a:off x="6833420" y="155163"/>
            <a:ext cx="4158834" cy="830997"/>
          </a:xfrm>
          <a:prstGeom prst="rect">
            <a:avLst/>
          </a:prstGeom>
          <a:noFill/>
        </p:spPr>
        <p:txBody>
          <a:bodyPr wrap="square" rtlCol="0">
            <a:spAutoFit/>
          </a:bodyPr>
          <a:lstStyle/>
          <a:p>
            <a:pPr algn="l">
              <a:spcBef>
                <a:spcPts val="1000"/>
              </a:spcBef>
              <a:spcAft>
                <a:spcPts val="600"/>
              </a:spcAft>
            </a:pPr>
            <a:r>
              <a:rPr lang="en-US" sz="2400" dirty="0"/>
              <a:t>Many domain areas with diverse databases and APIs</a:t>
            </a:r>
          </a:p>
        </p:txBody>
      </p:sp>
      <p:sp>
        <p:nvSpPr>
          <p:cNvPr id="18" name="TextBox 17">
            <a:extLst>
              <a:ext uri="{FF2B5EF4-FFF2-40B4-BE49-F238E27FC236}">
                <a16:creationId xmlns:a16="http://schemas.microsoft.com/office/drawing/2014/main" id="{891A3ABD-BF92-8B37-952A-8D817E4BA060}"/>
              </a:ext>
            </a:extLst>
          </p:cNvPr>
          <p:cNvSpPr txBox="1"/>
          <p:nvPr/>
        </p:nvSpPr>
        <p:spPr>
          <a:xfrm>
            <a:off x="5934967" y="1856469"/>
            <a:ext cx="1182509" cy="830997"/>
          </a:xfrm>
          <a:prstGeom prst="rect">
            <a:avLst/>
          </a:prstGeom>
          <a:noFill/>
        </p:spPr>
        <p:txBody>
          <a:bodyPr wrap="square" rtlCol="0">
            <a:spAutoFit/>
          </a:bodyPr>
          <a:lstStyle/>
          <a:p>
            <a:pPr algn="l">
              <a:spcBef>
                <a:spcPts val="1000"/>
              </a:spcBef>
              <a:spcAft>
                <a:spcPts val="600"/>
              </a:spcAft>
            </a:pPr>
            <a:r>
              <a:rPr lang="en-US" sz="2400" dirty="0"/>
              <a:t>MCP Server</a:t>
            </a:r>
          </a:p>
        </p:txBody>
      </p:sp>
      <p:sp>
        <p:nvSpPr>
          <p:cNvPr id="19" name="TextBox 18">
            <a:extLst>
              <a:ext uri="{FF2B5EF4-FFF2-40B4-BE49-F238E27FC236}">
                <a16:creationId xmlns:a16="http://schemas.microsoft.com/office/drawing/2014/main" id="{47E4D8D4-7E8C-F7A0-7D42-B38AD650D07C}"/>
              </a:ext>
            </a:extLst>
          </p:cNvPr>
          <p:cNvSpPr txBox="1"/>
          <p:nvPr/>
        </p:nvSpPr>
        <p:spPr>
          <a:xfrm>
            <a:off x="5991088" y="4240775"/>
            <a:ext cx="1182509" cy="830997"/>
          </a:xfrm>
          <a:prstGeom prst="rect">
            <a:avLst/>
          </a:prstGeom>
          <a:noFill/>
        </p:spPr>
        <p:txBody>
          <a:bodyPr wrap="square" rtlCol="0">
            <a:spAutoFit/>
          </a:bodyPr>
          <a:lstStyle/>
          <a:p>
            <a:pPr algn="l">
              <a:spcBef>
                <a:spcPts val="1000"/>
              </a:spcBef>
              <a:spcAft>
                <a:spcPts val="600"/>
              </a:spcAft>
            </a:pPr>
            <a:r>
              <a:rPr lang="en-US" sz="2400" dirty="0"/>
              <a:t>MCP Server</a:t>
            </a:r>
          </a:p>
        </p:txBody>
      </p:sp>
      <p:sp>
        <p:nvSpPr>
          <p:cNvPr id="20" name="TextBox 19">
            <a:extLst>
              <a:ext uri="{FF2B5EF4-FFF2-40B4-BE49-F238E27FC236}">
                <a16:creationId xmlns:a16="http://schemas.microsoft.com/office/drawing/2014/main" id="{7EE41482-B35A-4242-6F19-752B3F7433C5}"/>
              </a:ext>
            </a:extLst>
          </p:cNvPr>
          <p:cNvSpPr txBox="1"/>
          <p:nvPr/>
        </p:nvSpPr>
        <p:spPr>
          <a:xfrm>
            <a:off x="2181126" y="3257378"/>
            <a:ext cx="1182509" cy="830997"/>
          </a:xfrm>
          <a:prstGeom prst="rect">
            <a:avLst/>
          </a:prstGeom>
          <a:noFill/>
        </p:spPr>
        <p:txBody>
          <a:bodyPr wrap="square" rtlCol="0">
            <a:spAutoFit/>
          </a:bodyPr>
          <a:lstStyle/>
          <a:p>
            <a:pPr algn="l">
              <a:spcBef>
                <a:spcPts val="1000"/>
              </a:spcBef>
              <a:spcAft>
                <a:spcPts val="600"/>
              </a:spcAft>
            </a:pPr>
            <a:r>
              <a:rPr lang="en-US" sz="2400" dirty="0"/>
              <a:t>MCP Client</a:t>
            </a:r>
          </a:p>
        </p:txBody>
      </p:sp>
      <p:sp>
        <p:nvSpPr>
          <p:cNvPr id="21" name="TextBox 20">
            <a:extLst>
              <a:ext uri="{FF2B5EF4-FFF2-40B4-BE49-F238E27FC236}">
                <a16:creationId xmlns:a16="http://schemas.microsoft.com/office/drawing/2014/main" id="{1F39647C-81E7-693E-4620-5BB53B3B5A25}"/>
              </a:ext>
            </a:extLst>
          </p:cNvPr>
          <p:cNvSpPr txBox="1"/>
          <p:nvPr/>
        </p:nvSpPr>
        <p:spPr>
          <a:xfrm>
            <a:off x="8450823" y="3763297"/>
            <a:ext cx="1182509" cy="461665"/>
          </a:xfrm>
          <a:prstGeom prst="rect">
            <a:avLst/>
          </a:prstGeom>
          <a:noFill/>
        </p:spPr>
        <p:txBody>
          <a:bodyPr wrap="square" rtlCol="0">
            <a:spAutoFit/>
          </a:bodyPr>
          <a:lstStyle/>
          <a:p>
            <a:pPr algn="l">
              <a:spcBef>
                <a:spcPts val="1000"/>
              </a:spcBef>
              <a:spcAft>
                <a:spcPts val="600"/>
              </a:spcAft>
            </a:pPr>
            <a:r>
              <a:rPr lang="en-US" sz="2400" dirty="0"/>
              <a:t>Tools</a:t>
            </a:r>
          </a:p>
        </p:txBody>
      </p:sp>
      <p:sp>
        <p:nvSpPr>
          <p:cNvPr id="22" name="TextBox 21">
            <a:extLst>
              <a:ext uri="{FF2B5EF4-FFF2-40B4-BE49-F238E27FC236}">
                <a16:creationId xmlns:a16="http://schemas.microsoft.com/office/drawing/2014/main" id="{C5BD8464-2EFC-7EB7-DF7D-93F608156C0A}"/>
              </a:ext>
            </a:extLst>
          </p:cNvPr>
          <p:cNvSpPr txBox="1"/>
          <p:nvPr/>
        </p:nvSpPr>
        <p:spPr>
          <a:xfrm>
            <a:off x="7901685" y="4475950"/>
            <a:ext cx="1700343" cy="461665"/>
          </a:xfrm>
          <a:prstGeom prst="rect">
            <a:avLst/>
          </a:prstGeom>
          <a:noFill/>
        </p:spPr>
        <p:txBody>
          <a:bodyPr wrap="square" rtlCol="0">
            <a:spAutoFit/>
          </a:bodyPr>
          <a:lstStyle/>
          <a:p>
            <a:pPr algn="l">
              <a:spcBef>
                <a:spcPts val="1000"/>
              </a:spcBef>
              <a:spcAft>
                <a:spcPts val="600"/>
              </a:spcAft>
            </a:pPr>
            <a:r>
              <a:rPr lang="en-US" sz="2400" dirty="0"/>
              <a:t>Resources</a:t>
            </a:r>
          </a:p>
        </p:txBody>
      </p:sp>
      <p:sp>
        <p:nvSpPr>
          <p:cNvPr id="23" name="TextBox 22">
            <a:extLst>
              <a:ext uri="{FF2B5EF4-FFF2-40B4-BE49-F238E27FC236}">
                <a16:creationId xmlns:a16="http://schemas.microsoft.com/office/drawing/2014/main" id="{D05C372F-0914-D527-DB49-FC487C9FAD4D}"/>
              </a:ext>
            </a:extLst>
          </p:cNvPr>
          <p:cNvSpPr txBox="1"/>
          <p:nvPr/>
        </p:nvSpPr>
        <p:spPr>
          <a:xfrm>
            <a:off x="8014249" y="5122887"/>
            <a:ext cx="1539931" cy="461665"/>
          </a:xfrm>
          <a:prstGeom prst="rect">
            <a:avLst/>
          </a:prstGeom>
          <a:noFill/>
        </p:spPr>
        <p:txBody>
          <a:bodyPr wrap="square" rtlCol="0">
            <a:spAutoFit/>
          </a:bodyPr>
          <a:lstStyle/>
          <a:p>
            <a:pPr algn="l">
              <a:spcBef>
                <a:spcPts val="1000"/>
              </a:spcBef>
              <a:spcAft>
                <a:spcPts val="600"/>
              </a:spcAft>
            </a:pPr>
            <a:r>
              <a:rPr lang="en-US" sz="2400" dirty="0"/>
              <a:t>Prompts</a:t>
            </a:r>
          </a:p>
        </p:txBody>
      </p:sp>
      <p:sp>
        <p:nvSpPr>
          <p:cNvPr id="26" name="TextBox 25">
            <a:extLst>
              <a:ext uri="{FF2B5EF4-FFF2-40B4-BE49-F238E27FC236}">
                <a16:creationId xmlns:a16="http://schemas.microsoft.com/office/drawing/2014/main" id="{7BEECE37-1D37-229B-ABC8-257FFC53C9A3}"/>
              </a:ext>
            </a:extLst>
          </p:cNvPr>
          <p:cNvSpPr txBox="1"/>
          <p:nvPr/>
        </p:nvSpPr>
        <p:spPr>
          <a:xfrm>
            <a:off x="8396388" y="1460223"/>
            <a:ext cx="1182509" cy="461665"/>
          </a:xfrm>
          <a:prstGeom prst="rect">
            <a:avLst/>
          </a:prstGeom>
          <a:noFill/>
        </p:spPr>
        <p:txBody>
          <a:bodyPr wrap="square" rtlCol="0">
            <a:spAutoFit/>
          </a:bodyPr>
          <a:lstStyle/>
          <a:p>
            <a:pPr algn="l">
              <a:spcBef>
                <a:spcPts val="1000"/>
              </a:spcBef>
              <a:spcAft>
                <a:spcPts val="600"/>
              </a:spcAft>
            </a:pPr>
            <a:r>
              <a:rPr lang="en-US" sz="2400" dirty="0"/>
              <a:t>Tools</a:t>
            </a:r>
          </a:p>
        </p:txBody>
      </p:sp>
      <p:sp>
        <p:nvSpPr>
          <p:cNvPr id="27" name="TextBox 26">
            <a:extLst>
              <a:ext uri="{FF2B5EF4-FFF2-40B4-BE49-F238E27FC236}">
                <a16:creationId xmlns:a16="http://schemas.microsoft.com/office/drawing/2014/main" id="{572ABB2B-5726-7C71-6627-724D91B2AE78}"/>
              </a:ext>
            </a:extLst>
          </p:cNvPr>
          <p:cNvSpPr txBox="1"/>
          <p:nvPr/>
        </p:nvSpPr>
        <p:spPr>
          <a:xfrm>
            <a:off x="7847250" y="2172876"/>
            <a:ext cx="1700343" cy="461665"/>
          </a:xfrm>
          <a:prstGeom prst="rect">
            <a:avLst/>
          </a:prstGeom>
          <a:noFill/>
        </p:spPr>
        <p:txBody>
          <a:bodyPr wrap="square" rtlCol="0">
            <a:spAutoFit/>
          </a:bodyPr>
          <a:lstStyle/>
          <a:p>
            <a:pPr algn="l">
              <a:spcBef>
                <a:spcPts val="1000"/>
              </a:spcBef>
              <a:spcAft>
                <a:spcPts val="600"/>
              </a:spcAft>
            </a:pPr>
            <a:r>
              <a:rPr lang="en-US" sz="2400" dirty="0"/>
              <a:t>Resources</a:t>
            </a:r>
          </a:p>
        </p:txBody>
      </p:sp>
      <p:sp>
        <p:nvSpPr>
          <p:cNvPr id="28" name="TextBox 27">
            <a:extLst>
              <a:ext uri="{FF2B5EF4-FFF2-40B4-BE49-F238E27FC236}">
                <a16:creationId xmlns:a16="http://schemas.microsoft.com/office/drawing/2014/main" id="{AB4B262C-2240-FB29-A719-C13ECA4EC96B}"/>
              </a:ext>
            </a:extLst>
          </p:cNvPr>
          <p:cNvSpPr txBox="1"/>
          <p:nvPr/>
        </p:nvSpPr>
        <p:spPr>
          <a:xfrm>
            <a:off x="7959814" y="2819813"/>
            <a:ext cx="1539931" cy="461665"/>
          </a:xfrm>
          <a:prstGeom prst="rect">
            <a:avLst/>
          </a:prstGeom>
          <a:noFill/>
        </p:spPr>
        <p:txBody>
          <a:bodyPr wrap="square" rtlCol="0">
            <a:spAutoFit/>
          </a:bodyPr>
          <a:lstStyle/>
          <a:p>
            <a:pPr algn="l">
              <a:spcBef>
                <a:spcPts val="1000"/>
              </a:spcBef>
              <a:spcAft>
                <a:spcPts val="600"/>
              </a:spcAft>
            </a:pPr>
            <a:r>
              <a:rPr lang="en-US" sz="2400" dirty="0"/>
              <a:t>Prompts</a:t>
            </a:r>
          </a:p>
        </p:txBody>
      </p:sp>
      <p:sp>
        <p:nvSpPr>
          <p:cNvPr id="31" name="Arrow: Left-Right 30">
            <a:extLst>
              <a:ext uri="{FF2B5EF4-FFF2-40B4-BE49-F238E27FC236}">
                <a16:creationId xmlns:a16="http://schemas.microsoft.com/office/drawing/2014/main" id="{217708DA-3FCE-1F11-C1F8-2383AC9F9221}"/>
              </a:ext>
            </a:extLst>
          </p:cNvPr>
          <p:cNvSpPr/>
          <p:nvPr/>
        </p:nvSpPr>
        <p:spPr>
          <a:xfrm>
            <a:off x="9597563" y="4624326"/>
            <a:ext cx="686125" cy="29599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Right 31">
            <a:extLst>
              <a:ext uri="{FF2B5EF4-FFF2-40B4-BE49-F238E27FC236}">
                <a16:creationId xmlns:a16="http://schemas.microsoft.com/office/drawing/2014/main" id="{6A7DF95E-5490-81BD-3AF7-5C25BB2E98DB}"/>
              </a:ext>
            </a:extLst>
          </p:cNvPr>
          <p:cNvSpPr/>
          <p:nvPr/>
        </p:nvSpPr>
        <p:spPr>
          <a:xfrm>
            <a:off x="9534263" y="2328439"/>
            <a:ext cx="686125" cy="29599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Left-Right 32">
            <a:extLst>
              <a:ext uri="{FF2B5EF4-FFF2-40B4-BE49-F238E27FC236}">
                <a16:creationId xmlns:a16="http://schemas.microsoft.com/office/drawing/2014/main" id="{D1BB8744-935C-595C-A092-BE9805540762}"/>
              </a:ext>
            </a:extLst>
          </p:cNvPr>
          <p:cNvSpPr/>
          <p:nvPr/>
        </p:nvSpPr>
        <p:spPr>
          <a:xfrm rot="20306787">
            <a:off x="3131534" y="2927755"/>
            <a:ext cx="2513374" cy="29599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Left-Right 33">
            <a:extLst>
              <a:ext uri="{FF2B5EF4-FFF2-40B4-BE49-F238E27FC236}">
                <a16:creationId xmlns:a16="http://schemas.microsoft.com/office/drawing/2014/main" id="{389E1D6E-29AC-D4A8-CB56-6AF35D59D06E}"/>
              </a:ext>
            </a:extLst>
          </p:cNvPr>
          <p:cNvSpPr/>
          <p:nvPr/>
        </p:nvSpPr>
        <p:spPr>
          <a:xfrm rot="1585960">
            <a:off x="3078151" y="4231843"/>
            <a:ext cx="2513374" cy="29599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B60C839-4475-5842-D884-260C33662BD7}"/>
              </a:ext>
            </a:extLst>
          </p:cNvPr>
          <p:cNvSpPr txBox="1"/>
          <p:nvPr/>
        </p:nvSpPr>
        <p:spPr>
          <a:xfrm>
            <a:off x="3412716" y="3476451"/>
            <a:ext cx="2637940" cy="461665"/>
          </a:xfrm>
          <a:prstGeom prst="rect">
            <a:avLst/>
          </a:prstGeom>
          <a:noFill/>
        </p:spPr>
        <p:txBody>
          <a:bodyPr wrap="square" rtlCol="0">
            <a:spAutoFit/>
          </a:bodyPr>
          <a:lstStyle/>
          <a:p>
            <a:pPr algn="l">
              <a:spcBef>
                <a:spcPts val="1000"/>
              </a:spcBef>
              <a:spcAft>
                <a:spcPts val="600"/>
              </a:spcAft>
            </a:pPr>
            <a:r>
              <a:rPr lang="en-US" sz="2400" dirty="0"/>
              <a:t>Transport Layer</a:t>
            </a:r>
          </a:p>
        </p:txBody>
      </p:sp>
      <p:sp>
        <p:nvSpPr>
          <p:cNvPr id="36" name="TextBox 35">
            <a:extLst>
              <a:ext uri="{FF2B5EF4-FFF2-40B4-BE49-F238E27FC236}">
                <a16:creationId xmlns:a16="http://schemas.microsoft.com/office/drawing/2014/main" id="{F477C8C4-235B-FF2B-2100-86DE508ED899}"/>
              </a:ext>
            </a:extLst>
          </p:cNvPr>
          <p:cNvSpPr txBox="1"/>
          <p:nvPr/>
        </p:nvSpPr>
        <p:spPr>
          <a:xfrm>
            <a:off x="1859463" y="5038464"/>
            <a:ext cx="1182509" cy="830997"/>
          </a:xfrm>
          <a:prstGeom prst="rect">
            <a:avLst/>
          </a:prstGeom>
          <a:noFill/>
        </p:spPr>
        <p:txBody>
          <a:bodyPr wrap="square" rtlCol="0">
            <a:spAutoFit/>
          </a:bodyPr>
          <a:lstStyle/>
          <a:p>
            <a:pPr algn="l">
              <a:spcBef>
                <a:spcPts val="1000"/>
              </a:spcBef>
              <a:spcAft>
                <a:spcPts val="600"/>
              </a:spcAft>
            </a:pPr>
            <a:r>
              <a:rPr lang="en-US" sz="2400" dirty="0"/>
              <a:t>Local LLM</a:t>
            </a:r>
          </a:p>
        </p:txBody>
      </p:sp>
      <p:sp>
        <p:nvSpPr>
          <p:cNvPr id="37" name="TextBox 36">
            <a:extLst>
              <a:ext uri="{FF2B5EF4-FFF2-40B4-BE49-F238E27FC236}">
                <a16:creationId xmlns:a16="http://schemas.microsoft.com/office/drawing/2014/main" id="{53DF53E6-C35D-A2FD-1389-E5910814111C}"/>
              </a:ext>
            </a:extLst>
          </p:cNvPr>
          <p:cNvSpPr txBox="1"/>
          <p:nvPr/>
        </p:nvSpPr>
        <p:spPr>
          <a:xfrm>
            <a:off x="1859462" y="1121001"/>
            <a:ext cx="1182509" cy="830997"/>
          </a:xfrm>
          <a:prstGeom prst="rect">
            <a:avLst/>
          </a:prstGeom>
          <a:noFill/>
        </p:spPr>
        <p:txBody>
          <a:bodyPr wrap="square" rtlCol="0">
            <a:spAutoFit/>
          </a:bodyPr>
          <a:lstStyle/>
          <a:p>
            <a:pPr algn="l">
              <a:spcBef>
                <a:spcPts val="1000"/>
              </a:spcBef>
              <a:spcAft>
                <a:spcPts val="600"/>
              </a:spcAft>
            </a:pPr>
            <a:r>
              <a:rPr lang="en-US" sz="2400" dirty="0"/>
              <a:t>Cloud LLM</a:t>
            </a:r>
          </a:p>
        </p:txBody>
      </p:sp>
      <p:pic>
        <p:nvPicPr>
          <p:cNvPr id="39" name="Graphic 38" descr="Cloud with solid fill">
            <a:extLst>
              <a:ext uri="{FF2B5EF4-FFF2-40B4-BE49-F238E27FC236}">
                <a16:creationId xmlns:a16="http://schemas.microsoft.com/office/drawing/2014/main" id="{C1D518A5-A9D2-79A3-9320-914DF19588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66687" y="1850089"/>
            <a:ext cx="914400" cy="914400"/>
          </a:xfrm>
          <a:prstGeom prst="rect">
            <a:avLst/>
          </a:prstGeom>
        </p:spPr>
      </p:pic>
      <p:sp>
        <p:nvSpPr>
          <p:cNvPr id="40" name="Arrow: Left-Right 39">
            <a:extLst>
              <a:ext uri="{FF2B5EF4-FFF2-40B4-BE49-F238E27FC236}">
                <a16:creationId xmlns:a16="http://schemas.microsoft.com/office/drawing/2014/main" id="{C75E7BC1-BB96-0F8E-8F17-3AC761E9E457}"/>
              </a:ext>
            </a:extLst>
          </p:cNvPr>
          <p:cNvSpPr/>
          <p:nvPr/>
        </p:nvSpPr>
        <p:spPr>
          <a:xfrm rot="16200000">
            <a:off x="2029812" y="2792228"/>
            <a:ext cx="598619" cy="29599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Right 40">
            <a:extLst>
              <a:ext uri="{FF2B5EF4-FFF2-40B4-BE49-F238E27FC236}">
                <a16:creationId xmlns:a16="http://schemas.microsoft.com/office/drawing/2014/main" id="{0F3CE77E-B06E-E187-CF0F-687DFE9BE4AB}"/>
              </a:ext>
            </a:extLst>
          </p:cNvPr>
          <p:cNvSpPr/>
          <p:nvPr/>
        </p:nvSpPr>
        <p:spPr>
          <a:xfrm rot="16200000">
            <a:off x="1861491" y="4432078"/>
            <a:ext cx="954369" cy="29599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A85DE42B-7092-8F9A-671D-02D0C57E4068}"/>
              </a:ext>
            </a:extLst>
          </p:cNvPr>
          <p:cNvSpPr txBox="1"/>
          <p:nvPr/>
        </p:nvSpPr>
        <p:spPr>
          <a:xfrm>
            <a:off x="1608438" y="6223327"/>
            <a:ext cx="7673214" cy="461665"/>
          </a:xfrm>
          <a:prstGeom prst="rect">
            <a:avLst/>
          </a:prstGeom>
          <a:noFill/>
        </p:spPr>
        <p:txBody>
          <a:bodyPr wrap="square" rtlCol="0">
            <a:spAutoFit/>
          </a:bodyPr>
          <a:lstStyle/>
          <a:p>
            <a:pPr algn="l">
              <a:spcBef>
                <a:spcPts val="1000"/>
              </a:spcBef>
              <a:spcAft>
                <a:spcPts val="600"/>
              </a:spcAft>
            </a:pPr>
            <a:r>
              <a:rPr lang="en-US" sz="2400" dirty="0"/>
              <a:t>Model Context Protocol (MCP) Specification</a:t>
            </a:r>
          </a:p>
        </p:txBody>
      </p:sp>
      <p:sp>
        <p:nvSpPr>
          <p:cNvPr id="3" name="TextBox 2">
            <a:extLst>
              <a:ext uri="{FF2B5EF4-FFF2-40B4-BE49-F238E27FC236}">
                <a16:creationId xmlns:a16="http://schemas.microsoft.com/office/drawing/2014/main" id="{2DD49BAD-B569-B69A-F394-57A661F721D6}"/>
              </a:ext>
            </a:extLst>
          </p:cNvPr>
          <p:cNvSpPr txBox="1"/>
          <p:nvPr/>
        </p:nvSpPr>
        <p:spPr>
          <a:xfrm>
            <a:off x="10900522" y="2559924"/>
            <a:ext cx="1084883" cy="830997"/>
          </a:xfrm>
          <a:prstGeom prst="rect">
            <a:avLst/>
          </a:prstGeom>
          <a:noFill/>
        </p:spPr>
        <p:txBody>
          <a:bodyPr wrap="square" rtlCol="0">
            <a:spAutoFit/>
          </a:bodyPr>
          <a:lstStyle/>
          <a:p>
            <a:pPr algn="l">
              <a:spcBef>
                <a:spcPts val="1000"/>
              </a:spcBef>
              <a:spcAft>
                <a:spcPts val="600"/>
              </a:spcAft>
            </a:pPr>
            <a:r>
              <a:rPr lang="en-US" sz="2400" dirty="0"/>
              <a:t>REST APIs</a:t>
            </a:r>
          </a:p>
        </p:txBody>
      </p:sp>
      <p:sp>
        <p:nvSpPr>
          <p:cNvPr id="5" name="TextBox 4">
            <a:extLst>
              <a:ext uri="{FF2B5EF4-FFF2-40B4-BE49-F238E27FC236}">
                <a16:creationId xmlns:a16="http://schemas.microsoft.com/office/drawing/2014/main" id="{C55530A4-54F0-A9B2-6E80-5D07985F2ED3}"/>
              </a:ext>
            </a:extLst>
          </p:cNvPr>
          <p:cNvSpPr txBox="1"/>
          <p:nvPr/>
        </p:nvSpPr>
        <p:spPr>
          <a:xfrm>
            <a:off x="11102897" y="4913744"/>
            <a:ext cx="1084883" cy="830997"/>
          </a:xfrm>
          <a:prstGeom prst="rect">
            <a:avLst/>
          </a:prstGeom>
          <a:noFill/>
        </p:spPr>
        <p:txBody>
          <a:bodyPr wrap="square" rtlCol="0">
            <a:spAutoFit/>
          </a:bodyPr>
          <a:lstStyle/>
          <a:p>
            <a:pPr algn="l">
              <a:spcBef>
                <a:spcPts val="1000"/>
              </a:spcBef>
              <a:spcAft>
                <a:spcPts val="600"/>
              </a:spcAft>
            </a:pPr>
            <a:r>
              <a:rPr lang="en-US" sz="2400" dirty="0"/>
              <a:t>REST APIs</a:t>
            </a:r>
          </a:p>
        </p:txBody>
      </p:sp>
    </p:spTree>
    <p:extLst>
      <p:ext uri="{BB962C8B-B14F-4D97-AF65-F5344CB8AC3E}">
        <p14:creationId xmlns:p14="http://schemas.microsoft.com/office/powerpoint/2010/main" val="347845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4480-9DDE-38CB-CBE7-587CB49A0333}"/>
              </a:ext>
            </a:extLst>
          </p:cNvPr>
          <p:cNvSpPr>
            <a:spLocks noGrp="1"/>
          </p:cNvSpPr>
          <p:nvPr>
            <p:ph type="title"/>
          </p:nvPr>
        </p:nvSpPr>
        <p:spPr/>
        <p:txBody>
          <a:bodyPr/>
          <a:lstStyle/>
          <a:p>
            <a:r>
              <a:rPr lang="en-US" dirty="0"/>
              <a:t>Future considerations on context window size</a:t>
            </a:r>
          </a:p>
        </p:txBody>
      </p:sp>
      <p:sp>
        <p:nvSpPr>
          <p:cNvPr id="4" name="Slide Number Placeholder 3">
            <a:extLst>
              <a:ext uri="{FF2B5EF4-FFF2-40B4-BE49-F238E27FC236}">
                <a16:creationId xmlns:a16="http://schemas.microsoft.com/office/drawing/2014/main" id="{CB070B11-4B30-2B72-C750-381ACDA02F07}"/>
              </a:ext>
            </a:extLst>
          </p:cNvPr>
          <p:cNvSpPr>
            <a:spLocks noGrp="1"/>
          </p:cNvSpPr>
          <p:nvPr>
            <p:ph type="sldNum" sz="quarter" idx="4"/>
          </p:nvPr>
        </p:nvSpPr>
        <p:spPr/>
        <p:txBody>
          <a:bodyPr/>
          <a:lstStyle/>
          <a:p>
            <a:fld id="{6FB6B91F-BB11-E946-B7F6-1372EDB8DEC1}" type="slidenum">
              <a:rPr lang="en-US" smtClean="0"/>
              <a:pPr/>
              <a:t>16</a:t>
            </a:fld>
            <a:endParaRPr lang="en-US" dirty="0"/>
          </a:p>
        </p:txBody>
      </p:sp>
      <p:pic>
        <p:nvPicPr>
          <p:cNvPr id="5" name="Picture 4">
            <a:extLst>
              <a:ext uri="{FF2B5EF4-FFF2-40B4-BE49-F238E27FC236}">
                <a16:creationId xmlns:a16="http://schemas.microsoft.com/office/drawing/2014/main" id="{CD98B923-CB76-BF06-15C6-4B4502E26C49}"/>
              </a:ext>
            </a:extLst>
          </p:cNvPr>
          <p:cNvPicPr>
            <a:picLocks noChangeAspect="1"/>
          </p:cNvPicPr>
          <p:nvPr/>
        </p:nvPicPr>
        <p:blipFill>
          <a:blip r:embed="rId3"/>
          <a:stretch>
            <a:fillRect/>
          </a:stretch>
        </p:blipFill>
        <p:spPr>
          <a:xfrm>
            <a:off x="817150" y="762379"/>
            <a:ext cx="10381792" cy="6095622"/>
          </a:xfrm>
          <a:prstGeom prst="rect">
            <a:avLst/>
          </a:prstGeom>
        </p:spPr>
      </p:pic>
    </p:spTree>
    <p:extLst>
      <p:ext uri="{BB962C8B-B14F-4D97-AF65-F5344CB8AC3E}">
        <p14:creationId xmlns:p14="http://schemas.microsoft.com/office/powerpoint/2010/main" val="121087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631B-5EB9-41D3-6DDB-DD11B7C917F5}"/>
              </a:ext>
            </a:extLst>
          </p:cNvPr>
          <p:cNvSpPr>
            <a:spLocks noGrp="1"/>
          </p:cNvSpPr>
          <p:nvPr>
            <p:ph type="title"/>
          </p:nvPr>
        </p:nvSpPr>
        <p:spPr/>
        <p:txBody>
          <a:bodyPr/>
          <a:lstStyle/>
          <a:p>
            <a:r>
              <a:rPr lang="en-US" dirty="0"/>
              <a:t>Text-to-</a:t>
            </a:r>
            <a:r>
              <a:rPr lang="en-US" dirty="0" err="1"/>
              <a:t>sql</a:t>
            </a:r>
            <a:r>
              <a:rPr lang="en-US" dirty="0"/>
              <a:t> in cots</a:t>
            </a:r>
          </a:p>
        </p:txBody>
      </p:sp>
      <p:sp>
        <p:nvSpPr>
          <p:cNvPr id="4" name="Slide Number Placeholder 3">
            <a:extLst>
              <a:ext uri="{FF2B5EF4-FFF2-40B4-BE49-F238E27FC236}">
                <a16:creationId xmlns:a16="http://schemas.microsoft.com/office/drawing/2014/main" id="{2A9AEBB5-5950-A0FC-91BE-B5166F3F82D6}"/>
              </a:ext>
            </a:extLst>
          </p:cNvPr>
          <p:cNvSpPr>
            <a:spLocks noGrp="1"/>
          </p:cNvSpPr>
          <p:nvPr>
            <p:ph type="sldNum" sz="quarter" idx="4"/>
          </p:nvPr>
        </p:nvSpPr>
        <p:spPr/>
        <p:txBody>
          <a:bodyPr/>
          <a:lstStyle/>
          <a:p>
            <a:fld id="{6FB6B91F-BB11-E946-B7F6-1372EDB8DEC1}" type="slidenum">
              <a:rPr lang="en-US" smtClean="0"/>
              <a:pPr/>
              <a:t>17</a:t>
            </a:fld>
            <a:endParaRPr lang="en-US" dirty="0"/>
          </a:p>
        </p:txBody>
      </p:sp>
      <p:pic>
        <p:nvPicPr>
          <p:cNvPr id="7" name="Picture 6">
            <a:extLst>
              <a:ext uri="{FF2B5EF4-FFF2-40B4-BE49-F238E27FC236}">
                <a16:creationId xmlns:a16="http://schemas.microsoft.com/office/drawing/2014/main" id="{71EFA47E-F804-523C-C81E-7A9B7B780E92}"/>
              </a:ext>
            </a:extLst>
          </p:cNvPr>
          <p:cNvPicPr>
            <a:picLocks noChangeAspect="1"/>
          </p:cNvPicPr>
          <p:nvPr/>
        </p:nvPicPr>
        <p:blipFill>
          <a:blip r:embed="rId3"/>
          <a:stretch>
            <a:fillRect/>
          </a:stretch>
        </p:blipFill>
        <p:spPr>
          <a:xfrm>
            <a:off x="352326" y="3909028"/>
            <a:ext cx="7110358" cy="2710946"/>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E67DBDC8-C163-FF64-996C-7C950DD49038}"/>
              </a:ext>
            </a:extLst>
          </p:cNvPr>
          <p:cNvPicPr>
            <a:picLocks noChangeAspect="1"/>
          </p:cNvPicPr>
          <p:nvPr/>
        </p:nvPicPr>
        <p:blipFill>
          <a:blip r:embed="rId4"/>
          <a:stretch>
            <a:fillRect/>
          </a:stretch>
        </p:blipFill>
        <p:spPr>
          <a:xfrm>
            <a:off x="7400717" y="3134988"/>
            <a:ext cx="4594439" cy="3422625"/>
          </a:xfrm>
          <a:prstGeom prst="rect">
            <a:avLst/>
          </a:prstGeom>
        </p:spPr>
      </p:pic>
      <p:pic>
        <p:nvPicPr>
          <p:cNvPr id="13" name="Picture 12">
            <a:extLst>
              <a:ext uri="{FF2B5EF4-FFF2-40B4-BE49-F238E27FC236}">
                <a16:creationId xmlns:a16="http://schemas.microsoft.com/office/drawing/2014/main" id="{4F46C561-6FFC-EBB4-B82E-F50B18DB2B46}"/>
              </a:ext>
            </a:extLst>
          </p:cNvPr>
          <p:cNvPicPr>
            <a:picLocks noChangeAspect="1"/>
          </p:cNvPicPr>
          <p:nvPr/>
        </p:nvPicPr>
        <p:blipFill>
          <a:blip r:embed="rId5"/>
          <a:stretch>
            <a:fillRect/>
          </a:stretch>
        </p:blipFill>
        <p:spPr>
          <a:xfrm rot="1672628">
            <a:off x="7897488" y="3792168"/>
            <a:ext cx="4222230" cy="515112"/>
          </a:xfrm>
          <a:prstGeom prst="rect">
            <a:avLst/>
          </a:prstGeom>
        </p:spPr>
      </p:pic>
      <p:pic>
        <p:nvPicPr>
          <p:cNvPr id="15" name="Picture 14">
            <a:extLst>
              <a:ext uri="{FF2B5EF4-FFF2-40B4-BE49-F238E27FC236}">
                <a16:creationId xmlns:a16="http://schemas.microsoft.com/office/drawing/2014/main" id="{30BB2B0E-F180-06CF-5871-5D135D464FB4}"/>
              </a:ext>
            </a:extLst>
          </p:cNvPr>
          <p:cNvPicPr>
            <a:picLocks noChangeAspect="1"/>
          </p:cNvPicPr>
          <p:nvPr/>
        </p:nvPicPr>
        <p:blipFill>
          <a:blip r:embed="rId6"/>
          <a:stretch>
            <a:fillRect/>
          </a:stretch>
        </p:blipFill>
        <p:spPr>
          <a:xfrm>
            <a:off x="2467335" y="903548"/>
            <a:ext cx="4947261" cy="2924267"/>
          </a:xfrm>
          <a:prstGeom prst="rect">
            <a:avLst/>
          </a:prstGeom>
        </p:spPr>
      </p:pic>
      <p:pic>
        <p:nvPicPr>
          <p:cNvPr id="9" name="Picture 8">
            <a:extLst>
              <a:ext uri="{FF2B5EF4-FFF2-40B4-BE49-F238E27FC236}">
                <a16:creationId xmlns:a16="http://schemas.microsoft.com/office/drawing/2014/main" id="{8BF980C6-5F9F-1827-6029-F4B9413CE755}"/>
              </a:ext>
            </a:extLst>
          </p:cNvPr>
          <p:cNvPicPr>
            <a:picLocks noChangeAspect="1"/>
          </p:cNvPicPr>
          <p:nvPr/>
        </p:nvPicPr>
        <p:blipFill>
          <a:blip r:embed="rId7"/>
          <a:stretch>
            <a:fillRect/>
          </a:stretch>
        </p:blipFill>
        <p:spPr>
          <a:xfrm rot="1698326">
            <a:off x="4009219" y="4108399"/>
            <a:ext cx="3777023" cy="1017413"/>
          </a:xfrm>
          <a:prstGeom prst="rect">
            <a:avLst/>
          </a:prstGeom>
        </p:spPr>
      </p:pic>
      <p:pic>
        <p:nvPicPr>
          <p:cNvPr id="17" name="Picture 16">
            <a:extLst>
              <a:ext uri="{FF2B5EF4-FFF2-40B4-BE49-F238E27FC236}">
                <a16:creationId xmlns:a16="http://schemas.microsoft.com/office/drawing/2014/main" id="{AFFA3952-2B66-6739-9F71-2D890C3F05C7}"/>
              </a:ext>
            </a:extLst>
          </p:cNvPr>
          <p:cNvPicPr>
            <a:picLocks noChangeAspect="1"/>
          </p:cNvPicPr>
          <p:nvPr/>
        </p:nvPicPr>
        <p:blipFill>
          <a:blip r:embed="rId8"/>
          <a:stretch>
            <a:fillRect/>
          </a:stretch>
        </p:blipFill>
        <p:spPr>
          <a:xfrm rot="1924985">
            <a:off x="5002059" y="-203576"/>
            <a:ext cx="4258951" cy="2235949"/>
          </a:xfrm>
          <a:prstGeom prst="rect">
            <a:avLst/>
          </a:prstGeom>
        </p:spPr>
      </p:pic>
      <p:sp>
        <p:nvSpPr>
          <p:cNvPr id="18" name="TextBox 17">
            <a:extLst>
              <a:ext uri="{FF2B5EF4-FFF2-40B4-BE49-F238E27FC236}">
                <a16:creationId xmlns:a16="http://schemas.microsoft.com/office/drawing/2014/main" id="{90247E1F-9BF3-A5A3-AA2C-DF54BD72256D}"/>
              </a:ext>
            </a:extLst>
          </p:cNvPr>
          <p:cNvSpPr txBox="1"/>
          <p:nvPr/>
        </p:nvSpPr>
        <p:spPr>
          <a:xfrm>
            <a:off x="8957187" y="717755"/>
            <a:ext cx="2438400" cy="1200329"/>
          </a:xfrm>
          <a:prstGeom prst="rect">
            <a:avLst/>
          </a:prstGeom>
          <a:noFill/>
        </p:spPr>
        <p:txBody>
          <a:bodyPr wrap="square" rtlCol="0">
            <a:spAutoFit/>
          </a:bodyPr>
          <a:lstStyle/>
          <a:p>
            <a:pPr algn="l">
              <a:spcBef>
                <a:spcPts val="1000"/>
              </a:spcBef>
              <a:spcAft>
                <a:spcPts val="600"/>
              </a:spcAft>
            </a:pPr>
            <a:r>
              <a:rPr lang="en-US" sz="3600" dirty="0"/>
              <a:t>And many more…</a:t>
            </a:r>
          </a:p>
        </p:txBody>
      </p:sp>
    </p:spTree>
    <p:extLst>
      <p:ext uri="{BB962C8B-B14F-4D97-AF65-F5344CB8AC3E}">
        <p14:creationId xmlns:p14="http://schemas.microsoft.com/office/powerpoint/2010/main" val="641073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5923-48B6-63AC-C4D8-C0D42E827DF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E0FB3505-C799-21AB-DEB8-E037531D5831}"/>
              </a:ext>
            </a:extLst>
          </p:cNvPr>
          <p:cNvSpPr>
            <a:spLocks noGrp="1"/>
          </p:cNvSpPr>
          <p:nvPr>
            <p:ph idx="1"/>
          </p:nvPr>
        </p:nvSpPr>
        <p:spPr/>
        <p:txBody>
          <a:bodyPr/>
          <a:lstStyle/>
          <a:p>
            <a:r>
              <a:rPr lang="en-US" dirty="0"/>
              <a:t>Use descriptive table and column names</a:t>
            </a:r>
          </a:p>
          <a:p>
            <a:pPr lvl="1"/>
            <a:r>
              <a:rPr lang="en-US" dirty="0"/>
              <a:t>Bad “</a:t>
            </a:r>
            <a:r>
              <a:rPr lang="en-US" dirty="0" err="1"/>
              <a:t>f_y</a:t>
            </a:r>
            <a:r>
              <a:rPr lang="en-US" dirty="0"/>
              <a:t>” column, good “</a:t>
            </a:r>
            <a:r>
              <a:rPr lang="en-US" dirty="0" err="1"/>
              <a:t>fiscal_year</a:t>
            </a:r>
            <a:r>
              <a:rPr lang="en-US" dirty="0"/>
              <a:t>”</a:t>
            </a:r>
          </a:p>
          <a:p>
            <a:r>
              <a:rPr lang="en-US" dirty="0"/>
              <a:t>Come up with standards for tables, column names, and metadata.  Data Governance!</a:t>
            </a:r>
          </a:p>
          <a:p>
            <a:r>
              <a:rPr lang="en-US" dirty="0"/>
              <a:t>Document your column descriptions</a:t>
            </a:r>
          </a:p>
          <a:p>
            <a:r>
              <a:rPr lang="en-US" dirty="0"/>
              <a:t>Filter tables by domain area</a:t>
            </a:r>
          </a:p>
          <a:p>
            <a:pPr lvl="1"/>
            <a:r>
              <a:rPr lang="en-US" dirty="0"/>
              <a:t>For example, have HR tag on tables and directly filter them</a:t>
            </a:r>
          </a:p>
          <a:p>
            <a:r>
              <a:rPr lang="en-US" dirty="0"/>
              <a:t>Have SQL query generation and refinement be an iterative process with feedback from the user</a:t>
            </a:r>
          </a:p>
          <a:p>
            <a:r>
              <a:rPr lang="en-US" dirty="0"/>
              <a:t>Send usage data and queries to the model as examples, store in vector database.  Have users rate or evaluate the resulting generated SQL queries.</a:t>
            </a:r>
          </a:p>
          <a:p>
            <a:r>
              <a:rPr lang="en-US" dirty="0"/>
              <a:t>Text-to-SQL is a stepping stone to agentic generative AI and more complex use cases</a:t>
            </a:r>
          </a:p>
          <a:p>
            <a:endParaRPr lang="en-US" dirty="0"/>
          </a:p>
        </p:txBody>
      </p:sp>
      <p:sp>
        <p:nvSpPr>
          <p:cNvPr id="4" name="Slide Number Placeholder 3">
            <a:extLst>
              <a:ext uri="{FF2B5EF4-FFF2-40B4-BE49-F238E27FC236}">
                <a16:creationId xmlns:a16="http://schemas.microsoft.com/office/drawing/2014/main" id="{3241031C-05F3-C8AA-F515-66DB787F6FFF}"/>
              </a:ext>
            </a:extLst>
          </p:cNvPr>
          <p:cNvSpPr>
            <a:spLocks noGrp="1"/>
          </p:cNvSpPr>
          <p:nvPr>
            <p:ph type="sldNum" sz="quarter" idx="4"/>
          </p:nvPr>
        </p:nvSpPr>
        <p:spPr/>
        <p:txBody>
          <a:bodyPr/>
          <a:lstStyle/>
          <a:p>
            <a:fld id="{6FB6B91F-BB11-E946-B7F6-1372EDB8DEC1}" type="slidenum">
              <a:rPr lang="en-US" smtClean="0"/>
              <a:pPr/>
              <a:t>18</a:t>
            </a:fld>
            <a:endParaRPr lang="en-US" dirty="0"/>
          </a:p>
        </p:txBody>
      </p:sp>
    </p:spTree>
    <p:extLst>
      <p:ext uri="{BB962C8B-B14F-4D97-AF65-F5344CB8AC3E}">
        <p14:creationId xmlns:p14="http://schemas.microsoft.com/office/powerpoint/2010/main" val="3246077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59EEC0D-55A7-AA52-5565-A1AD34A30B59}"/>
              </a:ext>
            </a:extLst>
          </p:cNvPr>
          <p:cNvSpPr>
            <a:spLocks noGrp="1"/>
          </p:cNvSpPr>
          <p:nvPr>
            <p:ph type="title"/>
          </p:nvPr>
        </p:nvSpPr>
        <p:spPr/>
        <p:txBody>
          <a:bodyPr/>
          <a:lstStyle/>
          <a:p>
            <a:r>
              <a:rPr lang="en-US" dirty="0"/>
              <a:t>Questions or Comments?</a:t>
            </a:r>
          </a:p>
        </p:txBody>
      </p:sp>
      <p:sp>
        <p:nvSpPr>
          <p:cNvPr id="26" name="Content Placeholder 25">
            <a:extLst>
              <a:ext uri="{FF2B5EF4-FFF2-40B4-BE49-F238E27FC236}">
                <a16:creationId xmlns:a16="http://schemas.microsoft.com/office/drawing/2014/main" id="{48860813-BEAE-F5FC-2EEA-C669F959D14D}"/>
              </a:ext>
            </a:extLst>
          </p:cNvPr>
          <p:cNvSpPr>
            <a:spLocks noGrp="1"/>
          </p:cNvSpPr>
          <p:nvPr>
            <p:ph idx="1"/>
          </p:nvPr>
        </p:nvSpPr>
        <p:spPr>
          <a:xfrm>
            <a:off x="6315587" y="4542503"/>
            <a:ext cx="3905042" cy="1752663"/>
          </a:xfrm>
        </p:spPr>
        <p:txBody>
          <a:bodyPr/>
          <a:lstStyle/>
          <a:p>
            <a:r>
              <a:rPr lang="en-US" dirty="0">
                <a:hlinkClick r:id="rId3"/>
              </a:rPr>
              <a:t>pcarlso@sandia.gov</a:t>
            </a:r>
            <a:endParaRPr lang="en-US" dirty="0"/>
          </a:p>
          <a:p>
            <a:r>
              <a:rPr lang="en-US" dirty="0">
                <a:hlinkClick r:id="rId4"/>
              </a:rPr>
              <a:t>https://carlsonp.github.io</a:t>
            </a:r>
            <a:endParaRPr lang="en-US" dirty="0"/>
          </a:p>
          <a:p>
            <a:endParaRPr lang="en-US" dirty="0"/>
          </a:p>
        </p:txBody>
      </p:sp>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19</a:t>
            </a:fld>
            <a:endParaRPr lang="en-US" dirty="0"/>
          </a:p>
        </p:txBody>
      </p:sp>
      <p:pic>
        <p:nvPicPr>
          <p:cNvPr id="4" name="Picture 3">
            <a:extLst>
              <a:ext uri="{FF2B5EF4-FFF2-40B4-BE49-F238E27FC236}">
                <a16:creationId xmlns:a16="http://schemas.microsoft.com/office/drawing/2014/main" id="{037B6F14-6E89-EF3E-B3B6-9A9F305ACFF4}"/>
              </a:ext>
            </a:extLst>
          </p:cNvPr>
          <p:cNvPicPr>
            <a:picLocks noChangeAspect="1"/>
          </p:cNvPicPr>
          <p:nvPr/>
        </p:nvPicPr>
        <p:blipFill>
          <a:blip r:embed="rId5"/>
          <a:stretch>
            <a:fillRect/>
          </a:stretch>
        </p:blipFill>
        <p:spPr>
          <a:xfrm>
            <a:off x="6315587" y="1304349"/>
            <a:ext cx="3034890" cy="3019716"/>
          </a:xfrm>
          <a:prstGeom prst="rect">
            <a:avLst/>
          </a:prstGeom>
        </p:spPr>
      </p:pic>
      <p:pic>
        <p:nvPicPr>
          <p:cNvPr id="5" name="Graphic 4" descr="Question Mark with solid fill">
            <a:extLst>
              <a:ext uri="{FF2B5EF4-FFF2-40B4-BE49-F238E27FC236}">
                <a16:creationId xmlns:a16="http://schemas.microsoft.com/office/drawing/2014/main" id="{423B43D0-4D2C-C613-A622-319DA52E75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5284" y="1698851"/>
            <a:ext cx="2492478" cy="2492478"/>
          </a:xfrm>
          <a:prstGeom prst="rect">
            <a:avLst/>
          </a:prstGeom>
        </p:spPr>
      </p:pic>
    </p:spTree>
    <p:extLst>
      <p:ext uri="{BB962C8B-B14F-4D97-AF65-F5344CB8AC3E}">
        <p14:creationId xmlns:p14="http://schemas.microsoft.com/office/powerpoint/2010/main" val="1385071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59EEC0D-55A7-AA52-5565-A1AD34A30B59}"/>
              </a:ext>
            </a:extLst>
          </p:cNvPr>
          <p:cNvSpPr>
            <a:spLocks noGrp="1"/>
          </p:cNvSpPr>
          <p:nvPr>
            <p:ph type="title"/>
          </p:nvPr>
        </p:nvSpPr>
        <p:spPr/>
        <p:txBody>
          <a:bodyPr/>
          <a:lstStyle/>
          <a:p>
            <a:r>
              <a:rPr lang="en-US" dirty="0"/>
              <a:t>About ME</a:t>
            </a:r>
          </a:p>
        </p:txBody>
      </p:sp>
      <p:sp>
        <p:nvSpPr>
          <p:cNvPr id="26" name="Content Placeholder 25">
            <a:extLst>
              <a:ext uri="{FF2B5EF4-FFF2-40B4-BE49-F238E27FC236}">
                <a16:creationId xmlns:a16="http://schemas.microsoft.com/office/drawing/2014/main" id="{48860813-BEAE-F5FC-2EEA-C669F959D14D}"/>
              </a:ext>
            </a:extLst>
          </p:cNvPr>
          <p:cNvSpPr>
            <a:spLocks noGrp="1"/>
          </p:cNvSpPr>
          <p:nvPr>
            <p:ph idx="1"/>
          </p:nvPr>
        </p:nvSpPr>
        <p:spPr>
          <a:xfrm>
            <a:off x="6315587" y="4542503"/>
            <a:ext cx="3905042" cy="1752663"/>
          </a:xfrm>
        </p:spPr>
        <p:txBody>
          <a:bodyPr/>
          <a:lstStyle/>
          <a:p>
            <a:r>
              <a:rPr lang="en-US" dirty="0">
                <a:hlinkClick r:id="rId3"/>
              </a:rPr>
              <a:t>pcarlso@sandia.gov</a:t>
            </a:r>
            <a:endParaRPr lang="en-US" dirty="0"/>
          </a:p>
          <a:p>
            <a:r>
              <a:rPr lang="en-US" dirty="0">
                <a:hlinkClick r:id="rId4"/>
              </a:rPr>
              <a:t>https://carlsonp.github.io</a:t>
            </a:r>
            <a:endParaRPr lang="en-US" dirty="0"/>
          </a:p>
          <a:p>
            <a:endParaRPr lang="en-US" dirty="0"/>
          </a:p>
        </p:txBody>
      </p:sp>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2</a:t>
            </a:fld>
            <a:endParaRPr lang="en-US" dirty="0"/>
          </a:p>
        </p:txBody>
      </p:sp>
      <p:pic>
        <p:nvPicPr>
          <p:cNvPr id="4" name="Picture 3">
            <a:extLst>
              <a:ext uri="{FF2B5EF4-FFF2-40B4-BE49-F238E27FC236}">
                <a16:creationId xmlns:a16="http://schemas.microsoft.com/office/drawing/2014/main" id="{037B6F14-6E89-EF3E-B3B6-9A9F305ACFF4}"/>
              </a:ext>
            </a:extLst>
          </p:cNvPr>
          <p:cNvPicPr>
            <a:picLocks noChangeAspect="1"/>
          </p:cNvPicPr>
          <p:nvPr/>
        </p:nvPicPr>
        <p:blipFill>
          <a:blip r:embed="rId5"/>
          <a:stretch>
            <a:fillRect/>
          </a:stretch>
        </p:blipFill>
        <p:spPr>
          <a:xfrm>
            <a:off x="6315587" y="1304349"/>
            <a:ext cx="3034890" cy="3019716"/>
          </a:xfrm>
          <a:prstGeom prst="rect">
            <a:avLst/>
          </a:prstGeom>
        </p:spPr>
      </p:pic>
      <p:sp>
        <p:nvSpPr>
          <p:cNvPr id="2" name="TextBox 1">
            <a:extLst>
              <a:ext uri="{FF2B5EF4-FFF2-40B4-BE49-F238E27FC236}">
                <a16:creationId xmlns:a16="http://schemas.microsoft.com/office/drawing/2014/main" id="{18BEF297-F7E2-7AD0-540D-52662BF1FD34}"/>
              </a:ext>
            </a:extLst>
          </p:cNvPr>
          <p:cNvSpPr txBox="1"/>
          <p:nvPr/>
        </p:nvSpPr>
        <p:spPr>
          <a:xfrm>
            <a:off x="540774" y="1304349"/>
            <a:ext cx="5250426" cy="2041585"/>
          </a:xfrm>
          <a:prstGeom prst="rect">
            <a:avLst/>
          </a:prstGeom>
          <a:noFill/>
        </p:spPr>
        <p:txBody>
          <a:bodyPr wrap="square" rtlCol="0">
            <a:spAutoFit/>
          </a:bodyPr>
          <a:lstStyle/>
          <a:p>
            <a:pPr marL="285750" indent="-285750" algn="l">
              <a:spcBef>
                <a:spcPts val="1000"/>
              </a:spcBef>
              <a:spcAft>
                <a:spcPts val="600"/>
              </a:spcAft>
              <a:buFont typeface="Arial" panose="020B0604020202020204" pitchFamily="34" charset="0"/>
              <a:buChar char="•"/>
            </a:pPr>
            <a:r>
              <a:rPr lang="en-US" sz="2000" dirty="0"/>
              <a:t>Data Scientist at Sandia National Labs</a:t>
            </a:r>
          </a:p>
          <a:p>
            <a:pPr marL="285750" indent="-285750" algn="l">
              <a:spcBef>
                <a:spcPts val="1000"/>
              </a:spcBef>
              <a:spcAft>
                <a:spcPts val="600"/>
              </a:spcAft>
              <a:buFont typeface="Arial" panose="020B0604020202020204" pitchFamily="34" charset="0"/>
              <a:buChar char="•"/>
            </a:pPr>
            <a:r>
              <a:rPr lang="en-US" sz="2000" dirty="0"/>
              <a:t>8 years at Sandia</a:t>
            </a:r>
          </a:p>
          <a:p>
            <a:pPr marL="285750" indent="-285750" algn="l">
              <a:spcBef>
                <a:spcPts val="1000"/>
              </a:spcBef>
              <a:spcAft>
                <a:spcPts val="600"/>
              </a:spcAft>
              <a:buFont typeface="Arial" panose="020B0604020202020204" pitchFamily="34" charset="0"/>
              <a:buChar char="•"/>
            </a:pPr>
            <a:r>
              <a:rPr lang="en-US" sz="2000" dirty="0"/>
              <a:t>Interest in the data lifecycle, tooling and libraries, R&amp;D, and helping enable ML-ops at Sandia</a:t>
            </a:r>
          </a:p>
        </p:txBody>
      </p:sp>
    </p:spTree>
    <p:extLst>
      <p:ext uri="{BB962C8B-B14F-4D97-AF65-F5344CB8AC3E}">
        <p14:creationId xmlns:p14="http://schemas.microsoft.com/office/powerpoint/2010/main" val="3218380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5B0C3-069D-0518-4817-BA4B41EBB123}"/>
              </a:ext>
            </a:extLst>
          </p:cNvPr>
          <p:cNvSpPr>
            <a:spLocks noGrp="1"/>
          </p:cNvSpPr>
          <p:nvPr>
            <p:ph type="ctrTitle"/>
          </p:nvPr>
        </p:nvSpPr>
        <p:spPr/>
        <p:txBody>
          <a:bodyPr/>
          <a:lstStyle/>
          <a:p>
            <a:r>
              <a:rPr lang="en-US" dirty="0"/>
              <a:t>Appendix</a:t>
            </a:r>
          </a:p>
        </p:txBody>
      </p:sp>
      <p:sp>
        <p:nvSpPr>
          <p:cNvPr id="2" name="Slide Number Placeholder 1">
            <a:extLst>
              <a:ext uri="{FF2B5EF4-FFF2-40B4-BE49-F238E27FC236}">
                <a16:creationId xmlns:a16="http://schemas.microsoft.com/office/drawing/2014/main" id="{4F9369D5-AF45-0DCA-0673-18895A926C02}"/>
              </a:ext>
            </a:extLst>
          </p:cNvPr>
          <p:cNvSpPr>
            <a:spLocks noGrp="1"/>
          </p:cNvSpPr>
          <p:nvPr>
            <p:ph type="sldNum" sz="quarter" idx="4"/>
          </p:nvPr>
        </p:nvSpPr>
        <p:spPr/>
        <p:txBody>
          <a:bodyPr/>
          <a:lstStyle/>
          <a:p>
            <a:fld id="{6FB6B91F-BB11-E946-B7F6-1372EDB8DEC1}" type="slidenum">
              <a:rPr lang="en-US" smtClean="0"/>
              <a:pPr/>
              <a:t>20</a:t>
            </a:fld>
            <a:endParaRPr lang="en-US" dirty="0"/>
          </a:p>
        </p:txBody>
      </p:sp>
    </p:spTree>
    <p:extLst>
      <p:ext uri="{BB962C8B-B14F-4D97-AF65-F5344CB8AC3E}">
        <p14:creationId xmlns:p14="http://schemas.microsoft.com/office/powerpoint/2010/main" val="278378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B7A8-9DE4-2F3B-9C9E-1508B3FD7839}"/>
              </a:ext>
            </a:extLst>
          </p:cNvPr>
          <p:cNvSpPr>
            <a:spLocks noGrp="1"/>
          </p:cNvSpPr>
          <p:nvPr>
            <p:ph type="title"/>
          </p:nvPr>
        </p:nvSpPr>
        <p:spPr/>
        <p:txBody>
          <a:bodyPr/>
          <a:lstStyle/>
          <a:p>
            <a:r>
              <a:rPr lang="en-US" dirty="0"/>
              <a:t>Question list</a:t>
            </a:r>
          </a:p>
        </p:txBody>
      </p:sp>
      <p:sp>
        <p:nvSpPr>
          <p:cNvPr id="3" name="Content Placeholder 2">
            <a:extLst>
              <a:ext uri="{FF2B5EF4-FFF2-40B4-BE49-F238E27FC236}">
                <a16:creationId xmlns:a16="http://schemas.microsoft.com/office/drawing/2014/main" id="{29B280DC-4188-D2E1-EBD9-7042D231B056}"/>
              </a:ext>
            </a:extLst>
          </p:cNvPr>
          <p:cNvSpPr>
            <a:spLocks noGrp="1"/>
          </p:cNvSpPr>
          <p:nvPr>
            <p:ph idx="1"/>
          </p:nvPr>
        </p:nvSpPr>
        <p:spPr>
          <a:xfrm>
            <a:off x="352326" y="993058"/>
            <a:ext cx="11239500" cy="5476567"/>
          </a:xfrm>
        </p:spPr>
        <p:txBody>
          <a:bodyPr>
            <a:normAutofit fontScale="70000" lnSpcReduction="20000"/>
          </a:bodyPr>
          <a:lstStyle/>
          <a:p>
            <a:pPr marL="457200" indent="-457200">
              <a:buFont typeface="+mj-lt"/>
              <a:buAutoNum type="arabicPeriod"/>
            </a:pPr>
            <a:r>
              <a:rPr lang="en-US" dirty="0"/>
              <a:t>How many active employees are currently working at Sandia?  Employees are a specific type, these are distinct from contractors, students, and other types.</a:t>
            </a:r>
          </a:p>
          <a:p>
            <a:pPr marL="457200" indent="-457200">
              <a:buFont typeface="+mj-lt"/>
              <a:buAutoNum type="arabicPeriod"/>
            </a:pPr>
            <a:r>
              <a:rPr lang="en-US" dirty="0"/>
              <a:t>How many LDRD projects did we have in fiscal year 2024?</a:t>
            </a:r>
          </a:p>
          <a:p>
            <a:pPr marL="457200" indent="-457200">
              <a:buFont typeface="+mj-lt"/>
              <a:buAutoNum type="arabicPeriod"/>
            </a:pPr>
            <a:r>
              <a:rPr lang="en-US" dirty="0"/>
              <a:t>What is the highest degree the employee with </a:t>
            </a:r>
            <a:r>
              <a:rPr lang="en-US" dirty="0" err="1"/>
              <a:t>randid</a:t>
            </a:r>
            <a:r>
              <a:rPr lang="en-US" dirty="0"/>
              <a:t> 1083387 has obtained?</a:t>
            </a:r>
          </a:p>
          <a:p>
            <a:pPr marL="457200" indent="-457200">
              <a:buFont typeface="+mj-lt"/>
              <a:buAutoNum type="arabicPeriod"/>
            </a:pPr>
            <a:r>
              <a:rPr lang="en-US" dirty="0"/>
              <a:t>What school or university did the employee with </a:t>
            </a:r>
            <a:r>
              <a:rPr lang="en-US" dirty="0" err="1"/>
              <a:t>randid</a:t>
            </a:r>
            <a:r>
              <a:rPr lang="en-US" dirty="0"/>
              <a:t> 1083387 attend for their highest degree?</a:t>
            </a:r>
          </a:p>
          <a:p>
            <a:pPr marL="457200" indent="-457200">
              <a:buFont typeface="+mj-lt"/>
              <a:buAutoNum type="arabicPeriod"/>
            </a:pPr>
            <a:r>
              <a:rPr lang="en-US" dirty="0"/>
              <a:t>Provide a breakdown of the types of employees and their current counts.  I'm expecting to see FTEs, LTEs, students, contractors, etc. as groups.</a:t>
            </a:r>
          </a:p>
          <a:p>
            <a:pPr marL="457200" indent="-457200">
              <a:buFont typeface="+mj-lt"/>
              <a:buAutoNum type="arabicPeriod"/>
            </a:pPr>
            <a:r>
              <a:rPr lang="en-US" dirty="0"/>
              <a:t>What single Sandia employee has created the most technical advances at Sandia?</a:t>
            </a:r>
          </a:p>
          <a:p>
            <a:pPr marL="457200" indent="-457200">
              <a:buFont typeface="+mj-lt"/>
              <a:buAutoNum type="arabicPeriod"/>
            </a:pPr>
            <a:r>
              <a:rPr lang="en-US" dirty="0"/>
              <a:t>When was the last time the Sandia employee with </a:t>
            </a:r>
            <a:r>
              <a:rPr lang="en-US" dirty="0" err="1"/>
              <a:t>randid</a:t>
            </a:r>
            <a:r>
              <a:rPr lang="en-US" dirty="0"/>
              <a:t> 1083387 has traveled domestically in the US?</a:t>
            </a:r>
          </a:p>
          <a:p>
            <a:pPr marL="457200" indent="-457200">
              <a:buFont typeface="+mj-lt"/>
              <a:buAutoNum type="arabicPeriod"/>
            </a:pPr>
            <a:r>
              <a:rPr lang="en-US" dirty="0"/>
              <a:t>When does the Sandia fiscal year of 2024 start?  What date?</a:t>
            </a:r>
          </a:p>
          <a:p>
            <a:pPr marL="457200" indent="-457200">
              <a:buFont typeface="+mj-lt"/>
              <a:buAutoNum type="arabicPeriod"/>
            </a:pPr>
            <a:r>
              <a:rPr lang="en-US" dirty="0"/>
              <a:t>Group the educational degree, Bachelors, Masters, PhD, etc. for current active employees and provide employee counts for each educational group.  Only select their highest degree.  Some people may have multiple high degrees.</a:t>
            </a:r>
          </a:p>
          <a:p>
            <a:pPr marL="457200" indent="-457200">
              <a:buFont typeface="+mj-lt"/>
              <a:buAutoNum type="arabicPeriod"/>
            </a:pPr>
            <a:r>
              <a:rPr lang="en-US" dirty="0"/>
              <a:t>Where does the employee with </a:t>
            </a:r>
            <a:r>
              <a:rPr lang="en-US" dirty="0" err="1"/>
              <a:t>randid</a:t>
            </a:r>
            <a:r>
              <a:rPr lang="en-US" dirty="0"/>
              <a:t> value 1083387 work?  Are they an on-site, hybrid virtual, or remote worker?  People who don't have a telework agreement work on-site.</a:t>
            </a:r>
          </a:p>
          <a:p>
            <a:pPr marL="457200" indent="-457200">
              <a:buFont typeface="+mj-lt"/>
              <a:buAutoNum type="arabicPeriod"/>
            </a:pPr>
            <a:r>
              <a:rPr lang="en-US" dirty="0"/>
              <a:t>How many people are Research and Development or R&amp;D at Sandia currently?  Use the job family column to determine R&amp;D status.</a:t>
            </a:r>
          </a:p>
          <a:p>
            <a:pPr marL="457200" indent="-457200">
              <a:buFont typeface="+mj-lt"/>
              <a:buAutoNum type="arabicPeriod"/>
            </a:pPr>
            <a:r>
              <a:rPr lang="en-US" dirty="0"/>
              <a:t>Where are new employees, those who have been at Sandia less than a year coming from and what school or university did they attend?  Show the top ten schools or universities that they are coming from.</a:t>
            </a:r>
          </a:p>
          <a:p>
            <a:pPr marL="457200" indent="-457200">
              <a:buFont typeface="+mj-lt"/>
              <a:buAutoNum type="arabicPeriod"/>
            </a:pPr>
            <a:r>
              <a:rPr lang="en-US" dirty="0"/>
              <a:t>How many ALDs or associate lab directors do we have at Sandia currently?  These are people that are below organization 0001, our lab director.</a:t>
            </a:r>
          </a:p>
          <a:p>
            <a:pPr marL="0" indent="0">
              <a:buNone/>
            </a:pPr>
            <a:endParaRPr lang="en-US" dirty="0"/>
          </a:p>
        </p:txBody>
      </p:sp>
      <p:sp>
        <p:nvSpPr>
          <p:cNvPr id="4" name="Slide Number Placeholder 3">
            <a:extLst>
              <a:ext uri="{FF2B5EF4-FFF2-40B4-BE49-F238E27FC236}">
                <a16:creationId xmlns:a16="http://schemas.microsoft.com/office/drawing/2014/main" id="{2D3AB29A-E377-DC10-013C-FB28C3DFD276}"/>
              </a:ext>
            </a:extLst>
          </p:cNvPr>
          <p:cNvSpPr>
            <a:spLocks noGrp="1"/>
          </p:cNvSpPr>
          <p:nvPr>
            <p:ph type="sldNum" sz="quarter" idx="4"/>
          </p:nvPr>
        </p:nvSpPr>
        <p:spPr/>
        <p:txBody>
          <a:bodyPr/>
          <a:lstStyle/>
          <a:p>
            <a:fld id="{6FB6B91F-BB11-E946-B7F6-1372EDB8DEC1}" type="slidenum">
              <a:rPr lang="en-US" smtClean="0"/>
              <a:pPr/>
              <a:t>21</a:t>
            </a:fld>
            <a:endParaRPr lang="en-US" dirty="0"/>
          </a:p>
        </p:txBody>
      </p:sp>
    </p:spTree>
    <p:extLst>
      <p:ext uri="{BB962C8B-B14F-4D97-AF65-F5344CB8AC3E}">
        <p14:creationId xmlns:p14="http://schemas.microsoft.com/office/powerpoint/2010/main" val="359792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59EEC0D-55A7-AA52-5565-A1AD34A30B59}"/>
              </a:ext>
            </a:extLst>
          </p:cNvPr>
          <p:cNvSpPr>
            <a:spLocks noGrp="1"/>
          </p:cNvSpPr>
          <p:nvPr>
            <p:ph type="title"/>
          </p:nvPr>
        </p:nvSpPr>
        <p:spPr/>
        <p:txBody>
          <a:bodyPr/>
          <a:lstStyle/>
          <a:p>
            <a:r>
              <a:rPr lang="en-US" dirty="0"/>
              <a:t>What is text-to-</a:t>
            </a:r>
            <a:r>
              <a:rPr lang="en-US" dirty="0" err="1"/>
              <a:t>sql</a:t>
            </a:r>
            <a:r>
              <a:rPr lang="en-US" dirty="0"/>
              <a:t>?</a:t>
            </a:r>
          </a:p>
        </p:txBody>
      </p:sp>
      <p:sp>
        <p:nvSpPr>
          <p:cNvPr id="26" name="Content Placeholder 25">
            <a:extLst>
              <a:ext uri="{FF2B5EF4-FFF2-40B4-BE49-F238E27FC236}">
                <a16:creationId xmlns:a16="http://schemas.microsoft.com/office/drawing/2014/main" id="{48860813-BEAE-F5FC-2EEA-C669F959D14D}"/>
              </a:ext>
            </a:extLst>
          </p:cNvPr>
          <p:cNvSpPr>
            <a:spLocks noGrp="1"/>
          </p:cNvSpPr>
          <p:nvPr>
            <p:ph idx="1"/>
          </p:nvPr>
        </p:nvSpPr>
        <p:spPr>
          <a:xfrm>
            <a:off x="352326" y="1225691"/>
            <a:ext cx="11239500" cy="1979625"/>
          </a:xfrm>
        </p:spPr>
        <p:txBody>
          <a:bodyPr/>
          <a:lstStyle/>
          <a:p>
            <a:r>
              <a:rPr lang="en-US" dirty="0"/>
              <a:t>Ask a natural language question and get a SQL query that will answer that question</a:t>
            </a:r>
          </a:p>
          <a:p>
            <a:r>
              <a:rPr lang="en-US" dirty="0"/>
              <a:t>Example:</a:t>
            </a:r>
          </a:p>
          <a:p>
            <a:pPr lvl="1"/>
            <a:r>
              <a:rPr lang="en-US" dirty="0"/>
              <a:t>How many LDRD projects did we have in fiscal year 2024?</a:t>
            </a:r>
          </a:p>
          <a:p>
            <a:pPr lvl="1"/>
            <a:r>
              <a:rPr lang="en-US" dirty="0"/>
              <a:t>Expected result:</a:t>
            </a:r>
          </a:p>
          <a:p>
            <a:pPr marL="457200" lvl="1" indent="0">
              <a:buNone/>
            </a:pPr>
            <a:endParaRPr lang="en-US" dirty="0"/>
          </a:p>
        </p:txBody>
      </p:sp>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3</a:t>
            </a:fld>
            <a:endParaRPr lang="en-US" dirty="0"/>
          </a:p>
        </p:txBody>
      </p:sp>
      <p:sp>
        <p:nvSpPr>
          <p:cNvPr id="2" name="TextBox 1">
            <a:extLst>
              <a:ext uri="{FF2B5EF4-FFF2-40B4-BE49-F238E27FC236}">
                <a16:creationId xmlns:a16="http://schemas.microsoft.com/office/drawing/2014/main" id="{0550C63E-32E5-CB7D-3E5D-A341D5AF177F}"/>
              </a:ext>
            </a:extLst>
          </p:cNvPr>
          <p:cNvSpPr txBox="1"/>
          <p:nvPr/>
        </p:nvSpPr>
        <p:spPr>
          <a:xfrm>
            <a:off x="855406" y="3687097"/>
            <a:ext cx="10127226" cy="1559401"/>
          </a:xfrm>
          <a:prstGeom prst="rect">
            <a:avLst/>
          </a:prstGeom>
          <a:solidFill>
            <a:schemeClr val="tx1"/>
          </a:solidFill>
        </p:spPr>
        <p:txBody>
          <a:bodyPr wrap="square" rtlCol="0">
            <a:spAutoFit/>
          </a:bodyPr>
          <a:lstStyle/>
          <a:p>
            <a:pPr>
              <a:spcBef>
                <a:spcPts val="1000"/>
              </a:spcBef>
              <a:spcAft>
                <a:spcPts val="600"/>
              </a:spcAft>
            </a:pPr>
            <a:r>
              <a:rPr lang="en-US" sz="3200" b="0" dirty="0">
                <a:solidFill>
                  <a:srgbClr val="569CD6"/>
                </a:solidFill>
                <a:effectLst/>
                <a:latin typeface="Consolas" panose="020B0609020204030204" pitchFamily="49" charset="0"/>
              </a:rPr>
              <a:t>select</a:t>
            </a:r>
            <a:r>
              <a:rPr lang="en-US" sz="3200" b="0" dirty="0">
                <a:solidFill>
                  <a:srgbClr val="CCCCCC"/>
                </a:solidFill>
                <a:effectLst/>
                <a:latin typeface="Consolas" panose="020B0609020204030204" pitchFamily="49" charset="0"/>
              </a:rPr>
              <a:t> </a:t>
            </a:r>
            <a:r>
              <a:rPr lang="en-US" sz="3200" b="0" dirty="0">
                <a:solidFill>
                  <a:srgbClr val="DCDCAA"/>
                </a:solidFill>
                <a:effectLst/>
                <a:latin typeface="Consolas" panose="020B0609020204030204" pitchFamily="49" charset="0"/>
              </a:rPr>
              <a:t>count</a:t>
            </a:r>
            <a:r>
              <a:rPr lang="en-US" sz="3200" b="0" dirty="0">
                <a:solidFill>
                  <a:srgbClr val="CCCCCC"/>
                </a:solidFill>
                <a:effectLst/>
                <a:latin typeface="Consolas" panose="020B0609020204030204" pitchFamily="49" charset="0"/>
              </a:rPr>
              <a:t>(</a:t>
            </a:r>
            <a:r>
              <a:rPr lang="en-US" sz="3200" b="0" dirty="0">
                <a:solidFill>
                  <a:srgbClr val="569CD6"/>
                </a:solidFill>
                <a:effectLst/>
                <a:latin typeface="Consolas" panose="020B0609020204030204" pitchFamily="49" charset="0"/>
              </a:rPr>
              <a:t>distinct</a:t>
            </a:r>
            <a:r>
              <a:rPr lang="en-US" sz="3200" b="0" dirty="0">
                <a:solidFill>
                  <a:srgbClr val="CCCCCC"/>
                </a:solidFill>
                <a:effectLst/>
                <a:latin typeface="Consolas" panose="020B0609020204030204" pitchFamily="49" charset="0"/>
              </a:rPr>
              <a:t>(</a:t>
            </a:r>
            <a:r>
              <a:rPr lang="en-US" sz="3200" b="0" dirty="0" err="1">
                <a:solidFill>
                  <a:srgbClr val="CCCCCC"/>
                </a:solidFill>
                <a:effectLst/>
                <a:latin typeface="Consolas" panose="020B0609020204030204" pitchFamily="49" charset="0"/>
              </a:rPr>
              <a:t>ldrd_project_id</a:t>
            </a:r>
            <a:r>
              <a:rPr lang="en-US" sz="3200" b="0" dirty="0">
                <a:solidFill>
                  <a:srgbClr val="CCCCCC"/>
                </a:solidFill>
                <a:effectLst/>
                <a:latin typeface="Consolas" panose="020B0609020204030204" pitchFamily="49" charset="0"/>
              </a:rPr>
              <a:t>)) </a:t>
            </a:r>
            <a:r>
              <a:rPr lang="en-US" sz="3200" b="0" dirty="0">
                <a:solidFill>
                  <a:srgbClr val="569CD6"/>
                </a:solidFill>
                <a:effectLst/>
                <a:latin typeface="Consolas" panose="020B0609020204030204" pitchFamily="49" charset="0"/>
              </a:rPr>
              <a:t>from</a:t>
            </a:r>
            <a:r>
              <a:rPr lang="en-US" sz="3200" b="0" dirty="0">
                <a:solidFill>
                  <a:srgbClr val="CCCCCC"/>
                </a:solidFill>
                <a:effectLst/>
                <a:latin typeface="Consolas" panose="020B0609020204030204" pitchFamily="49" charset="0"/>
              </a:rPr>
              <a:t> </a:t>
            </a:r>
            <a:r>
              <a:rPr lang="en-US" sz="3200" b="0" dirty="0" err="1">
                <a:solidFill>
                  <a:srgbClr val="CCCCCC"/>
                </a:solidFill>
                <a:effectLst/>
                <a:latin typeface="Consolas" panose="020B0609020204030204" pitchFamily="49" charset="0"/>
              </a:rPr>
              <a:t>ldrd_projects</a:t>
            </a:r>
            <a:r>
              <a:rPr lang="en-US" sz="3200" b="0" dirty="0">
                <a:solidFill>
                  <a:srgbClr val="CCCCCC"/>
                </a:solidFill>
                <a:effectLst/>
                <a:latin typeface="Consolas" panose="020B0609020204030204" pitchFamily="49" charset="0"/>
              </a:rPr>
              <a:t> </a:t>
            </a:r>
            <a:r>
              <a:rPr lang="en-US" sz="3200" b="0" dirty="0">
                <a:solidFill>
                  <a:srgbClr val="569CD6"/>
                </a:solidFill>
                <a:effectLst/>
                <a:latin typeface="Consolas" panose="020B0609020204030204" pitchFamily="49" charset="0"/>
              </a:rPr>
              <a:t>where</a:t>
            </a:r>
            <a:r>
              <a:rPr lang="en-US" sz="3200" b="0" dirty="0">
                <a:solidFill>
                  <a:srgbClr val="CCCCCC"/>
                </a:solidFill>
                <a:effectLst/>
                <a:latin typeface="Consolas" panose="020B0609020204030204" pitchFamily="49" charset="0"/>
              </a:rPr>
              <a:t> </a:t>
            </a:r>
            <a:r>
              <a:rPr lang="en-US" sz="3200" b="0" dirty="0" err="1">
                <a:solidFill>
                  <a:srgbClr val="CCCCCC"/>
                </a:solidFill>
                <a:effectLst/>
                <a:latin typeface="Consolas" panose="020B0609020204030204" pitchFamily="49" charset="0"/>
              </a:rPr>
              <a:t>fiscal_year</a:t>
            </a:r>
            <a:r>
              <a:rPr lang="en-US" sz="3200" b="0" dirty="0">
                <a:solidFill>
                  <a:srgbClr val="CCCCCC"/>
                </a:solidFill>
                <a:effectLst/>
                <a:latin typeface="Consolas" panose="020B0609020204030204" pitchFamily="49" charset="0"/>
              </a:rPr>
              <a:t> </a:t>
            </a:r>
            <a:r>
              <a:rPr lang="en-US" sz="3200" b="0" dirty="0">
                <a:solidFill>
                  <a:srgbClr val="D4D4D4"/>
                </a:solidFill>
                <a:effectLst/>
                <a:latin typeface="Consolas" panose="020B0609020204030204" pitchFamily="49" charset="0"/>
              </a:rPr>
              <a:t>=</a:t>
            </a:r>
            <a:r>
              <a:rPr lang="en-US" sz="3200" b="0" dirty="0">
                <a:solidFill>
                  <a:srgbClr val="CCCCCC"/>
                </a:solidFill>
                <a:effectLst/>
                <a:latin typeface="Consolas" panose="020B0609020204030204" pitchFamily="49" charset="0"/>
              </a:rPr>
              <a:t> </a:t>
            </a:r>
            <a:r>
              <a:rPr lang="en-US" sz="3200" b="0" dirty="0">
                <a:solidFill>
                  <a:srgbClr val="B5CEA8"/>
                </a:solidFill>
                <a:effectLst/>
                <a:latin typeface="Consolas" panose="020B0609020204030204" pitchFamily="49" charset="0"/>
              </a:rPr>
              <a:t>2024</a:t>
            </a:r>
            <a:endParaRPr lang="en-US" sz="3200" b="0" dirty="0">
              <a:solidFill>
                <a:srgbClr val="CCCCCC"/>
              </a:solidFill>
              <a:effectLst/>
              <a:latin typeface="Consolas" panose="020B0609020204030204" pitchFamily="49" charset="0"/>
            </a:endParaRPr>
          </a:p>
          <a:p>
            <a:pPr algn="l">
              <a:spcBef>
                <a:spcPts val="1000"/>
              </a:spcBef>
              <a:spcAft>
                <a:spcPts val="600"/>
              </a:spcAft>
            </a:pPr>
            <a:endParaRPr lang="en-US" dirty="0" err="1"/>
          </a:p>
        </p:txBody>
      </p:sp>
    </p:spTree>
    <p:extLst>
      <p:ext uri="{BB962C8B-B14F-4D97-AF65-F5344CB8AC3E}">
        <p14:creationId xmlns:p14="http://schemas.microsoft.com/office/powerpoint/2010/main" val="3865516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59EEC0D-55A7-AA52-5565-A1AD34A30B59}"/>
              </a:ext>
            </a:extLst>
          </p:cNvPr>
          <p:cNvSpPr>
            <a:spLocks noGrp="1"/>
          </p:cNvSpPr>
          <p:nvPr>
            <p:ph type="title"/>
          </p:nvPr>
        </p:nvSpPr>
        <p:spPr/>
        <p:txBody>
          <a:bodyPr/>
          <a:lstStyle/>
          <a:p>
            <a:r>
              <a:rPr lang="en-US" dirty="0"/>
              <a:t>Why text-to-</a:t>
            </a:r>
            <a:r>
              <a:rPr lang="en-US" dirty="0" err="1"/>
              <a:t>sql</a:t>
            </a:r>
            <a:r>
              <a:rPr lang="en-US" dirty="0"/>
              <a:t> is valuable</a:t>
            </a:r>
          </a:p>
        </p:txBody>
      </p:sp>
      <p:sp>
        <p:nvSpPr>
          <p:cNvPr id="26" name="Content Placeholder 25">
            <a:extLst>
              <a:ext uri="{FF2B5EF4-FFF2-40B4-BE49-F238E27FC236}">
                <a16:creationId xmlns:a16="http://schemas.microsoft.com/office/drawing/2014/main" id="{48860813-BEAE-F5FC-2EEA-C669F959D14D}"/>
              </a:ext>
            </a:extLst>
          </p:cNvPr>
          <p:cNvSpPr>
            <a:spLocks noGrp="1"/>
          </p:cNvSpPr>
          <p:nvPr>
            <p:ph idx="1"/>
          </p:nvPr>
        </p:nvSpPr>
        <p:spPr/>
        <p:txBody>
          <a:bodyPr/>
          <a:lstStyle/>
          <a:p>
            <a:r>
              <a:rPr lang="en-US" dirty="0"/>
              <a:t>Helps on-board new analysts, data engineers, and data scientists who work with structured data</a:t>
            </a:r>
          </a:p>
          <a:p>
            <a:r>
              <a:rPr lang="en-US" sz="2000" dirty="0"/>
              <a:t>Provides another avenue of searching and findability </a:t>
            </a:r>
            <a:r>
              <a:rPr lang="en-US" dirty="0"/>
              <a:t>for</a:t>
            </a:r>
            <a:r>
              <a:rPr lang="en-US" sz="2000" dirty="0"/>
              <a:t> tables outside a traditional data catalog</a:t>
            </a:r>
          </a:p>
          <a:p>
            <a:r>
              <a:rPr lang="en-US" dirty="0"/>
              <a:t>Broadens the scope of people who can ask questions and immediately get answers to those that are non-technical or may not understand relational database SQL</a:t>
            </a:r>
            <a:endParaRPr lang="en-US" sz="2000" dirty="0"/>
          </a:p>
        </p:txBody>
      </p:sp>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4</a:t>
            </a:fld>
            <a:endParaRPr lang="en-US" dirty="0"/>
          </a:p>
        </p:txBody>
      </p:sp>
    </p:spTree>
    <p:extLst>
      <p:ext uri="{BB962C8B-B14F-4D97-AF65-F5344CB8AC3E}">
        <p14:creationId xmlns:p14="http://schemas.microsoft.com/office/powerpoint/2010/main" val="1402783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59EEC0D-55A7-AA52-5565-A1AD34A30B59}"/>
              </a:ext>
            </a:extLst>
          </p:cNvPr>
          <p:cNvSpPr>
            <a:spLocks noGrp="1"/>
          </p:cNvSpPr>
          <p:nvPr>
            <p:ph type="title"/>
          </p:nvPr>
        </p:nvSpPr>
        <p:spPr/>
        <p:txBody>
          <a:bodyPr/>
          <a:lstStyle/>
          <a:p>
            <a:r>
              <a:rPr lang="en-US" dirty="0"/>
              <a:t>My take</a:t>
            </a:r>
          </a:p>
        </p:txBody>
      </p:sp>
      <p:sp>
        <p:nvSpPr>
          <p:cNvPr id="26" name="Content Placeholder 25">
            <a:extLst>
              <a:ext uri="{FF2B5EF4-FFF2-40B4-BE49-F238E27FC236}">
                <a16:creationId xmlns:a16="http://schemas.microsoft.com/office/drawing/2014/main" id="{48860813-BEAE-F5FC-2EEA-C669F959D14D}"/>
              </a:ext>
            </a:extLst>
          </p:cNvPr>
          <p:cNvSpPr>
            <a:spLocks noGrp="1"/>
          </p:cNvSpPr>
          <p:nvPr>
            <p:ph idx="1"/>
          </p:nvPr>
        </p:nvSpPr>
        <p:spPr/>
        <p:txBody>
          <a:bodyPr>
            <a:normAutofit/>
          </a:bodyPr>
          <a:lstStyle/>
          <a:p>
            <a:r>
              <a:rPr lang="en-US" sz="3600" i="1" dirty="0">
                <a:solidFill>
                  <a:schemeClr val="accent2"/>
                </a:solidFill>
              </a:rPr>
              <a:t>Metadata</a:t>
            </a:r>
            <a:r>
              <a:rPr lang="en-US" sz="3600" dirty="0"/>
              <a:t> will be even more critical in the future to enable LLMs to understand and extract information from existing data warehouses and data </a:t>
            </a:r>
            <a:r>
              <a:rPr lang="en-US" sz="3600" dirty="0" err="1"/>
              <a:t>lakehouses</a:t>
            </a:r>
            <a:r>
              <a:rPr lang="en-US" sz="3600" dirty="0"/>
              <a:t>.</a:t>
            </a:r>
          </a:p>
        </p:txBody>
      </p:sp>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5</a:t>
            </a:fld>
            <a:endParaRPr lang="en-US" dirty="0"/>
          </a:p>
        </p:txBody>
      </p:sp>
    </p:spTree>
    <p:extLst>
      <p:ext uri="{BB962C8B-B14F-4D97-AF65-F5344CB8AC3E}">
        <p14:creationId xmlns:p14="http://schemas.microsoft.com/office/powerpoint/2010/main" val="42656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69DD-8A03-71CF-FE5B-300CE82BE6DB}"/>
              </a:ext>
            </a:extLst>
          </p:cNvPr>
          <p:cNvSpPr>
            <a:spLocks noGrp="1"/>
          </p:cNvSpPr>
          <p:nvPr>
            <p:ph type="title"/>
          </p:nvPr>
        </p:nvSpPr>
        <p:spPr/>
        <p:txBody>
          <a:bodyPr/>
          <a:lstStyle/>
          <a:p>
            <a:r>
              <a:rPr lang="en-US" dirty="0"/>
              <a:t>The filtering process and challenge</a:t>
            </a:r>
          </a:p>
        </p:txBody>
      </p:sp>
      <p:sp>
        <p:nvSpPr>
          <p:cNvPr id="4" name="Slide Number Placeholder 3">
            <a:extLst>
              <a:ext uri="{FF2B5EF4-FFF2-40B4-BE49-F238E27FC236}">
                <a16:creationId xmlns:a16="http://schemas.microsoft.com/office/drawing/2014/main" id="{541D4C26-AE9B-719B-6415-C6C75A4032AA}"/>
              </a:ext>
            </a:extLst>
          </p:cNvPr>
          <p:cNvSpPr>
            <a:spLocks noGrp="1"/>
          </p:cNvSpPr>
          <p:nvPr>
            <p:ph type="sldNum" sz="quarter" idx="4"/>
          </p:nvPr>
        </p:nvSpPr>
        <p:spPr/>
        <p:txBody>
          <a:bodyPr/>
          <a:lstStyle/>
          <a:p>
            <a:fld id="{6FB6B91F-BB11-E946-B7F6-1372EDB8DEC1}" type="slidenum">
              <a:rPr lang="en-US" smtClean="0"/>
              <a:pPr/>
              <a:t>6</a:t>
            </a:fld>
            <a:endParaRPr lang="en-US" dirty="0"/>
          </a:p>
        </p:txBody>
      </p:sp>
      <p:pic>
        <p:nvPicPr>
          <p:cNvPr id="6" name="Graphic 5" descr="Filter with solid fill">
            <a:extLst>
              <a:ext uri="{FF2B5EF4-FFF2-40B4-BE49-F238E27FC236}">
                <a16:creationId xmlns:a16="http://schemas.microsoft.com/office/drawing/2014/main" id="{C8A09CF4-12BC-B1CB-94F6-5B28E5BE9E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2590799" y="2200993"/>
            <a:ext cx="4547420" cy="4547420"/>
          </a:xfrm>
          <a:prstGeom prst="rect">
            <a:avLst/>
          </a:prstGeom>
        </p:spPr>
      </p:pic>
      <p:pic>
        <p:nvPicPr>
          <p:cNvPr id="8" name="Graphic 7" descr="Database with solid fill">
            <a:extLst>
              <a:ext uri="{FF2B5EF4-FFF2-40B4-BE49-F238E27FC236}">
                <a16:creationId xmlns:a16="http://schemas.microsoft.com/office/drawing/2014/main" id="{4C2214DD-B556-363C-4FE2-2C11FB06C5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3174" y="2200992"/>
            <a:ext cx="914400" cy="914400"/>
          </a:xfrm>
          <a:prstGeom prst="rect">
            <a:avLst/>
          </a:prstGeom>
        </p:spPr>
      </p:pic>
      <p:pic>
        <p:nvPicPr>
          <p:cNvPr id="9" name="Graphic 8" descr="Database with solid fill">
            <a:extLst>
              <a:ext uri="{FF2B5EF4-FFF2-40B4-BE49-F238E27FC236}">
                <a16:creationId xmlns:a16="http://schemas.microsoft.com/office/drawing/2014/main" id="{60DA0BB4-92E8-1C8A-6996-B14B70599B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2326" y="3583244"/>
            <a:ext cx="914400" cy="914400"/>
          </a:xfrm>
          <a:prstGeom prst="rect">
            <a:avLst/>
          </a:prstGeom>
        </p:spPr>
      </p:pic>
      <p:pic>
        <p:nvPicPr>
          <p:cNvPr id="10" name="Graphic 9" descr="Database with solid fill">
            <a:extLst>
              <a:ext uri="{FF2B5EF4-FFF2-40B4-BE49-F238E27FC236}">
                <a16:creationId xmlns:a16="http://schemas.microsoft.com/office/drawing/2014/main" id="{8A929698-3A8D-5F1B-1BBE-0DCD5C2AAF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9767" y="4938867"/>
            <a:ext cx="914400" cy="914400"/>
          </a:xfrm>
          <a:prstGeom prst="rect">
            <a:avLst/>
          </a:prstGeom>
        </p:spPr>
      </p:pic>
      <p:pic>
        <p:nvPicPr>
          <p:cNvPr id="12" name="Graphic 11" descr="Table with solid fill">
            <a:extLst>
              <a:ext uri="{FF2B5EF4-FFF2-40B4-BE49-F238E27FC236}">
                <a16:creationId xmlns:a16="http://schemas.microsoft.com/office/drawing/2014/main" id="{70BA40B3-083C-6174-02E8-07DC554FF1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81314" y="2514600"/>
            <a:ext cx="914400" cy="914400"/>
          </a:xfrm>
          <a:prstGeom prst="rect">
            <a:avLst/>
          </a:prstGeom>
        </p:spPr>
      </p:pic>
      <p:pic>
        <p:nvPicPr>
          <p:cNvPr id="13" name="Graphic 12" descr="Table with solid fill">
            <a:extLst>
              <a:ext uri="{FF2B5EF4-FFF2-40B4-BE49-F238E27FC236}">
                <a16:creationId xmlns:a16="http://schemas.microsoft.com/office/drawing/2014/main" id="{2A2D6A2F-4014-76AB-FD70-7096DB515E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9010" y="4326194"/>
            <a:ext cx="914400" cy="914400"/>
          </a:xfrm>
          <a:prstGeom prst="rect">
            <a:avLst/>
          </a:prstGeom>
        </p:spPr>
      </p:pic>
      <p:pic>
        <p:nvPicPr>
          <p:cNvPr id="14" name="Graphic 13" descr="Table with solid fill">
            <a:extLst>
              <a:ext uri="{FF2B5EF4-FFF2-40B4-BE49-F238E27FC236}">
                <a16:creationId xmlns:a16="http://schemas.microsoft.com/office/drawing/2014/main" id="{018DB72B-A4A1-159D-9A0B-AF6092268F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07574" y="3429000"/>
            <a:ext cx="914400" cy="914400"/>
          </a:xfrm>
          <a:prstGeom prst="rect">
            <a:avLst/>
          </a:prstGeom>
        </p:spPr>
      </p:pic>
      <p:pic>
        <p:nvPicPr>
          <p:cNvPr id="15" name="Graphic 14" descr="Table with solid fill">
            <a:extLst>
              <a:ext uri="{FF2B5EF4-FFF2-40B4-BE49-F238E27FC236}">
                <a16:creationId xmlns:a16="http://schemas.microsoft.com/office/drawing/2014/main" id="{52D05BD7-957D-4057-EBE2-1C09A4D3FB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03022" y="3282541"/>
            <a:ext cx="914400" cy="914400"/>
          </a:xfrm>
          <a:prstGeom prst="rect">
            <a:avLst/>
          </a:prstGeom>
        </p:spPr>
      </p:pic>
      <p:pic>
        <p:nvPicPr>
          <p:cNvPr id="16" name="Graphic 15" descr="Table with solid fill">
            <a:extLst>
              <a:ext uri="{FF2B5EF4-FFF2-40B4-BE49-F238E27FC236}">
                <a16:creationId xmlns:a16="http://schemas.microsoft.com/office/drawing/2014/main" id="{1C0D7BB5-65D2-9D31-96E7-E5A906AA37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19010" y="5378861"/>
            <a:ext cx="914400" cy="914400"/>
          </a:xfrm>
          <a:prstGeom prst="rect">
            <a:avLst/>
          </a:prstGeom>
        </p:spPr>
      </p:pic>
      <p:pic>
        <p:nvPicPr>
          <p:cNvPr id="17" name="Graphic 16" descr="Table with solid fill">
            <a:extLst>
              <a:ext uri="{FF2B5EF4-FFF2-40B4-BE49-F238E27FC236}">
                <a16:creationId xmlns:a16="http://schemas.microsoft.com/office/drawing/2014/main" id="{386874DF-218D-9153-BF8F-6DF0CF4F76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69805" y="1714500"/>
            <a:ext cx="914400" cy="914400"/>
          </a:xfrm>
          <a:prstGeom prst="rect">
            <a:avLst/>
          </a:prstGeom>
        </p:spPr>
      </p:pic>
      <p:sp>
        <p:nvSpPr>
          <p:cNvPr id="18" name="TextBox 17">
            <a:extLst>
              <a:ext uri="{FF2B5EF4-FFF2-40B4-BE49-F238E27FC236}">
                <a16:creationId xmlns:a16="http://schemas.microsoft.com/office/drawing/2014/main" id="{685CE367-F0CE-B601-4254-65BEE4A78B7E}"/>
              </a:ext>
            </a:extLst>
          </p:cNvPr>
          <p:cNvSpPr txBox="1"/>
          <p:nvPr/>
        </p:nvSpPr>
        <p:spPr>
          <a:xfrm>
            <a:off x="809526" y="1012723"/>
            <a:ext cx="2189313" cy="646331"/>
          </a:xfrm>
          <a:prstGeom prst="rect">
            <a:avLst/>
          </a:prstGeom>
          <a:noFill/>
        </p:spPr>
        <p:txBody>
          <a:bodyPr wrap="square" rtlCol="0">
            <a:spAutoFit/>
          </a:bodyPr>
          <a:lstStyle/>
          <a:p>
            <a:pPr algn="l">
              <a:spcBef>
                <a:spcPts val="1000"/>
              </a:spcBef>
              <a:spcAft>
                <a:spcPts val="600"/>
              </a:spcAft>
            </a:pPr>
            <a:r>
              <a:rPr lang="en-US" dirty="0"/>
              <a:t>Many databases and tables</a:t>
            </a:r>
          </a:p>
        </p:txBody>
      </p:sp>
      <p:pic>
        <p:nvPicPr>
          <p:cNvPr id="19" name="Graphic 18" descr="Table with solid fill">
            <a:extLst>
              <a:ext uri="{FF2B5EF4-FFF2-40B4-BE49-F238E27FC236}">
                <a16:creationId xmlns:a16="http://schemas.microsoft.com/office/drawing/2014/main" id="{B4EF3FEA-932C-F743-4E02-AD6F67703C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64508" y="4815349"/>
            <a:ext cx="914400" cy="914400"/>
          </a:xfrm>
          <a:prstGeom prst="rect">
            <a:avLst/>
          </a:prstGeom>
        </p:spPr>
      </p:pic>
      <p:pic>
        <p:nvPicPr>
          <p:cNvPr id="20" name="Graphic 19" descr="Table with solid fill">
            <a:extLst>
              <a:ext uri="{FF2B5EF4-FFF2-40B4-BE49-F238E27FC236}">
                <a16:creationId xmlns:a16="http://schemas.microsoft.com/office/drawing/2014/main" id="{AA222EEF-A993-28DB-DF3E-0B617F5702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81600" y="5483533"/>
            <a:ext cx="914400" cy="914400"/>
          </a:xfrm>
          <a:prstGeom prst="rect">
            <a:avLst/>
          </a:prstGeom>
        </p:spPr>
      </p:pic>
      <p:sp>
        <p:nvSpPr>
          <p:cNvPr id="21" name="TextBox 20">
            <a:extLst>
              <a:ext uri="{FF2B5EF4-FFF2-40B4-BE49-F238E27FC236}">
                <a16:creationId xmlns:a16="http://schemas.microsoft.com/office/drawing/2014/main" id="{6F1E2419-3708-5A5B-075B-D3E7CD55BEB1}"/>
              </a:ext>
            </a:extLst>
          </p:cNvPr>
          <p:cNvSpPr txBox="1"/>
          <p:nvPr/>
        </p:nvSpPr>
        <p:spPr>
          <a:xfrm>
            <a:off x="4684251" y="2114134"/>
            <a:ext cx="2189313" cy="1200329"/>
          </a:xfrm>
          <a:prstGeom prst="rect">
            <a:avLst/>
          </a:prstGeom>
          <a:noFill/>
        </p:spPr>
        <p:txBody>
          <a:bodyPr wrap="square" rtlCol="0">
            <a:spAutoFit/>
          </a:bodyPr>
          <a:lstStyle/>
          <a:p>
            <a:pPr algn="l">
              <a:spcBef>
                <a:spcPts val="1000"/>
              </a:spcBef>
              <a:spcAft>
                <a:spcPts val="600"/>
              </a:spcAft>
            </a:pPr>
            <a:r>
              <a:rPr lang="en-US" dirty="0"/>
              <a:t>Filter to relevant tables that can fit into the context window</a:t>
            </a:r>
          </a:p>
        </p:txBody>
      </p:sp>
      <p:sp>
        <p:nvSpPr>
          <p:cNvPr id="22" name="TextBox 21">
            <a:extLst>
              <a:ext uri="{FF2B5EF4-FFF2-40B4-BE49-F238E27FC236}">
                <a16:creationId xmlns:a16="http://schemas.microsoft.com/office/drawing/2014/main" id="{1C795033-539C-F521-32F8-C8965D358BE7}"/>
              </a:ext>
            </a:extLst>
          </p:cNvPr>
          <p:cNvSpPr txBox="1"/>
          <p:nvPr/>
        </p:nvSpPr>
        <p:spPr>
          <a:xfrm>
            <a:off x="6735921" y="4143701"/>
            <a:ext cx="1350295" cy="707886"/>
          </a:xfrm>
          <a:prstGeom prst="rect">
            <a:avLst/>
          </a:prstGeom>
          <a:noFill/>
        </p:spPr>
        <p:txBody>
          <a:bodyPr wrap="square" rtlCol="0">
            <a:spAutoFit/>
          </a:bodyPr>
          <a:lstStyle/>
          <a:p>
            <a:pPr algn="l">
              <a:spcBef>
                <a:spcPts val="1000"/>
              </a:spcBef>
              <a:spcAft>
                <a:spcPts val="600"/>
              </a:spcAft>
            </a:pPr>
            <a:r>
              <a:rPr lang="en-US" sz="4000" dirty="0"/>
              <a:t>LLM</a:t>
            </a:r>
          </a:p>
        </p:txBody>
      </p:sp>
      <p:sp>
        <p:nvSpPr>
          <p:cNvPr id="23" name="TextBox 22">
            <a:extLst>
              <a:ext uri="{FF2B5EF4-FFF2-40B4-BE49-F238E27FC236}">
                <a16:creationId xmlns:a16="http://schemas.microsoft.com/office/drawing/2014/main" id="{0CCA7202-2794-9D17-5B9A-2DD698E7CA6E}"/>
              </a:ext>
            </a:extLst>
          </p:cNvPr>
          <p:cNvSpPr txBox="1"/>
          <p:nvPr/>
        </p:nvSpPr>
        <p:spPr>
          <a:xfrm>
            <a:off x="8827735" y="4343400"/>
            <a:ext cx="2189313" cy="646331"/>
          </a:xfrm>
          <a:prstGeom prst="rect">
            <a:avLst/>
          </a:prstGeom>
          <a:noFill/>
        </p:spPr>
        <p:txBody>
          <a:bodyPr wrap="square" rtlCol="0">
            <a:spAutoFit/>
          </a:bodyPr>
          <a:lstStyle/>
          <a:p>
            <a:pPr algn="l">
              <a:spcBef>
                <a:spcPts val="1000"/>
              </a:spcBef>
              <a:spcAft>
                <a:spcPts val="600"/>
              </a:spcAft>
            </a:pPr>
            <a:r>
              <a:rPr lang="en-US" dirty="0"/>
              <a:t>Generated SQL Query</a:t>
            </a:r>
          </a:p>
        </p:txBody>
      </p:sp>
      <p:sp>
        <p:nvSpPr>
          <p:cNvPr id="3" name="TextBox 2">
            <a:extLst>
              <a:ext uri="{FF2B5EF4-FFF2-40B4-BE49-F238E27FC236}">
                <a16:creationId xmlns:a16="http://schemas.microsoft.com/office/drawing/2014/main" id="{77D13D9E-54DB-20DC-3841-8668C64D1076}"/>
              </a:ext>
            </a:extLst>
          </p:cNvPr>
          <p:cNvSpPr txBox="1"/>
          <p:nvPr/>
        </p:nvSpPr>
        <p:spPr>
          <a:xfrm rot="19564570">
            <a:off x="3153701" y="1466470"/>
            <a:ext cx="2189313" cy="369332"/>
          </a:xfrm>
          <a:prstGeom prst="rect">
            <a:avLst/>
          </a:prstGeom>
          <a:noFill/>
        </p:spPr>
        <p:txBody>
          <a:bodyPr wrap="square" rtlCol="0">
            <a:spAutoFit/>
          </a:bodyPr>
          <a:lstStyle/>
          <a:p>
            <a:pPr algn="l">
              <a:spcBef>
                <a:spcPts val="1000"/>
              </a:spcBef>
              <a:spcAft>
                <a:spcPts val="600"/>
              </a:spcAft>
            </a:pPr>
            <a:r>
              <a:rPr lang="en-US" dirty="0">
                <a:solidFill>
                  <a:srgbClr val="FF0000"/>
                </a:solidFill>
              </a:rPr>
              <a:t>Step #1</a:t>
            </a:r>
          </a:p>
        </p:txBody>
      </p:sp>
      <p:sp>
        <p:nvSpPr>
          <p:cNvPr id="5" name="TextBox 4">
            <a:extLst>
              <a:ext uri="{FF2B5EF4-FFF2-40B4-BE49-F238E27FC236}">
                <a16:creationId xmlns:a16="http://schemas.microsoft.com/office/drawing/2014/main" id="{71ECF894-021E-CAC0-1DDF-9614E307F18F}"/>
              </a:ext>
            </a:extLst>
          </p:cNvPr>
          <p:cNvSpPr txBox="1"/>
          <p:nvPr/>
        </p:nvSpPr>
        <p:spPr>
          <a:xfrm rot="19564570">
            <a:off x="8086216" y="3129795"/>
            <a:ext cx="2189313" cy="369332"/>
          </a:xfrm>
          <a:prstGeom prst="rect">
            <a:avLst/>
          </a:prstGeom>
          <a:noFill/>
        </p:spPr>
        <p:txBody>
          <a:bodyPr wrap="square" rtlCol="0">
            <a:spAutoFit/>
          </a:bodyPr>
          <a:lstStyle/>
          <a:p>
            <a:pPr algn="l">
              <a:spcBef>
                <a:spcPts val="1000"/>
              </a:spcBef>
              <a:spcAft>
                <a:spcPts val="600"/>
              </a:spcAft>
            </a:pPr>
            <a:r>
              <a:rPr lang="en-US" dirty="0">
                <a:solidFill>
                  <a:srgbClr val="FF0000"/>
                </a:solidFill>
              </a:rPr>
              <a:t>Step #2</a:t>
            </a:r>
          </a:p>
        </p:txBody>
      </p:sp>
    </p:spTree>
    <p:extLst>
      <p:ext uri="{BB962C8B-B14F-4D97-AF65-F5344CB8AC3E}">
        <p14:creationId xmlns:p14="http://schemas.microsoft.com/office/powerpoint/2010/main" val="275503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59EEC0D-55A7-AA52-5565-A1AD34A30B59}"/>
              </a:ext>
            </a:extLst>
          </p:cNvPr>
          <p:cNvSpPr>
            <a:spLocks noGrp="1"/>
          </p:cNvSpPr>
          <p:nvPr>
            <p:ph type="title"/>
          </p:nvPr>
        </p:nvSpPr>
        <p:spPr/>
        <p:txBody>
          <a:bodyPr/>
          <a:lstStyle/>
          <a:p>
            <a:r>
              <a:rPr lang="en-US" dirty="0"/>
              <a:t>A simple test setup</a:t>
            </a:r>
          </a:p>
        </p:txBody>
      </p:sp>
      <p:sp>
        <p:nvSpPr>
          <p:cNvPr id="26" name="Content Placeholder 25">
            <a:extLst>
              <a:ext uri="{FF2B5EF4-FFF2-40B4-BE49-F238E27FC236}">
                <a16:creationId xmlns:a16="http://schemas.microsoft.com/office/drawing/2014/main" id="{48860813-BEAE-F5FC-2EEA-C669F959D14D}"/>
              </a:ext>
            </a:extLst>
          </p:cNvPr>
          <p:cNvSpPr>
            <a:spLocks noGrp="1"/>
          </p:cNvSpPr>
          <p:nvPr>
            <p:ph idx="1"/>
          </p:nvPr>
        </p:nvSpPr>
        <p:spPr>
          <a:xfrm>
            <a:off x="352326" y="1225691"/>
            <a:ext cx="11239500" cy="5243935"/>
          </a:xfrm>
        </p:spPr>
        <p:txBody>
          <a:bodyPr>
            <a:normAutofit fontScale="92500" lnSpcReduction="10000"/>
          </a:bodyPr>
          <a:lstStyle/>
          <a:p>
            <a:r>
              <a:rPr lang="en-US" dirty="0"/>
              <a:t>102 tables in “Sandia Insights”, a set of cross-domain enterprise tables</a:t>
            </a:r>
          </a:p>
          <a:p>
            <a:r>
              <a:rPr lang="en-US" sz="2000" dirty="0"/>
              <a:t>Most have table descriptions and column descriptions for metadata</a:t>
            </a:r>
          </a:p>
          <a:p>
            <a:r>
              <a:rPr lang="en-US" dirty="0"/>
              <a:t>13 questions and resulting expected SQL with varying degrees of difficulty and JOINs needed</a:t>
            </a:r>
          </a:p>
          <a:p>
            <a:pPr lvl="1"/>
            <a:r>
              <a:rPr lang="en-US" dirty="0"/>
              <a:t>1-10 subjective rating</a:t>
            </a:r>
          </a:p>
          <a:p>
            <a:r>
              <a:rPr lang="en-US" sz="2000" dirty="0"/>
              <a:t>Run questions through 6 different LLM models</a:t>
            </a:r>
          </a:p>
          <a:p>
            <a:pPr lvl="1"/>
            <a:r>
              <a:rPr lang="en-US" dirty="0" err="1"/>
              <a:t>Codellama</a:t>
            </a:r>
            <a:r>
              <a:rPr lang="en-US" dirty="0"/>
              <a:t> 13B</a:t>
            </a:r>
          </a:p>
          <a:p>
            <a:pPr lvl="1"/>
            <a:r>
              <a:rPr lang="en-US" dirty="0"/>
              <a:t>Llama-3.1 8B</a:t>
            </a:r>
          </a:p>
          <a:p>
            <a:pPr lvl="1"/>
            <a:r>
              <a:rPr lang="en-US" dirty="0"/>
              <a:t>Llama-3.3 70B</a:t>
            </a:r>
          </a:p>
          <a:p>
            <a:pPr lvl="1"/>
            <a:r>
              <a:rPr lang="en-US" dirty="0"/>
              <a:t>Phi-4 14B</a:t>
            </a:r>
          </a:p>
          <a:p>
            <a:pPr lvl="1"/>
            <a:r>
              <a:rPr lang="en-US" dirty="0"/>
              <a:t>Mistral 7B</a:t>
            </a:r>
          </a:p>
          <a:p>
            <a:pPr lvl="1"/>
            <a:r>
              <a:rPr lang="en-US" dirty="0"/>
              <a:t>Qwen2.5-coder 14B</a:t>
            </a:r>
          </a:p>
          <a:p>
            <a:r>
              <a:rPr lang="en-US" dirty="0"/>
              <a:t>Used </a:t>
            </a:r>
            <a:r>
              <a:rPr lang="en-US" dirty="0" err="1"/>
              <a:t>LlamaIndex</a:t>
            </a:r>
            <a:r>
              <a:rPr lang="en-US" dirty="0"/>
              <a:t> as supporting library to enable text-to-</a:t>
            </a:r>
            <a:r>
              <a:rPr lang="en-US" dirty="0" err="1"/>
              <a:t>sql</a:t>
            </a:r>
            <a:endParaRPr lang="en-US" dirty="0"/>
          </a:p>
          <a:p>
            <a:r>
              <a:rPr lang="en-US" dirty="0"/>
              <a:t>Embedding model: BAAI/bge-small-en-v1.5</a:t>
            </a:r>
          </a:p>
        </p:txBody>
      </p:sp>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7</a:t>
            </a:fld>
            <a:endParaRPr lang="en-US" dirty="0"/>
          </a:p>
        </p:txBody>
      </p:sp>
    </p:spTree>
    <p:extLst>
      <p:ext uri="{BB962C8B-B14F-4D97-AF65-F5344CB8AC3E}">
        <p14:creationId xmlns:p14="http://schemas.microsoft.com/office/powerpoint/2010/main" val="94893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59EEC0D-55A7-AA52-5565-A1AD34A30B59}"/>
              </a:ext>
            </a:extLst>
          </p:cNvPr>
          <p:cNvSpPr>
            <a:spLocks noGrp="1"/>
          </p:cNvSpPr>
          <p:nvPr>
            <p:ph type="title"/>
          </p:nvPr>
        </p:nvSpPr>
        <p:spPr/>
        <p:txBody>
          <a:bodyPr/>
          <a:lstStyle/>
          <a:p>
            <a:r>
              <a:rPr lang="en-US" dirty="0"/>
              <a:t>!!! Warning !!!</a:t>
            </a:r>
          </a:p>
        </p:txBody>
      </p:sp>
      <p:sp>
        <p:nvSpPr>
          <p:cNvPr id="26" name="Content Placeholder 25">
            <a:extLst>
              <a:ext uri="{FF2B5EF4-FFF2-40B4-BE49-F238E27FC236}">
                <a16:creationId xmlns:a16="http://schemas.microsoft.com/office/drawing/2014/main" id="{48860813-BEAE-F5FC-2EEA-C669F959D14D}"/>
              </a:ext>
            </a:extLst>
          </p:cNvPr>
          <p:cNvSpPr>
            <a:spLocks noGrp="1"/>
          </p:cNvSpPr>
          <p:nvPr>
            <p:ph idx="1"/>
          </p:nvPr>
        </p:nvSpPr>
        <p:spPr>
          <a:xfrm>
            <a:off x="352326" y="1225691"/>
            <a:ext cx="11239500" cy="5243935"/>
          </a:xfrm>
        </p:spPr>
        <p:txBody>
          <a:bodyPr>
            <a:normAutofit/>
          </a:bodyPr>
          <a:lstStyle/>
          <a:p>
            <a:r>
              <a:rPr lang="en-US" sz="2800" dirty="0"/>
              <a:t>Do not leverage an account with </a:t>
            </a:r>
            <a:r>
              <a:rPr lang="en-US" sz="2800" dirty="0">
                <a:solidFill>
                  <a:srgbClr val="FF0000"/>
                </a:solidFill>
              </a:rPr>
              <a:t>write</a:t>
            </a:r>
            <a:r>
              <a:rPr lang="en-US" sz="2800" dirty="0"/>
              <a:t>, </a:t>
            </a:r>
            <a:r>
              <a:rPr lang="en-US" sz="2800" dirty="0">
                <a:solidFill>
                  <a:srgbClr val="FF0000"/>
                </a:solidFill>
              </a:rPr>
              <a:t>insert</a:t>
            </a:r>
            <a:r>
              <a:rPr lang="en-US" sz="2800" dirty="0"/>
              <a:t>, </a:t>
            </a:r>
            <a:r>
              <a:rPr lang="en-US" sz="2800" dirty="0">
                <a:solidFill>
                  <a:srgbClr val="FF0000"/>
                </a:solidFill>
              </a:rPr>
              <a:t>delete</a:t>
            </a:r>
            <a:r>
              <a:rPr lang="en-US" sz="2800" dirty="0"/>
              <a:t>, or other permissions to your SQL database!  Limit to only simple SELECT and metadata permissions.  These will run arbitrary LLM generated code!</a:t>
            </a:r>
          </a:p>
        </p:txBody>
      </p:sp>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8</a:t>
            </a:fld>
            <a:endParaRPr lang="en-US" dirty="0"/>
          </a:p>
        </p:txBody>
      </p:sp>
      <p:pic>
        <p:nvPicPr>
          <p:cNvPr id="4" name="Graphic 3" descr="Warning with solid fill">
            <a:extLst>
              <a:ext uri="{FF2B5EF4-FFF2-40B4-BE49-F238E27FC236}">
                <a16:creationId xmlns:a16="http://schemas.microsoft.com/office/drawing/2014/main" id="{0354E9FD-27AC-9B27-9591-163665E382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02161" y="3124200"/>
            <a:ext cx="2187677" cy="2187677"/>
          </a:xfrm>
          <a:prstGeom prst="rect">
            <a:avLst/>
          </a:prstGeom>
        </p:spPr>
      </p:pic>
    </p:spTree>
    <p:extLst>
      <p:ext uri="{BB962C8B-B14F-4D97-AF65-F5344CB8AC3E}">
        <p14:creationId xmlns:p14="http://schemas.microsoft.com/office/powerpoint/2010/main" val="68198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559EEC0D-55A7-AA52-5565-A1AD34A30B59}"/>
              </a:ext>
            </a:extLst>
          </p:cNvPr>
          <p:cNvSpPr>
            <a:spLocks noGrp="1"/>
          </p:cNvSpPr>
          <p:nvPr>
            <p:ph type="title"/>
          </p:nvPr>
        </p:nvSpPr>
        <p:spPr/>
        <p:txBody>
          <a:bodyPr/>
          <a:lstStyle/>
          <a:p>
            <a:r>
              <a:rPr lang="en-US" dirty="0"/>
              <a:t>SQL Result subjective Rating</a:t>
            </a:r>
          </a:p>
        </p:txBody>
      </p:sp>
      <p:sp>
        <p:nvSpPr>
          <p:cNvPr id="3" name="Slide Number Placeholder 2">
            <a:extLst>
              <a:ext uri="{FF2B5EF4-FFF2-40B4-BE49-F238E27FC236}">
                <a16:creationId xmlns:a16="http://schemas.microsoft.com/office/drawing/2014/main" id="{627C7A48-81A8-AF33-49B6-E1E2EAD3BCBE}"/>
              </a:ext>
            </a:extLst>
          </p:cNvPr>
          <p:cNvSpPr>
            <a:spLocks noGrp="1"/>
          </p:cNvSpPr>
          <p:nvPr>
            <p:ph type="sldNum" sz="quarter" idx="4"/>
          </p:nvPr>
        </p:nvSpPr>
        <p:spPr/>
        <p:txBody>
          <a:bodyPr/>
          <a:lstStyle/>
          <a:p>
            <a:fld id="{6FB6B91F-BB11-E946-B7F6-1372EDB8DEC1}" type="slidenum">
              <a:rPr lang="en-US" smtClean="0"/>
              <a:pPr/>
              <a:t>9</a:t>
            </a:fld>
            <a:endParaRPr lang="en-US" dirty="0"/>
          </a:p>
        </p:txBody>
      </p:sp>
      <p:sp>
        <p:nvSpPr>
          <p:cNvPr id="2" name="TextBox 1">
            <a:extLst>
              <a:ext uri="{FF2B5EF4-FFF2-40B4-BE49-F238E27FC236}">
                <a16:creationId xmlns:a16="http://schemas.microsoft.com/office/drawing/2014/main" id="{F0B98B5C-8E2F-B21D-AA91-F6B69F3162CB}"/>
              </a:ext>
            </a:extLst>
          </p:cNvPr>
          <p:cNvSpPr txBox="1"/>
          <p:nvPr/>
        </p:nvSpPr>
        <p:spPr>
          <a:xfrm>
            <a:off x="875071" y="4503174"/>
            <a:ext cx="10097729" cy="646331"/>
          </a:xfrm>
          <a:prstGeom prst="rect">
            <a:avLst/>
          </a:prstGeom>
          <a:noFill/>
        </p:spPr>
        <p:txBody>
          <a:bodyPr wrap="square" rtlCol="0">
            <a:spAutoFit/>
          </a:bodyPr>
          <a:lstStyle/>
          <a:p>
            <a:pPr algn="l">
              <a:spcBef>
                <a:spcPts val="1000"/>
              </a:spcBef>
              <a:spcAft>
                <a:spcPts val="600"/>
              </a:spcAft>
            </a:pPr>
            <a:r>
              <a:rPr lang="en-US" sz="3600" dirty="0"/>
              <a:t>1      2      3      4      5      6      7      8      9      10</a:t>
            </a:r>
          </a:p>
        </p:txBody>
      </p:sp>
      <p:sp>
        <p:nvSpPr>
          <p:cNvPr id="4" name="TextBox 3">
            <a:extLst>
              <a:ext uri="{FF2B5EF4-FFF2-40B4-BE49-F238E27FC236}">
                <a16:creationId xmlns:a16="http://schemas.microsoft.com/office/drawing/2014/main" id="{9138820E-7B1E-37BF-4DE7-65A425036EF0}"/>
              </a:ext>
            </a:extLst>
          </p:cNvPr>
          <p:cNvSpPr txBox="1"/>
          <p:nvPr/>
        </p:nvSpPr>
        <p:spPr>
          <a:xfrm>
            <a:off x="9500892" y="3219435"/>
            <a:ext cx="1700981" cy="923330"/>
          </a:xfrm>
          <a:prstGeom prst="rect">
            <a:avLst/>
          </a:prstGeom>
          <a:noFill/>
        </p:spPr>
        <p:txBody>
          <a:bodyPr wrap="square" rtlCol="0">
            <a:spAutoFit/>
          </a:bodyPr>
          <a:lstStyle/>
          <a:p>
            <a:pPr algn="l">
              <a:spcBef>
                <a:spcPts val="1000"/>
              </a:spcBef>
              <a:spcAft>
                <a:spcPts val="600"/>
              </a:spcAft>
            </a:pPr>
            <a:r>
              <a:rPr lang="en-US" dirty="0"/>
              <a:t>Fully correct SQL and result</a:t>
            </a:r>
          </a:p>
        </p:txBody>
      </p:sp>
      <p:sp>
        <p:nvSpPr>
          <p:cNvPr id="5" name="TextBox 4">
            <a:extLst>
              <a:ext uri="{FF2B5EF4-FFF2-40B4-BE49-F238E27FC236}">
                <a16:creationId xmlns:a16="http://schemas.microsoft.com/office/drawing/2014/main" id="{364EBFB1-5558-6A19-8051-451239BF69C1}"/>
              </a:ext>
            </a:extLst>
          </p:cNvPr>
          <p:cNvSpPr txBox="1"/>
          <p:nvPr/>
        </p:nvSpPr>
        <p:spPr>
          <a:xfrm>
            <a:off x="8492293" y="1131581"/>
            <a:ext cx="1573161" cy="1477328"/>
          </a:xfrm>
          <a:prstGeom prst="rect">
            <a:avLst/>
          </a:prstGeom>
          <a:noFill/>
        </p:spPr>
        <p:txBody>
          <a:bodyPr wrap="square" rtlCol="0">
            <a:spAutoFit/>
          </a:bodyPr>
          <a:lstStyle/>
          <a:p>
            <a:pPr algn="l">
              <a:spcBef>
                <a:spcPts val="1000"/>
              </a:spcBef>
              <a:spcAft>
                <a:spcPts val="600"/>
              </a:spcAft>
            </a:pPr>
            <a:r>
              <a:rPr lang="en-US" dirty="0"/>
              <a:t>Mostly correct but missing some filtering</a:t>
            </a:r>
          </a:p>
        </p:txBody>
      </p:sp>
      <p:sp>
        <p:nvSpPr>
          <p:cNvPr id="6" name="TextBox 5">
            <a:extLst>
              <a:ext uri="{FF2B5EF4-FFF2-40B4-BE49-F238E27FC236}">
                <a16:creationId xmlns:a16="http://schemas.microsoft.com/office/drawing/2014/main" id="{6F68263C-1929-9BA8-935D-4E1C45D4438D}"/>
              </a:ext>
            </a:extLst>
          </p:cNvPr>
          <p:cNvSpPr txBox="1"/>
          <p:nvPr/>
        </p:nvSpPr>
        <p:spPr>
          <a:xfrm>
            <a:off x="7214895" y="2459947"/>
            <a:ext cx="1700981" cy="1200329"/>
          </a:xfrm>
          <a:prstGeom prst="rect">
            <a:avLst/>
          </a:prstGeom>
          <a:noFill/>
        </p:spPr>
        <p:txBody>
          <a:bodyPr wrap="square" rtlCol="0">
            <a:spAutoFit/>
          </a:bodyPr>
          <a:lstStyle/>
          <a:p>
            <a:pPr algn="l">
              <a:spcBef>
                <a:spcPts val="1000"/>
              </a:spcBef>
              <a:spcAft>
                <a:spcPts val="600"/>
              </a:spcAft>
            </a:pPr>
            <a:r>
              <a:rPr lang="en-US" dirty="0"/>
              <a:t>Mostly correct but missing table join</a:t>
            </a:r>
          </a:p>
        </p:txBody>
      </p:sp>
      <p:sp>
        <p:nvSpPr>
          <p:cNvPr id="7" name="TextBox 6">
            <a:extLst>
              <a:ext uri="{FF2B5EF4-FFF2-40B4-BE49-F238E27FC236}">
                <a16:creationId xmlns:a16="http://schemas.microsoft.com/office/drawing/2014/main" id="{C9EA62D3-27A8-E337-EBCD-640F9C404796}"/>
              </a:ext>
            </a:extLst>
          </p:cNvPr>
          <p:cNvSpPr txBox="1"/>
          <p:nvPr/>
        </p:nvSpPr>
        <p:spPr>
          <a:xfrm>
            <a:off x="4395019" y="3408628"/>
            <a:ext cx="1700981" cy="646331"/>
          </a:xfrm>
          <a:prstGeom prst="rect">
            <a:avLst/>
          </a:prstGeom>
          <a:noFill/>
        </p:spPr>
        <p:txBody>
          <a:bodyPr wrap="square" rtlCol="0">
            <a:spAutoFit/>
          </a:bodyPr>
          <a:lstStyle/>
          <a:p>
            <a:pPr algn="l">
              <a:spcBef>
                <a:spcPts val="1000"/>
              </a:spcBef>
              <a:spcAft>
                <a:spcPts val="600"/>
              </a:spcAft>
            </a:pPr>
            <a:r>
              <a:rPr lang="en-US" dirty="0"/>
              <a:t>Wrong table used</a:t>
            </a:r>
          </a:p>
        </p:txBody>
      </p:sp>
      <p:sp>
        <p:nvSpPr>
          <p:cNvPr id="8" name="TextBox 7">
            <a:extLst>
              <a:ext uri="{FF2B5EF4-FFF2-40B4-BE49-F238E27FC236}">
                <a16:creationId xmlns:a16="http://schemas.microsoft.com/office/drawing/2014/main" id="{0C028B0A-1D8D-039D-B108-3F9E4827AF31}"/>
              </a:ext>
            </a:extLst>
          </p:cNvPr>
          <p:cNvSpPr txBox="1"/>
          <p:nvPr/>
        </p:nvSpPr>
        <p:spPr>
          <a:xfrm>
            <a:off x="5464598" y="1609325"/>
            <a:ext cx="1700981" cy="923330"/>
          </a:xfrm>
          <a:prstGeom prst="rect">
            <a:avLst/>
          </a:prstGeom>
          <a:noFill/>
        </p:spPr>
        <p:txBody>
          <a:bodyPr wrap="square" rtlCol="0">
            <a:spAutoFit/>
          </a:bodyPr>
          <a:lstStyle/>
          <a:p>
            <a:pPr algn="l">
              <a:spcBef>
                <a:spcPts val="1000"/>
              </a:spcBef>
              <a:spcAft>
                <a:spcPts val="600"/>
              </a:spcAft>
            </a:pPr>
            <a:r>
              <a:rPr lang="en-US" dirty="0"/>
              <a:t>Generally close in intent or logic</a:t>
            </a:r>
          </a:p>
        </p:txBody>
      </p:sp>
      <p:sp>
        <p:nvSpPr>
          <p:cNvPr id="9" name="TextBox 8">
            <a:extLst>
              <a:ext uri="{FF2B5EF4-FFF2-40B4-BE49-F238E27FC236}">
                <a16:creationId xmlns:a16="http://schemas.microsoft.com/office/drawing/2014/main" id="{E8EC0258-39C7-2DFB-224E-A61ED30F486A}"/>
              </a:ext>
            </a:extLst>
          </p:cNvPr>
          <p:cNvSpPr txBox="1"/>
          <p:nvPr/>
        </p:nvSpPr>
        <p:spPr>
          <a:xfrm>
            <a:off x="3323622" y="1798651"/>
            <a:ext cx="1700981" cy="923330"/>
          </a:xfrm>
          <a:prstGeom prst="rect">
            <a:avLst/>
          </a:prstGeom>
          <a:noFill/>
        </p:spPr>
        <p:txBody>
          <a:bodyPr wrap="square" rtlCol="0">
            <a:spAutoFit/>
          </a:bodyPr>
          <a:lstStyle/>
          <a:p>
            <a:pPr algn="l">
              <a:spcBef>
                <a:spcPts val="1000"/>
              </a:spcBef>
              <a:spcAft>
                <a:spcPts val="600"/>
              </a:spcAft>
            </a:pPr>
            <a:r>
              <a:rPr lang="en-US" dirty="0"/>
              <a:t>Wrong logic and focus is off</a:t>
            </a:r>
          </a:p>
        </p:txBody>
      </p:sp>
      <p:sp>
        <p:nvSpPr>
          <p:cNvPr id="10" name="TextBox 9">
            <a:extLst>
              <a:ext uri="{FF2B5EF4-FFF2-40B4-BE49-F238E27FC236}">
                <a16:creationId xmlns:a16="http://schemas.microsoft.com/office/drawing/2014/main" id="{38481AB1-22EB-A664-1FBE-F6A9306E9605}"/>
              </a:ext>
            </a:extLst>
          </p:cNvPr>
          <p:cNvSpPr txBox="1"/>
          <p:nvPr/>
        </p:nvSpPr>
        <p:spPr>
          <a:xfrm>
            <a:off x="1514805" y="3094377"/>
            <a:ext cx="1700981" cy="923330"/>
          </a:xfrm>
          <a:prstGeom prst="rect">
            <a:avLst/>
          </a:prstGeom>
          <a:noFill/>
        </p:spPr>
        <p:txBody>
          <a:bodyPr wrap="square" rtlCol="0">
            <a:spAutoFit/>
          </a:bodyPr>
          <a:lstStyle/>
          <a:p>
            <a:pPr algn="l">
              <a:spcBef>
                <a:spcPts val="1000"/>
              </a:spcBef>
              <a:spcAft>
                <a:spcPts val="600"/>
              </a:spcAft>
            </a:pPr>
            <a:r>
              <a:rPr lang="en-US" dirty="0"/>
              <a:t>Completely hallucinated result</a:t>
            </a:r>
          </a:p>
        </p:txBody>
      </p:sp>
      <p:sp>
        <p:nvSpPr>
          <p:cNvPr id="11" name="TextBox 10">
            <a:extLst>
              <a:ext uri="{FF2B5EF4-FFF2-40B4-BE49-F238E27FC236}">
                <a16:creationId xmlns:a16="http://schemas.microsoft.com/office/drawing/2014/main" id="{1D105289-3388-6F5F-D804-851A89449C68}"/>
              </a:ext>
            </a:extLst>
          </p:cNvPr>
          <p:cNvSpPr txBox="1"/>
          <p:nvPr/>
        </p:nvSpPr>
        <p:spPr>
          <a:xfrm>
            <a:off x="664314" y="1900773"/>
            <a:ext cx="1700981" cy="646331"/>
          </a:xfrm>
          <a:prstGeom prst="rect">
            <a:avLst/>
          </a:prstGeom>
          <a:noFill/>
        </p:spPr>
        <p:txBody>
          <a:bodyPr wrap="square" rtlCol="0">
            <a:spAutoFit/>
          </a:bodyPr>
          <a:lstStyle/>
          <a:p>
            <a:pPr algn="l">
              <a:spcBef>
                <a:spcPts val="1000"/>
              </a:spcBef>
              <a:spcAft>
                <a:spcPts val="600"/>
              </a:spcAft>
            </a:pPr>
            <a:r>
              <a:rPr lang="en-US" dirty="0"/>
              <a:t>No SQL provided</a:t>
            </a:r>
          </a:p>
        </p:txBody>
      </p:sp>
      <p:sp>
        <p:nvSpPr>
          <p:cNvPr id="14" name="Arrow: Down 13">
            <a:extLst>
              <a:ext uri="{FF2B5EF4-FFF2-40B4-BE49-F238E27FC236}">
                <a16:creationId xmlns:a16="http://schemas.microsoft.com/office/drawing/2014/main" id="{EFDC1691-8970-DA26-EB51-4CC9E3CF34E2}"/>
              </a:ext>
            </a:extLst>
          </p:cNvPr>
          <p:cNvSpPr/>
          <p:nvPr/>
        </p:nvSpPr>
        <p:spPr>
          <a:xfrm>
            <a:off x="875071" y="2793575"/>
            <a:ext cx="314632" cy="15587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0A2A72D8-2AFE-0798-97E2-835EB3F781E2}"/>
              </a:ext>
            </a:extLst>
          </p:cNvPr>
          <p:cNvSpPr/>
          <p:nvPr/>
        </p:nvSpPr>
        <p:spPr>
          <a:xfrm>
            <a:off x="3859480" y="2811422"/>
            <a:ext cx="314632" cy="15587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58B6B726-1DA7-6DB8-70EE-C429FB2C2664}"/>
              </a:ext>
            </a:extLst>
          </p:cNvPr>
          <p:cNvSpPr/>
          <p:nvPr/>
        </p:nvSpPr>
        <p:spPr>
          <a:xfrm>
            <a:off x="1876972" y="4017707"/>
            <a:ext cx="314632" cy="4999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73CD0BC8-9C47-3CB9-6113-2978C73A2447}"/>
              </a:ext>
            </a:extLst>
          </p:cNvPr>
          <p:cNvSpPr/>
          <p:nvPr/>
        </p:nvSpPr>
        <p:spPr>
          <a:xfrm>
            <a:off x="4819789" y="4054959"/>
            <a:ext cx="314632" cy="3887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Arrow: Down 17">
            <a:extLst>
              <a:ext uri="{FF2B5EF4-FFF2-40B4-BE49-F238E27FC236}">
                <a16:creationId xmlns:a16="http://schemas.microsoft.com/office/drawing/2014/main" id="{453532C2-7A7D-FEF3-B9CE-144F378D2E1B}"/>
              </a:ext>
            </a:extLst>
          </p:cNvPr>
          <p:cNvSpPr/>
          <p:nvPr/>
        </p:nvSpPr>
        <p:spPr>
          <a:xfrm>
            <a:off x="5865898" y="2776664"/>
            <a:ext cx="314632" cy="15587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5C9F2057-C34B-B226-A5BA-0FAD905CE9B4}"/>
              </a:ext>
            </a:extLst>
          </p:cNvPr>
          <p:cNvSpPr/>
          <p:nvPr/>
        </p:nvSpPr>
        <p:spPr>
          <a:xfrm>
            <a:off x="7750754" y="3579844"/>
            <a:ext cx="314632" cy="9233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1C5A1AD3-F7A4-EBFF-4526-52CB7936EE27}"/>
              </a:ext>
            </a:extLst>
          </p:cNvPr>
          <p:cNvSpPr/>
          <p:nvPr/>
        </p:nvSpPr>
        <p:spPr>
          <a:xfrm>
            <a:off x="8806695" y="2833200"/>
            <a:ext cx="314632" cy="15587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Down 20">
            <a:extLst>
              <a:ext uri="{FF2B5EF4-FFF2-40B4-BE49-F238E27FC236}">
                <a16:creationId xmlns:a16="http://schemas.microsoft.com/office/drawing/2014/main" id="{962DB7C4-9595-D530-C705-75FA14CD22AF}"/>
              </a:ext>
            </a:extLst>
          </p:cNvPr>
          <p:cNvSpPr/>
          <p:nvPr/>
        </p:nvSpPr>
        <p:spPr>
          <a:xfrm>
            <a:off x="9950241" y="4198374"/>
            <a:ext cx="314632" cy="3666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435337"/>
      </p:ext>
    </p:extLst>
  </p:cSld>
  <p:clrMapOvr>
    <a:masterClrMapping/>
  </p:clrMapOvr>
</p:sld>
</file>

<file path=ppt/theme/theme1.xml><?xml version="1.0" encoding="utf-8"?>
<a:theme xmlns:a="http://schemas.openxmlformats.org/drawingml/2006/main" name="SandiaBrand">
  <a:themeElements>
    <a:clrScheme name="Sandia Brand">
      <a:dk1>
        <a:srgbClr val="1B1B1B"/>
      </a:dk1>
      <a:lt1>
        <a:srgbClr val="FFFFFF"/>
      </a:lt1>
      <a:dk2>
        <a:srgbClr val="0075A9"/>
      </a:dk2>
      <a:lt2>
        <a:srgbClr val="7D8EA0"/>
      </a:lt2>
      <a:accent1>
        <a:srgbClr val="00ACCF"/>
      </a:accent1>
      <a:accent2>
        <a:srgbClr val="287968"/>
      </a:accent2>
      <a:accent3>
        <a:srgbClr val="69B244"/>
      </a:accent3>
      <a:accent4>
        <a:srgbClr val="EC8A00"/>
      </a:accent4>
      <a:accent5>
        <a:srgbClr val="C41D24"/>
      </a:accent5>
      <a:accent6>
        <a:srgbClr val="8A2B78"/>
      </a:accent6>
      <a:hlink>
        <a:srgbClr val="007F9B"/>
      </a:hlink>
      <a:folHlink>
        <a:srgbClr val="0275A9"/>
      </a:folHlink>
    </a:clrScheme>
    <a:fontScheme name="Sandia Brand">
      <a:majorFont>
        <a:latin typeface="Exo 2"/>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spcBef>
            <a:spcPts val="1000"/>
          </a:spcBef>
          <a:spcAft>
            <a:spcPts val="600"/>
          </a:spcAft>
          <a:defRPr dirty="0" err="1" smtClean="0"/>
        </a:defPPr>
      </a:lstStyle>
    </a:txDef>
  </a:objectDefaults>
  <a:extraClrSchemeLst/>
  <a:extLst>
    <a:ext uri="{05A4C25C-085E-4340-85A3-A5531E510DB2}">
      <thm15:themeFamily xmlns:thm15="http://schemas.microsoft.com/office/thememl/2012/main" name="SandiaBrand" id="{1968AAD6-CBA6-064F-9237-4007AAEE23B9}" vid="{2E5380AC-16C9-734E-8236-37757CA639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10984</TotalTime>
  <Words>1193</Words>
  <Application>Microsoft Office PowerPoint</Application>
  <PresentationFormat>Widescreen</PresentationFormat>
  <Paragraphs>168</Paragraphs>
  <Slides>21</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Apple Symbols</vt:lpstr>
      <vt:lpstr>Aptos</vt:lpstr>
      <vt:lpstr>Arial</vt:lpstr>
      <vt:lpstr>Calibri</vt:lpstr>
      <vt:lpstr>Consolas</vt:lpstr>
      <vt:lpstr>Courier New</vt:lpstr>
      <vt:lpstr>Exo 2</vt:lpstr>
      <vt:lpstr>Exo 2 Semi Bold</vt:lpstr>
      <vt:lpstr>Open Sans</vt:lpstr>
      <vt:lpstr>Open Sans SemiBold</vt:lpstr>
      <vt:lpstr>Wingdings</vt:lpstr>
      <vt:lpstr>SandiaBrand</vt:lpstr>
      <vt:lpstr>Exploring Text-to-SQL: Impact on Data Warehouses and Data Governance</vt:lpstr>
      <vt:lpstr>About ME</vt:lpstr>
      <vt:lpstr>What is text-to-sql?</vt:lpstr>
      <vt:lpstr>Why text-to-sql is valuable</vt:lpstr>
      <vt:lpstr>My take</vt:lpstr>
      <vt:lpstr>The filtering process and challenge</vt:lpstr>
      <vt:lpstr>A simple test setup</vt:lpstr>
      <vt:lpstr>!!! Warning !!!</vt:lpstr>
      <vt:lpstr>SQL Result subjective Rating</vt:lpstr>
      <vt:lpstr>How it works</vt:lpstr>
      <vt:lpstr>PowerPoint Presentation</vt:lpstr>
      <vt:lpstr>PowerPoint Presentation</vt:lpstr>
      <vt:lpstr>Results</vt:lpstr>
      <vt:lpstr>Future Leverage Vector Database</vt:lpstr>
      <vt:lpstr>Future for data integration</vt:lpstr>
      <vt:lpstr>Future considerations on context window size</vt:lpstr>
      <vt:lpstr>Text-to-sql in cots</vt:lpstr>
      <vt:lpstr>Recommendations</vt:lpstr>
      <vt:lpstr>Questions or Comments?</vt:lpstr>
      <vt:lpstr>Appendix</vt:lpstr>
      <vt:lpstr>Question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Hatfield, Laura Emily</dc:creator>
  <cp:lastModifiedBy>Carlson, Patrick E.</cp:lastModifiedBy>
  <cp:revision>125</cp:revision>
  <dcterms:created xsi:type="dcterms:W3CDTF">2023-03-17T19:55:08Z</dcterms:created>
  <dcterms:modified xsi:type="dcterms:W3CDTF">2025-04-28T13:56:19Z</dcterms:modified>
</cp:coreProperties>
</file>